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tags/tag4.xml" ContentType="application/vnd.openxmlformats-officedocument.presentationml.tags+xml"/>
  <Override PartName="/ppt/notesSlides/notesSlide4.xml" ContentType="application/vnd.openxmlformats-officedocument.presentationml.notesSlide+xml"/>
  <Override PartName="/ppt/tags/tag5.xml" ContentType="application/vnd.openxmlformats-officedocument.presentationml.tags+xml"/>
  <Override PartName="/ppt/notesSlides/notesSlide5.xml" ContentType="application/vnd.openxmlformats-officedocument.presentationml.notesSlide+xml"/>
  <Override PartName="/ppt/tags/tag6.xml" ContentType="application/vnd.openxmlformats-officedocument.presentationml.tags+xml"/>
  <Override PartName="/ppt/notesSlides/notesSlide6.xml" ContentType="application/vnd.openxmlformats-officedocument.presentationml.notesSlide+xml"/>
  <Override PartName="/ppt/tags/tag7.xml" ContentType="application/vnd.openxmlformats-officedocument.presentationml.tags+xml"/>
  <Override PartName="/ppt/notesSlides/notesSlide7.xml" ContentType="application/vnd.openxmlformats-officedocument.presentationml.notesSlide+xml"/>
  <Override PartName="/ppt/tags/tag8.xml" ContentType="application/vnd.openxmlformats-officedocument.presentationml.tags+xml"/>
  <Override PartName="/ppt/notesSlides/notesSlide8.xml" ContentType="application/vnd.openxmlformats-officedocument.presentationml.notesSlide+xml"/>
  <Override PartName="/ppt/tags/tag9.xml" ContentType="application/vnd.openxmlformats-officedocument.presentationml.tags+xml"/>
  <Override PartName="/ppt/notesSlides/notesSlide9.xml" ContentType="application/vnd.openxmlformats-officedocument.presentationml.notesSlide+xml"/>
  <Override PartName="/ppt/tags/tag10.xml" ContentType="application/vnd.openxmlformats-officedocument.presentationml.tag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tags/tag11.xml" ContentType="application/vnd.openxmlformats-officedocument.presentationml.tags+xml"/>
  <Override PartName="/ppt/notesSlides/notesSlide14.xml" ContentType="application/vnd.openxmlformats-officedocument.presentationml.notesSlide+xml"/>
  <Override PartName="/ppt/tags/tag12.xml" ContentType="application/vnd.openxmlformats-officedocument.presentationml.tags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9"/>
  </p:notesMasterIdLst>
  <p:sldIdLst>
    <p:sldId id="257" r:id="rId2"/>
    <p:sldId id="258" r:id="rId3"/>
    <p:sldId id="259" r:id="rId4"/>
    <p:sldId id="276" r:id="rId5"/>
    <p:sldId id="275" r:id="rId6"/>
    <p:sldId id="281" r:id="rId7"/>
    <p:sldId id="282" r:id="rId8"/>
    <p:sldId id="283" r:id="rId9"/>
    <p:sldId id="284" r:id="rId10"/>
    <p:sldId id="285" r:id="rId11"/>
    <p:sldId id="286" r:id="rId12"/>
    <p:sldId id="287" r:id="rId13"/>
    <p:sldId id="288" r:id="rId14"/>
    <p:sldId id="289" r:id="rId15"/>
    <p:sldId id="290" r:id="rId16"/>
    <p:sldId id="291" r:id="rId17"/>
    <p:sldId id="292" r:id="rId18"/>
    <p:sldId id="293" r:id="rId19"/>
    <p:sldId id="294" r:id="rId20"/>
    <p:sldId id="295" r:id="rId21"/>
    <p:sldId id="296" r:id="rId22"/>
    <p:sldId id="297" r:id="rId23"/>
    <p:sldId id="298" r:id="rId24"/>
    <p:sldId id="299" r:id="rId25"/>
    <p:sldId id="300" r:id="rId26"/>
    <p:sldId id="301" r:id="rId27"/>
    <p:sldId id="302" r:id="rId28"/>
    <p:sldId id="303" r:id="rId29"/>
    <p:sldId id="304" r:id="rId30"/>
    <p:sldId id="269" r:id="rId31"/>
    <p:sldId id="305" r:id="rId32"/>
    <p:sldId id="306" r:id="rId33"/>
    <p:sldId id="307" r:id="rId34"/>
    <p:sldId id="308" r:id="rId35"/>
    <p:sldId id="309" r:id="rId36"/>
    <p:sldId id="312" r:id="rId37"/>
    <p:sldId id="313" r:id="rId38"/>
    <p:sldId id="314" r:id="rId39"/>
    <p:sldId id="315" r:id="rId40"/>
    <p:sldId id="316" r:id="rId41"/>
    <p:sldId id="317" r:id="rId42"/>
    <p:sldId id="318" r:id="rId43"/>
    <p:sldId id="319" r:id="rId44"/>
    <p:sldId id="320" r:id="rId45"/>
    <p:sldId id="321" r:id="rId46"/>
    <p:sldId id="322" r:id="rId47"/>
    <p:sldId id="323" r:id="rId48"/>
    <p:sldId id="324" r:id="rId49"/>
    <p:sldId id="325" r:id="rId50"/>
    <p:sldId id="326" r:id="rId51"/>
    <p:sldId id="327" r:id="rId52"/>
    <p:sldId id="328" r:id="rId53"/>
    <p:sldId id="329" r:id="rId54"/>
    <p:sldId id="330" r:id="rId55"/>
    <p:sldId id="331" r:id="rId56"/>
    <p:sldId id="332" r:id="rId57"/>
    <p:sldId id="333" r:id="rId58"/>
    <p:sldId id="334" r:id="rId59"/>
    <p:sldId id="335" r:id="rId60"/>
    <p:sldId id="336" r:id="rId61"/>
    <p:sldId id="310" r:id="rId62"/>
    <p:sldId id="337" r:id="rId63"/>
    <p:sldId id="338" r:id="rId64"/>
    <p:sldId id="339" r:id="rId65"/>
    <p:sldId id="340" r:id="rId66"/>
    <p:sldId id="341" r:id="rId67"/>
    <p:sldId id="342" r:id="rId68"/>
    <p:sldId id="343" r:id="rId69"/>
    <p:sldId id="344" r:id="rId70"/>
    <p:sldId id="345" r:id="rId71"/>
    <p:sldId id="346" r:id="rId72"/>
    <p:sldId id="347" r:id="rId73"/>
    <p:sldId id="348" r:id="rId74"/>
    <p:sldId id="349" r:id="rId75"/>
    <p:sldId id="350" r:id="rId76"/>
    <p:sldId id="353" r:id="rId77"/>
    <p:sldId id="354" r:id="rId7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383" autoAdjust="0"/>
    <p:restoredTop sz="94660"/>
  </p:normalViewPr>
  <p:slideViewPr>
    <p:cSldViewPr snapToGrid="0">
      <p:cViewPr varScale="1">
        <p:scale>
          <a:sx n="69" d="100"/>
          <a:sy n="69" d="100"/>
        </p:scale>
        <p:origin x="396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image" Target="../media/image11.wmf"/><Relationship Id="rId1" Type="http://schemas.openxmlformats.org/officeDocument/2006/relationships/image" Target="../media/image10.wmf"/><Relationship Id="rId4" Type="http://schemas.openxmlformats.org/officeDocument/2006/relationships/image" Target="../media/image8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2" Type="http://schemas.openxmlformats.org/officeDocument/2006/relationships/image" Target="../media/image12.wmf"/><Relationship Id="rId1" Type="http://schemas.openxmlformats.org/officeDocument/2006/relationships/image" Target="../media/image11.wmf"/><Relationship Id="rId4" Type="http://schemas.openxmlformats.org/officeDocument/2006/relationships/image" Target="../media/image10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2" Type="http://schemas.openxmlformats.org/officeDocument/2006/relationships/image" Target="../media/image12.wmf"/><Relationship Id="rId1" Type="http://schemas.openxmlformats.org/officeDocument/2006/relationships/image" Target="../media/image11.wmf"/><Relationship Id="rId4" Type="http://schemas.openxmlformats.org/officeDocument/2006/relationships/image" Target="../media/image10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2" Type="http://schemas.openxmlformats.org/officeDocument/2006/relationships/image" Target="../media/image12.wmf"/><Relationship Id="rId1" Type="http://schemas.openxmlformats.org/officeDocument/2006/relationships/image" Target="../media/image11.wmf"/><Relationship Id="rId4" Type="http://schemas.openxmlformats.org/officeDocument/2006/relationships/image" Target="../media/image10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2" Type="http://schemas.openxmlformats.org/officeDocument/2006/relationships/image" Target="../media/image12.wmf"/><Relationship Id="rId1" Type="http://schemas.openxmlformats.org/officeDocument/2006/relationships/image" Target="../media/image11.wmf"/><Relationship Id="rId4" Type="http://schemas.openxmlformats.org/officeDocument/2006/relationships/image" Target="../media/image10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2" Type="http://schemas.openxmlformats.org/officeDocument/2006/relationships/image" Target="../media/image12.wmf"/><Relationship Id="rId1" Type="http://schemas.openxmlformats.org/officeDocument/2006/relationships/image" Target="../media/image11.wmf"/><Relationship Id="rId4" Type="http://schemas.openxmlformats.org/officeDocument/2006/relationships/image" Target="../media/image10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2" Type="http://schemas.openxmlformats.org/officeDocument/2006/relationships/image" Target="../media/image12.wmf"/><Relationship Id="rId1" Type="http://schemas.openxmlformats.org/officeDocument/2006/relationships/image" Target="../media/image11.wmf"/><Relationship Id="rId4" Type="http://schemas.openxmlformats.org/officeDocument/2006/relationships/image" Target="../media/image10.w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2" Type="http://schemas.openxmlformats.org/officeDocument/2006/relationships/image" Target="../media/image12.wmf"/><Relationship Id="rId1" Type="http://schemas.openxmlformats.org/officeDocument/2006/relationships/image" Target="../media/image11.wmf"/><Relationship Id="rId4" Type="http://schemas.openxmlformats.org/officeDocument/2006/relationships/image" Target="../media/image10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328F41-8FE0-4CA4-9C39-4AD0ED86F639}" type="datetimeFigureOut">
              <a:rPr lang="en-US" smtClean="0"/>
              <a:t>2/19/2024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5ACEF9-0EE1-46F6-90C6-20028F9B3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6028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B02277-9392-41C3-AA11-A5F619BDEEA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54319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362F8D7-23E9-4695-B427-4D258D242D26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890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9092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63899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24179BA-3DF4-447D-85CA-D3D39FBFD2FD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901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011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626156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D406A51-AA08-4AB1-AF56-8A646C85724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911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114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75943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8885407-F358-4B5A-8B99-3C173D13924C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921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64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3727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845745-4F42-46BB-B71E-104EC65B523D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985252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0C88A6-F86C-435F-ABC1-493B59C832EB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942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4212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662237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2258D0-1CD3-4BA2-8B5A-7AC61B33B44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952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523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6607414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/>
              <a:t>Questions at this point?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30585A-45D5-41B7-8D7C-4008065DEE68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27572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797D00D-F2EF-41FA-AC61-7DA414F9E0D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594339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60A6D6-689B-4B46-838E-0F8061D9F006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808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-1411288" y="382588"/>
            <a:ext cx="9686926" cy="5449887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090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28675" y="6062663"/>
            <a:ext cx="5268913" cy="24161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/>
              <a:t>ones, divide by 9</a:t>
            </a:r>
          </a:p>
        </p:txBody>
      </p:sp>
    </p:spTree>
    <p:extLst>
      <p:ext uri="{BB962C8B-B14F-4D97-AF65-F5344CB8AC3E}">
        <p14:creationId xmlns:p14="http://schemas.microsoft.com/office/powerpoint/2010/main" val="22939953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39436F3-0D03-45D2-B099-377BF8E2C0A5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819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-1411288" y="382588"/>
            <a:ext cx="9686926" cy="5449887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24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28675" y="6062663"/>
            <a:ext cx="5268913" cy="24161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/>
              <a:t>ones, divide by 9</a:t>
            </a:r>
          </a:p>
        </p:txBody>
      </p:sp>
    </p:spTree>
    <p:extLst>
      <p:ext uri="{BB962C8B-B14F-4D97-AF65-F5344CB8AC3E}">
        <p14:creationId xmlns:p14="http://schemas.microsoft.com/office/powerpoint/2010/main" val="42438110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2E1DD7-FF0B-4A5D-8518-00EA74A02F58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829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-1411288" y="382588"/>
            <a:ext cx="9686926" cy="5449887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294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28675" y="6062663"/>
            <a:ext cx="5268913" cy="24161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/>
              <a:t>ones, divide by 9</a:t>
            </a:r>
          </a:p>
        </p:txBody>
      </p:sp>
    </p:spTree>
    <p:extLst>
      <p:ext uri="{BB962C8B-B14F-4D97-AF65-F5344CB8AC3E}">
        <p14:creationId xmlns:p14="http://schemas.microsoft.com/office/powerpoint/2010/main" val="35748294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1A2054-6B15-41C9-9E8D-F3547F3D9EF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839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-1411288" y="382588"/>
            <a:ext cx="9686926" cy="5449887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3972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28675" y="6062663"/>
            <a:ext cx="5268913" cy="24161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/>
              <a:t>ones, divide by 9</a:t>
            </a:r>
          </a:p>
        </p:txBody>
      </p:sp>
    </p:spTree>
    <p:extLst>
      <p:ext uri="{BB962C8B-B14F-4D97-AF65-F5344CB8AC3E}">
        <p14:creationId xmlns:p14="http://schemas.microsoft.com/office/powerpoint/2010/main" val="570708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97F101F-2B19-4FAA-9E95-F533E70DE437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849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-1411288" y="382588"/>
            <a:ext cx="9686926" cy="5449887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499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28675" y="6062663"/>
            <a:ext cx="5268913" cy="24161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/>
              <a:t>ones, divide by 9</a:t>
            </a:r>
          </a:p>
        </p:txBody>
      </p:sp>
    </p:spTree>
    <p:extLst>
      <p:ext uri="{BB962C8B-B14F-4D97-AF65-F5344CB8AC3E}">
        <p14:creationId xmlns:p14="http://schemas.microsoft.com/office/powerpoint/2010/main" val="33495562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3B7F2C-1E38-4F95-965C-5A05BED0D891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860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-1411288" y="382588"/>
            <a:ext cx="9686926" cy="5449887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602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28675" y="6062663"/>
            <a:ext cx="5268913" cy="24161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/>
              <a:t>ones, divide by 9</a:t>
            </a:r>
          </a:p>
        </p:txBody>
      </p:sp>
    </p:spTree>
    <p:extLst>
      <p:ext uri="{BB962C8B-B14F-4D97-AF65-F5344CB8AC3E}">
        <p14:creationId xmlns:p14="http://schemas.microsoft.com/office/powerpoint/2010/main" val="19262768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AE51B41-8DDD-491A-A25F-DCB9443C1C0B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-1411288" y="382588"/>
            <a:ext cx="9686926" cy="5449887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28675" y="6062663"/>
            <a:ext cx="5268913" cy="24161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/>
              <a:t>ones, divide by 9</a:t>
            </a:r>
          </a:p>
        </p:txBody>
      </p:sp>
    </p:spTree>
    <p:extLst>
      <p:ext uri="{BB962C8B-B14F-4D97-AF65-F5344CB8AC3E}">
        <p14:creationId xmlns:p14="http://schemas.microsoft.com/office/powerpoint/2010/main" val="22413091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900801C-4353-4B1C-A021-89D58AD01B8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-1411288" y="382588"/>
            <a:ext cx="9686926" cy="5449887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28675" y="6062663"/>
            <a:ext cx="5268913" cy="24161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349854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FF03C-1BED-417F-9FD2-A92B3B348E19}" type="datetimeFigureOut">
              <a:rPr lang="en-US" smtClean="0"/>
              <a:t>2/19/2024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C03BFD-0317-4208-9D8A-EF4F67E994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542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FF03C-1BED-417F-9FD2-A92B3B348E19}" type="datetimeFigureOut">
              <a:rPr lang="en-US" smtClean="0"/>
              <a:t>2/19/2024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C03BFD-0317-4208-9D8A-EF4F67E994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9308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FF03C-1BED-417F-9FD2-A92B3B348E19}" type="datetimeFigureOut">
              <a:rPr lang="en-US" smtClean="0"/>
              <a:t>2/19/2024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C03BFD-0317-4208-9D8A-EF4F67E994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6446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04667"/>
            <a:ext cx="12192000" cy="926976"/>
          </a:xfrm>
        </p:spPr>
        <p:txBody>
          <a:bodyPr>
            <a:normAutofit/>
          </a:bodyPr>
          <a:lstStyle>
            <a:lvl1pPr>
              <a:defRPr sz="3881">
                <a:solidFill>
                  <a:srgbClr val="002060"/>
                </a:solidFill>
                <a:latin typeface="Palatino Linotype" panose="020405020505050303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5361" y="1844828"/>
            <a:ext cx="11617291" cy="4736177"/>
          </a:xfrm>
        </p:spPr>
        <p:txBody>
          <a:bodyPr/>
          <a:lstStyle>
            <a:lvl1pPr marL="254942" indent="-254942">
              <a:buClr>
                <a:schemeClr val="tx2"/>
              </a:buClr>
              <a:buSzPct val="90000"/>
              <a:buFont typeface="Palatino Linotype" panose="02040502050505030304" pitchFamily="18" charset="0"/>
              <a:buChar char="•"/>
              <a:defRPr sz="1765">
                <a:latin typeface="Palatino Linotype" panose="02040502050505030304" pitchFamily="18" charset="0"/>
              </a:defRPr>
            </a:lvl1pPr>
            <a:lvl2pPr marL="557509" indent="-200311">
              <a:buClr>
                <a:schemeClr val="tx2"/>
              </a:buClr>
              <a:buSzPct val="90000"/>
              <a:buFont typeface="Wingdings" panose="05000000000000000000" pitchFamily="2" charset="2"/>
              <a:buChar char="§"/>
              <a:defRPr sz="1588">
                <a:latin typeface="Palatino Linotype" panose="02040502050505030304" pitchFamily="18" charset="0"/>
              </a:defRPr>
            </a:lvl2pPr>
            <a:lvl3pPr marL="858676" indent="-204514">
              <a:buClr>
                <a:schemeClr val="tx2"/>
              </a:buClr>
              <a:buFont typeface="Courier New" panose="02070309020205020404" pitchFamily="49" charset="0"/>
              <a:buChar char="o"/>
              <a:defRPr sz="1412">
                <a:latin typeface="Palatino Linotype" panose="02040502050505030304" pitchFamily="18" charset="0"/>
              </a:defRPr>
            </a:lvl3pPr>
            <a:lvl4pPr marL="1106612" indent="-196108">
              <a:buClr>
                <a:schemeClr val="tx2"/>
              </a:buClr>
              <a:defRPr sz="1236">
                <a:latin typeface="Palatino Linotype" panose="02040502050505030304" pitchFamily="18" charset="0"/>
              </a:defRPr>
            </a:lvl4pPr>
            <a:lvl5pPr marL="1262099" indent="-155487">
              <a:buClr>
                <a:schemeClr val="tx2"/>
              </a:buClr>
              <a:defRPr sz="1059">
                <a:latin typeface="Palatino Linotype" panose="02040502050505030304" pitchFamily="18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10800524" y="6581003"/>
            <a:ext cx="1344149" cy="255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0102D1B-0293-4647-B4E5-AE469158D403}" type="slidenum">
              <a:rPr lang="en-US" sz="1059" smtClean="0">
                <a:solidFill>
                  <a:schemeClr val="bg1">
                    <a:lumMod val="50000"/>
                  </a:schemeClr>
                </a:solidFill>
              </a:rPr>
              <a:pPr algn="r"/>
              <a:t>‹#›</a:t>
            </a:fld>
            <a:endParaRPr lang="en-US" sz="883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1" y="-27383"/>
            <a:ext cx="12183207" cy="288032"/>
            <a:chOff x="0" y="-27384"/>
            <a:chExt cx="9137405" cy="288032"/>
          </a:xfrm>
        </p:grpSpPr>
        <p:sp>
          <p:nvSpPr>
            <p:cNvPr id="13" name="TextBox 12"/>
            <p:cNvSpPr txBox="1"/>
            <p:nvPr userDrawn="1"/>
          </p:nvSpPr>
          <p:spPr>
            <a:xfrm>
              <a:off x="0" y="-27384"/>
              <a:ext cx="9137405" cy="2825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36" b="1" i="1" baseline="0" dirty="0">
                  <a:latin typeface="Palatino Linotype" panose="02040502050505030304" pitchFamily="18" charset="0"/>
                </a:rPr>
                <a:t>CS 404/504, Fall 2021</a:t>
              </a:r>
              <a:endParaRPr lang="en-US" sz="1236" b="1" i="1" dirty="0">
                <a:latin typeface="Palatino Linotype" panose="02040502050505030304" pitchFamily="18" charset="0"/>
              </a:endParaRPr>
            </a:p>
          </p:txBody>
        </p:sp>
        <p:pic>
          <p:nvPicPr>
            <p:cNvPr id="14" name="Picture 13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504" y="44624"/>
              <a:ext cx="1475423" cy="198120"/>
            </a:xfrm>
            <a:prstGeom prst="rect">
              <a:avLst/>
            </a:prstGeom>
          </p:spPr>
        </p:pic>
        <p:cxnSp>
          <p:nvCxnSpPr>
            <p:cNvPr id="15" name="Straight Connector 14"/>
            <p:cNvCxnSpPr/>
            <p:nvPr userDrawn="1"/>
          </p:nvCxnSpPr>
          <p:spPr>
            <a:xfrm>
              <a:off x="72008" y="260648"/>
              <a:ext cx="9036496" cy="0"/>
            </a:xfrm>
            <a:prstGeom prst="line">
              <a:avLst/>
            </a:prstGeom>
            <a:ln w="19050">
              <a:gradFill flip="none" rotWithShape="1">
                <a:gsLst>
                  <a:gs pos="0">
                    <a:srgbClr val="C99503"/>
                  </a:gs>
                  <a:gs pos="60000">
                    <a:schemeClr val="accent1">
                      <a:tint val="44500"/>
                      <a:satMod val="160000"/>
                      <a:alpha val="56000"/>
                      <a:lumMod val="83000"/>
                    </a:schemeClr>
                  </a:gs>
                  <a:gs pos="100000">
                    <a:schemeClr val="tx1">
                      <a:lumMod val="64000"/>
                      <a:lumOff val="36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" name="Straight Connector 5"/>
          <p:cNvCxnSpPr/>
          <p:nvPr userDrawn="1"/>
        </p:nvCxnSpPr>
        <p:spPr>
          <a:xfrm>
            <a:off x="335361" y="1340768"/>
            <a:ext cx="11617291" cy="0"/>
          </a:xfrm>
          <a:prstGeom prst="line">
            <a:avLst/>
          </a:prstGeom>
          <a:ln w="25400" cap="rnd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335363" y="1332296"/>
            <a:ext cx="7506287" cy="309083"/>
          </a:xfrm>
        </p:spPr>
        <p:txBody>
          <a:bodyPr>
            <a:normAutofit/>
          </a:bodyPr>
          <a:lstStyle>
            <a:lvl1pPr marL="0" indent="0">
              <a:buNone/>
              <a:defRPr sz="1236" i="1">
                <a:latin typeface="Palatino Linotype" panose="02040502050505030304" pitchFamily="18" charset="0"/>
              </a:defRPr>
            </a:lvl1pPr>
            <a:lvl2pPr marL="609338" indent="-205915">
              <a:defRPr sz="1588">
                <a:latin typeface="Palatino Linotype" panose="02040502050505030304" pitchFamily="18" charset="0"/>
              </a:defRPr>
            </a:lvl2pPr>
            <a:lvl3pPr marL="910504" indent="-207315">
              <a:buFont typeface="Wingdings" panose="05000000000000000000" pitchFamily="2" charset="2"/>
              <a:buChar char="§"/>
              <a:defRPr sz="1412">
                <a:latin typeface="Palatino Linotype" panose="02040502050505030304" pitchFamily="18" charset="0"/>
              </a:defRPr>
            </a:lvl3pPr>
            <a:lvl4pPr marL="1210270" indent="-197510">
              <a:buFont typeface="Arial" panose="020B0604020202020204" pitchFamily="34" charset="0"/>
              <a:buChar char="»"/>
              <a:defRPr sz="1236">
                <a:latin typeface="Palatino Linotype" panose="02040502050505030304" pitchFamily="18" charset="0"/>
              </a:defRPr>
            </a:lvl4pPr>
            <a:lvl5pPr>
              <a:defRPr sz="1329">
                <a:latin typeface="Palatino Linotype" panose="02040502050505030304" pitchFamily="18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188052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609600"/>
            <a:ext cx="103632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914400" y="1981200"/>
            <a:ext cx="10363200" cy="41148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642EDF7E-F0B2-46CE-8C8B-6A27622018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538755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FF03C-1BED-417F-9FD2-A92B3B348E19}" type="datetimeFigureOut">
              <a:rPr lang="en-US" smtClean="0"/>
              <a:t>2/19/2024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C03BFD-0317-4208-9D8A-EF4F67E994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0640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FF03C-1BED-417F-9FD2-A92B3B348E19}" type="datetimeFigureOut">
              <a:rPr lang="en-US" smtClean="0"/>
              <a:t>2/19/2024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C03BFD-0317-4208-9D8A-EF4F67E994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1138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FF03C-1BED-417F-9FD2-A92B3B348E19}" type="datetimeFigureOut">
              <a:rPr lang="en-US" smtClean="0"/>
              <a:t>2/19/2024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C03BFD-0317-4208-9D8A-EF4F67E994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2082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FF03C-1BED-417F-9FD2-A92B3B348E19}" type="datetimeFigureOut">
              <a:rPr lang="en-US" smtClean="0"/>
              <a:t>2/19/2024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C03BFD-0317-4208-9D8A-EF4F67E994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8673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FF03C-1BED-417F-9FD2-A92B3B348E19}" type="datetimeFigureOut">
              <a:rPr lang="en-US" smtClean="0"/>
              <a:t>2/19/2024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C03BFD-0317-4208-9D8A-EF4F67E994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1654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FF03C-1BED-417F-9FD2-A92B3B348E19}" type="datetimeFigureOut">
              <a:rPr lang="en-US" smtClean="0"/>
              <a:t>2/19/2024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C03BFD-0317-4208-9D8A-EF4F67E994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6915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FF03C-1BED-417F-9FD2-A92B3B348E19}" type="datetimeFigureOut">
              <a:rPr lang="en-US" smtClean="0"/>
              <a:t>2/19/2024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C03BFD-0317-4208-9D8A-EF4F67E994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7854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FF03C-1BED-417F-9FD2-A92B3B348E19}" type="datetimeFigureOut">
              <a:rPr lang="en-US" smtClean="0"/>
              <a:t>2/19/2024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C03BFD-0317-4208-9D8A-EF4F67E994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9634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4FF03C-1BED-417F-9FD2-A92B3B348E19}" type="datetimeFigureOut">
              <a:rPr lang="en-US" smtClean="0"/>
              <a:t>2/19/2024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C03BFD-0317-4208-9D8A-EF4F67E994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8693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wmf"/><Relationship Id="rId13" Type="http://schemas.openxmlformats.org/officeDocument/2006/relationships/image" Target="../media/image8.wmf"/><Relationship Id="rId3" Type="http://schemas.openxmlformats.org/officeDocument/2006/relationships/slideLayout" Target="../slideLayouts/slideLayout2.xml"/><Relationship Id="rId7" Type="http://schemas.openxmlformats.org/officeDocument/2006/relationships/oleObject" Target="../embeddings/oleObject3.bin"/><Relationship Id="rId12" Type="http://schemas.openxmlformats.org/officeDocument/2006/relationships/oleObject" Target="../embeddings/oleObject5.bin"/><Relationship Id="rId2" Type="http://schemas.openxmlformats.org/officeDocument/2006/relationships/tags" Target="../tags/tag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0.wmf"/><Relationship Id="rId11" Type="http://schemas.openxmlformats.org/officeDocument/2006/relationships/image" Target="../media/image9.png"/><Relationship Id="rId5" Type="http://schemas.openxmlformats.org/officeDocument/2006/relationships/oleObject" Target="../embeddings/oleObject2.bin"/><Relationship Id="rId10" Type="http://schemas.openxmlformats.org/officeDocument/2006/relationships/image" Target="../media/image12.wmf"/><Relationship Id="rId4" Type="http://schemas.openxmlformats.org/officeDocument/2006/relationships/notesSlide" Target="../notesSlides/notesSlide2.xml"/><Relationship Id="rId9" Type="http://schemas.openxmlformats.org/officeDocument/2006/relationships/oleObject" Target="../embeddings/oleObject4.bin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wmf"/><Relationship Id="rId13" Type="http://schemas.openxmlformats.org/officeDocument/2006/relationships/image" Target="../media/image10.wmf"/><Relationship Id="rId3" Type="http://schemas.openxmlformats.org/officeDocument/2006/relationships/slideLayout" Target="../slideLayouts/slideLayout2.xml"/><Relationship Id="rId7" Type="http://schemas.openxmlformats.org/officeDocument/2006/relationships/oleObject" Target="../embeddings/oleObject7.bin"/><Relationship Id="rId12" Type="http://schemas.openxmlformats.org/officeDocument/2006/relationships/oleObject" Target="../embeddings/oleObject9.bin"/><Relationship Id="rId2" Type="http://schemas.openxmlformats.org/officeDocument/2006/relationships/tags" Target="../tags/tag3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1.wmf"/><Relationship Id="rId11" Type="http://schemas.openxmlformats.org/officeDocument/2006/relationships/image" Target="../media/image8.wmf"/><Relationship Id="rId5" Type="http://schemas.openxmlformats.org/officeDocument/2006/relationships/oleObject" Target="../embeddings/oleObject6.bin"/><Relationship Id="rId10" Type="http://schemas.openxmlformats.org/officeDocument/2006/relationships/oleObject" Target="../embeddings/oleObject8.bin"/><Relationship Id="rId4" Type="http://schemas.openxmlformats.org/officeDocument/2006/relationships/notesSlide" Target="../notesSlides/notesSlide3.xml"/><Relationship Id="rId9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wmf"/><Relationship Id="rId13" Type="http://schemas.openxmlformats.org/officeDocument/2006/relationships/image" Target="../media/image10.wmf"/><Relationship Id="rId3" Type="http://schemas.openxmlformats.org/officeDocument/2006/relationships/slideLayout" Target="../slideLayouts/slideLayout2.xml"/><Relationship Id="rId7" Type="http://schemas.openxmlformats.org/officeDocument/2006/relationships/oleObject" Target="../embeddings/oleObject11.bin"/><Relationship Id="rId12" Type="http://schemas.openxmlformats.org/officeDocument/2006/relationships/oleObject" Target="../embeddings/oleObject13.bin"/><Relationship Id="rId2" Type="http://schemas.openxmlformats.org/officeDocument/2006/relationships/tags" Target="../tags/tag4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1.wmf"/><Relationship Id="rId11" Type="http://schemas.openxmlformats.org/officeDocument/2006/relationships/image" Target="../media/image8.wmf"/><Relationship Id="rId5" Type="http://schemas.openxmlformats.org/officeDocument/2006/relationships/oleObject" Target="../embeddings/oleObject10.bin"/><Relationship Id="rId10" Type="http://schemas.openxmlformats.org/officeDocument/2006/relationships/oleObject" Target="../embeddings/oleObject12.bin"/><Relationship Id="rId4" Type="http://schemas.openxmlformats.org/officeDocument/2006/relationships/notesSlide" Target="../notesSlides/notesSlide4.xml"/><Relationship Id="rId9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wmf"/><Relationship Id="rId13" Type="http://schemas.openxmlformats.org/officeDocument/2006/relationships/image" Target="../media/image10.wmf"/><Relationship Id="rId3" Type="http://schemas.openxmlformats.org/officeDocument/2006/relationships/slideLayout" Target="../slideLayouts/slideLayout2.xml"/><Relationship Id="rId7" Type="http://schemas.openxmlformats.org/officeDocument/2006/relationships/oleObject" Target="../embeddings/oleObject15.bin"/><Relationship Id="rId12" Type="http://schemas.openxmlformats.org/officeDocument/2006/relationships/oleObject" Target="../embeddings/oleObject17.bin"/><Relationship Id="rId2" Type="http://schemas.openxmlformats.org/officeDocument/2006/relationships/tags" Target="../tags/tag5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1.wmf"/><Relationship Id="rId11" Type="http://schemas.openxmlformats.org/officeDocument/2006/relationships/image" Target="../media/image8.wmf"/><Relationship Id="rId5" Type="http://schemas.openxmlformats.org/officeDocument/2006/relationships/oleObject" Target="../embeddings/oleObject14.bin"/><Relationship Id="rId10" Type="http://schemas.openxmlformats.org/officeDocument/2006/relationships/oleObject" Target="../embeddings/oleObject16.bin"/><Relationship Id="rId4" Type="http://schemas.openxmlformats.org/officeDocument/2006/relationships/notesSlide" Target="../notesSlides/notesSlide5.xml"/><Relationship Id="rId9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wmf"/><Relationship Id="rId13" Type="http://schemas.openxmlformats.org/officeDocument/2006/relationships/image" Target="../media/image10.wmf"/><Relationship Id="rId3" Type="http://schemas.openxmlformats.org/officeDocument/2006/relationships/slideLayout" Target="../slideLayouts/slideLayout13.xml"/><Relationship Id="rId7" Type="http://schemas.openxmlformats.org/officeDocument/2006/relationships/oleObject" Target="../embeddings/oleObject19.bin"/><Relationship Id="rId12" Type="http://schemas.openxmlformats.org/officeDocument/2006/relationships/oleObject" Target="../embeddings/oleObject21.bin"/><Relationship Id="rId2" Type="http://schemas.openxmlformats.org/officeDocument/2006/relationships/tags" Target="../tags/tag6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11.wmf"/><Relationship Id="rId11" Type="http://schemas.openxmlformats.org/officeDocument/2006/relationships/image" Target="../media/image8.wmf"/><Relationship Id="rId5" Type="http://schemas.openxmlformats.org/officeDocument/2006/relationships/oleObject" Target="../embeddings/oleObject18.bin"/><Relationship Id="rId10" Type="http://schemas.openxmlformats.org/officeDocument/2006/relationships/oleObject" Target="../embeddings/oleObject20.bin"/><Relationship Id="rId4" Type="http://schemas.openxmlformats.org/officeDocument/2006/relationships/notesSlide" Target="../notesSlides/notesSlide6.xml"/><Relationship Id="rId9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wmf"/><Relationship Id="rId13" Type="http://schemas.openxmlformats.org/officeDocument/2006/relationships/image" Target="../media/image10.wmf"/><Relationship Id="rId3" Type="http://schemas.openxmlformats.org/officeDocument/2006/relationships/slideLayout" Target="../slideLayouts/slideLayout13.xml"/><Relationship Id="rId7" Type="http://schemas.openxmlformats.org/officeDocument/2006/relationships/oleObject" Target="../embeddings/oleObject23.bin"/><Relationship Id="rId12" Type="http://schemas.openxmlformats.org/officeDocument/2006/relationships/oleObject" Target="../embeddings/oleObject25.bin"/><Relationship Id="rId2" Type="http://schemas.openxmlformats.org/officeDocument/2006/relationships/tags" Target="../tags/tag7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11.wmf"/><Relationship Id="rId11" Type="http://schemas.openxmlformats.org/officeDocument/2006/relationships/image" Target="../media/image8.wmf"/><Relationship Id="rId5" Type="http://schemas.openxmlformats.org/officeDocument/2006/relationships/oleObject" Target="../embeddings/oleObject22.bin"/><Relationship Id="rId10" Type="http://schemas.openxmlformats.org/officeDocument/2006/relationships/oleObject" Target="../embeddings/oleObject24.bin"/><Relationship Id="rId4" Type="http://schemas.openxmlformats.org/officeDocument/2006/relationships/notesSlide" Target="../notesSlides/notesSlide7.xml"/><Relationship Id="rId9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wmf"/><Relationship Id="rId13" Type="http://schemas.openxmlformats.org/officeDocument/2006/relationships/image" Target="../media/image10.wmf"/><Relationship Id="rId3" Type="http://schemas.openxmlformats.org/officeDocument/2006/relationships/slideLayout" Target="../slideLayouts/slideLayout13.xml"/><Relationship Id="rId7" Type="http://schemas.openxmlformats.org/officeDocument/2006/relationships/oleObject" Target="../embeddings/oleObject27.bin"/><Relationship Id="rId12" Type="http://schemas.openxmlformats.org/officeDocument/2006/relationships/oleObject" Target="../embeddings/oleObject29.bin"/><Relationship Id="rId2" Type="http://schemas.openxmlformats.org/officeDocument/2006/relationships/tags" Target="../tags/tag8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11.wmf"/><Relationship Id="rId11" Type="http://schemas.openxmlformats.org/officeDocument/2006/relationships/image" Target="../media/image8.wmf"/><Relationship Id="rId5" Type="http://schemas.openxmlformats.org/officeDocument/2006/relationships/oleObject" Target="../embeddings/oleObject26.bin"/><Relationship Id="rId10" Type="http://schemas.openxmlformats.org/officeDocument/2006/relationships/oleObject" Target="../embeddings/oleObject28.bin"/><Relationship Id="rId4" Type="http://schemas.openxmlformats.org/officeDocument/2006/relationships/notesSlide" Target="../notesSlides/notesSlide8.xml"/><Relationship Id="rId9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wmf"/><Relationship Id="rId13" Type="http://schemas.openxmlformats.org/officeDocument/2006/relationships/image" Target="../media/image10.wmf"/><Relationship Id="rId3" Type="http://schemas.openxmlformats.org/officeDocument/2006/relationships/slideLayout" Target="../slideLayouts/slideLayout13.xml"/><Relationship Id="rId7" Type="http://schemas.openxmlformats.org/officeDocument/2006/relationships/oleObject" Target="../embeddings/oleObject31.bin"/><Relationship Id="rId12" Type="http://schemas.openxmlformats.org/officeDocument/2006/relationships/oleObject" Target="../embeddings/oleObject33.bin"/><Relationship Id="rId2" Type="http://schemas.openxmlformats.org/officeDocument/2006/relationships/tags" Target="../tags/tag9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11.wmf"/><Relationship Id="rId11" Type="http://schemas.openxmlformats.org/officeDocument/2006/relationships/image" Target="../media/image8.wmf"/><Relationship Id="rId5" Type="http://schemas.openxmlformats.org/officeDocument/2006/relationships/oleObject" Target="../embeddings/oleObject30.bin"/><Relationship Id="rId10" Type="http://schemas.openxmlformats.org/officeDocument/2006/relationships/oleObject" Target="../embeddings/oleObject32.bin"/><Relationship Id="rId4" Type="http://schemas.openxmlformats.org/officeDocument/2006/relationships/notesSlide" Target="../notesSlides/notesSlide9.xml"/><Relationship Id="rId9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10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8.wmf"/><Relationship Id="rId5" Type="http://schemas.openxmlformats.org/officeDocument/2006/relationships/oleObject" Target="../embeddings/oleObject34.bin"/><Relationship Id="rId4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Relationship Id="rId6" Type="http://schemas.openxmlformats.org/officeDocument/2006/relationships/image" Target="../media/image19.jpe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9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hyperlink" Target="http://cs.stanford.edu/people/karpathy/convnetjs/demo/cifar10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jp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FLOPS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8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27" y="501964"/>
            <a:ext cx="12034981" cy="5945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796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1123" name="Group 3"/>
          <p:cNvGraphicFramePr>
            <a:graphicFrameLocks noGrp="1"/>
          </p:cNvGraphicFramePr>
          <p:nvPr/>
        </p:nvGraphicFramePr>
        <p:xfrm>
          <a:off x="2235200" y="2287588"/>
          <a:ext cx="3556000" cy="3424238"/>
        </p:xfrm>
        <a:graphic>
          <a:graphicData uri="http://schemas.openxmlformats.org/drawingml/2006/table">
            <a:tbl>
              <a:tblPr/>
              <a:tblGrid>
                <a:gridCol w="355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988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4131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13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87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261247" name="Group 127"/>
          <p:cNvGraphicFramePr>
            <a:graphicFrameLocks noGrp="1"/>
          </p:cNvGraphicFramePr>
          <p:nvPr/>
        </p:nvGraphicFramePr>
        <p:xfrm>
          <a:off x="6248400" y="2286000"/>
          <a:ext cx="3581400" cy="3429002"/>
        </p:xfrm>
        <a:graphic>
          <a:graphicData uri="http://schemas.openxmlformats.org/drawingml/2006/table">
            <a:tbl>
              <a:tblPr/>
              <a:tblGrid>
                <a:gridCol w="358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286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3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71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81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261371" name="Rectangle 251"/>
          <p:cNvSpPr>
            <a:spLocks noChangeArrowheads="1"/>
          </p:cNvSpPr>
          <p:nvPr/>
        </p:nvSpPr>
        <p:spPr bwMode="auto">
          <a:xfrm>
            <a:off x="6629401" y="2590800"/>
            <a:ext cx="365125" cy="3810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graphicFrame>
        <p:nvGraphicFramePr>
          <p:cNvPr id="261500" name="Group 380"/>
          <p:cNvGraphicFramePr>
            <a:graphicFrameLocks noGrp="1"/>
          </p:cNvGraphicFramePr>
          <p:nvPr/>
        </p:nvGraphicFramePr>
        <p:xfrm>
          <a:off x="2235200" y="2287589"/>
          <a:ext cx="3556000" cy="3471863"/>
        </p:xfrm>
        <a:graphic>
          <a:graphicData uri="http://schemas.openxmlformats.org/drawingml/2006/table">
            <a:tbl>
              <a:tblPr/>
              <a:tblGrid>
                <a:gridCol w="355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988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4131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89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87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261495" name="Rectangle 375"/>
          <p:cNvSpPr>
            <a:spLocks noChangeArrowheads="1"/>
          </p:cNvSpPr>
          <p:nvPr/>
        </p:nvSpPr>
        <p:spPr bwMode="auto">
          <a:xfrm>
            <a:off x="2209800" y="2286000"/>
            <a:ext cx="1066800" cy="9906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6213" name="Text Box 376"/>
          <p:cNvSpPr txBox="1">
            <a:spLocks noChangeArrowheads="1"/>
          </p:cNvSpPr>
          <p:nvPr/>
        </p:nvSpPr>
        <p:spPr bwMode="auto">
          <a:xfrm>
            <a:off x="9286876" y="6550026"/>
            <a:ext cx="138112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Credit: S. Seitz</a:t>
            </a:r>
          </a:p>
        </p:txBody>
      </p:sp>
      <p:sp>
        <p:nvSpPr>
          <p:cNvPr id="261499" name="Rectangle 379"/>
          <p:cNvSpPr>
            <a:spLocks noChangeArrowheads="1"/>
          </p:cNvSpPr>
          <p:nvPr/>
        </p:nvSpPr>
        <p:spPr bwMode="auto">
          <a:xfrm>
            <a:off x="6705600" y="2667000"/>
            <a:ext cx="152400" cy="2286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635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graphicFrame>
        <p:nvGraphicFramePr>
          <p:cNvPr id="36215" name="Object 381"/>
          <p:cNvGraphicFramePr>
            <a:graphicFrameLocks noChangeAspect="1"/>
          </p:cNvGraphicFramePr>
          <p:nvPr/>
        </p:nvGraphicFramePr>
        <p:xfrm>
          <a:off x="3359151" y="5943601"/>
          <a:ext cx="5091113" cy="874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4" name="Equation" r:id="rId5" imgW="2070100" imgH="355600" progId="Equation.3">
                  <p:embed/>
                </p:oleObj>
              </mc:Choice>
              <mc:Fallback>
                <p:oleObj name="Equation" r:id="rId5" imgW="2070100" imgH="355600" progId="Equation.3">
                  <p:embed/>
                  <p:pic>
                    <p:nvPicPr>
                      <p:cNvPr id="36215" name="Object 38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59151" y="5943601"/>
                        <a:ext cx="5091113" cy="874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216" name="Object 3"/>
          <p:cNvGraphicFramePr>
            <a:graphicFrameLocks noChangeAspect="1"/>
          </p:cNvGraphicFramePr>
          <p:nvPr/>
        </p:nvGraphicFramePr>
        <p:xfrm>
          <a:off x="7232651" y="1238250"/>
          <a:ext cx="1509713" cy="935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5" name="Equation" r:id="rId7" imgW="330057" imgH="203112" progId="Equation.3">
                  <p:embed/>
                </p:oleObj>
              </mc:Choice>
              <mc:Fallback>
                <p:oleObj name="Equation" r:id="rId7" imgW="330057" imgH="203112" progId="Equation.3">
                  <p:embed/>
                  <p:pic>
                    <p:nvPicPr>
                      <p:cNvPr id="36216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32651" y="1238250"/>
                        <a:ext cx="1509713" cy="935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217" name="Object 4"/>
          <p:cNvGraphicFramePr>
            <a:graphicFrameLocks noChangeAspect="1"/>
          </p:cNvGraphicFramePr>
          <p:nvPr/>
        </p:nvGraphicFramePr>
        <p:xfrm>
          <a:off x="3117850" y="1295401"/>
          <a:ext cx="1625600" cy="936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6" name="Equation" r:id="rId9" imgW="355292" imgH="203024" progId="Equation.3">
                  <p:embed/>
                </p:oleObj>
              </mc:Choice>
              <mc:Fallback>
                <p:oleObj name="Equation" r:id="rId9" imgW="355292" imgH="203024" progId="Equation.3">
                  <p:embed/>
                  <p:pic>
                    <p:nvPicPr>
                      <p:cNvPr id="36217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17850" y="1295401"/>
                        <a:ext cx="1625600" cy="936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Rectangle 16"/>
          <p:cNvSpPr txBox="1">
            <a:spLocks noChangeArrowheads="1"/>
          </p:cNvSpPr>
          <p:nvPr/>
        </p:nvSpPr>
        <p:spPr>
          <a:xfrm>
            <a:off x="1981200" y="0"/>
            <a:ext cx="8229600" cy="1143000"/>
          </a:xfrm>
          <a:prstGeom prst="rect">
            <a:avLst/>
          </a:prstGeom>
          <a:noFill/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 panose="020B0604020202020204" pitchFamily="34" charset="0"/>
              </a:rPr>
              <a:t>Image filtering</a:t>
            </a:r>
          </a:p>
        </p:txBody>
      </p:sp>
      <p:grpSp>
        <p:nvGrpSpPr>
          <p:cNvPr id="36219" name="Group 4"/>
          <p:cNvGrpSpPr>
            <a:grpSpLocks noChangeAspect="1"/>
          </p:cNvGrpSpPr>
          <p:nvPr/>
        </p:nvGrpSpPr>
        <p:grpSpPr bwMode="auto">
          <a:xfrm>
            <a:off x="9067800" y="304800"/>
            <a:ext cx="1143000" cy="973138"/>
            <a:chOff x="3799" y="2064"/>
            <a:chExt cx="1433" cy="1136"/>
          </a:xfrm>
        </p:grpSpPr>
        <p:grpSp>
          <p:nvGrpSpPr>
            <p:cNvPr id="36221" name="Group 5"/>
            <p:cNvGrpSpPr>
              <a:grpSpLocks/>
            </p:cNvGrpSpPr>
            <p:nvPr/>
          </p:nvGrpSpPr>
          <p:grpSpPr bwMode="auto">
            <a:xfrm>
              <a:off x="4080" y="2064"/>
              <a:ext cx="1152" cy="1136"/>
              <a:chOff x="144" y="144"/>
              <a:chExt cx="1152" cy="1136"/>
            </a:xfrm>
          </p:grpSpPr>
          <p:sp>
            <p:nvSpPr>
              <p:cNvPr id="36223" name="Rectangle 6"/>
              <p:cNvSpPr>
                <a:spLocks noChangeArrowheads="1"/>
              </p:cNvSpPr>
              <p:nvPr/>
            </p:nvSpPr>
            <p:spPr bwMode="auto">
              <a:xfrm>
                <a:off x="912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36224" name="Rectangle 7"/>
              <p:cNvSpPr>
                <a:spLocks noChangeArrowheads="1"/>
              </p:cNvSpPr>
              <p:nvPr/>
            </p:nvSpPr>
            <p:spPr bwMode="auto">
              <a:xfrm>
                <a:off x="528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36225" name="Rectangle 8"/>
              <p:cNvSpPr>
                <a:spLocks noChangeArrowheads="1"/>
              </p:cNvSpPr>
              <p:nvPr/>
            </p:nvSpPr>
            <p:spPr bwMode="auto">
              <a:xfrm>
                <a:off x="144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36226" name="Rectangle 9"/>
              <p:cNvSpPr>
                <a:spLocks noChangeArrowheads="1"/>
              </p:cNvSpPr>
              <p:nvPr/>
            </p:nvSpPr>
            <p:spPr bwMode="auto">
              <a:xfrm>
                <a:off x="912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36227" name="Rectangle 10"/>
              <p:cNvSpPr>
                <a:spLocks noChangeArrowheads="1"/>
              </p:cNvSpPr>
              <p:nvPr/>
            </p:nvSpPr>
            <p:spPr bwMode="auto">
              <a:xfrm>
                <a:off x="528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36228" name="Rectangle 11"/>
              <p:cNvSpPr>
                <a:spLocks noChangeArrowheads="1"/>
              </p:cNvSpPr>
              <p:nvPr/>
            </p:nvSpPr>
            <p:spPr bwMode="auto">
              <a:xfrm>
                <a:off x="144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36229" name="Rectangle 12"/>
              <p:cNvSpPr>
                <a:spLocks noChangeArrowheads="1"/>
              </p:cNvSpPr>
              <p:nvPr/>
            </p:nvSpPr>
            <p:spPr bwMode="auto">
              <a:xfrm>
                <a:off x="912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36230" name="Rectangle 13"/>
              <p:cNvSpPr>
                <a:spLocks noChangeArrowheads="1"/>
              </p:cNvSpPr>
              <p:nvPr/>
            </p:nvSpPr>
            <p:spPr bwMode="auto">
              <a:xfrm>
                <a:off x="528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36231" name="Rectangle 14"/>
              <p:cNvSpPr>
                <a:spLocks noChangeArrowheads="1"/>
              </p:cNvSpPr>
              <p:nvPr/>
            </p:nvSpPr>
            <p:spPr bwMode="auto">
              <a:xfrm>
                <a:off x="144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36232" name="Line 15"/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115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36233" name="Line 16"/>
              <p:cNvSpPr>
                <a:spLocks noChangeShapeType="1"/>
              </p:cNvSpPr>
              <p:nvPr/>
            </p:nvSpPr>
            <p:spPr bwMode="auto">
              <a:xfrm>
                <a:off x="144" y="523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36234" name="Line 17"/>
              <p:cNvSpPr>
                <a:spLocks noChangeShapeType="1"/>
              </p:cNvSpPr>
              <p:nvPr/>
            </p:nvSpPr>
            <p:spPr bwMode="auto">
              <a:xfrm>
                <a:off x="144" y="901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36235" name="Line 18"/>
              <p:cNvSpPr>
                <a:spLocks noChangeShapeType="1"/>
              </p:cNvSpPr>
              <p:nvPr/>
            </p:nvSpPr>
            <p:spPr bwMode="auto">
              <a:xfrm>
                <a:off x="144" y="1280"/>
                <a:ext cx="115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36236" name="Line 19"/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0" cy="113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36237" name="Line 20"/>
              <p:cNvSpPr>
                <a:spLocks noChangeShapeType="1"/>
              </p:cNvSpPr>
              <p:nvPr/>
            </p:nvSpPr>
            <p:spPr bwMode="auto">
              <a:xfrm>
                <a:off x="528" y="144"/>
                <a:ext cx="0" cy="11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36238" name="Line 21"/>
              <p:cNvSpPr>
                <a:spLocks noChangeShapeType="1"/>
              </p:cNvSpPr>
              <p:nvPr/>
            </p:nvSpPr>
            <p:spPr bwMode="auto">
              <a:xfrm>
                <a:off x="912" y="144"/>
                <a:ext cx="0" cy="11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36239" name="Line 22"/>
              <p:cNvSpPr>
                <a:spLocks noChangeShapeType="1"/>
              </p:cNvSpPr>
              <p:nvPr/>
            </p:nvSpPr>
            <p:spPr bwMode="auto">
              <a:xfrm>
                <a:off x="1296" y="144"/>
                <a:ext cx="0" cy="113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36222" name="Picture 23" descr="txp_fig"/>
            <p:cNvPicPr>
              <a:picLocks noChangeAspect="1" noChangeArrowheads="1"/>
            </p:cNvPicPr>
            <p:nvPr>
              <p:custDataLst>
                <p:tags r:id="rId2"/>
              </p:custDataLst>
            </p:nvPr>
          </p:nvPicPr>
          <p:blipFill>
            <a:blip r:embed="rId11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99" y="2352"/>
              <a:ext cx="192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aphicFrame>
        <p:nvGraphicFramePr>
          <p:cNvPr id="36220" name="Object 26"/>
          <p:cNvGraphicFramePr>
            <a:graphicFrameLocks noChangeAspect="1"/>
          </p:cNvGraphicFramePr>
          <p:nvPr/>
        </p:nvGraphicFramePr>
        <p:xfrm>
          <a:off x="8001001" y="533401"/>
          <a:ext cx="1020763" cy="563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7" name="Equation" r:id="rId12" imgW="368140" imgH="203112" progId="Equation.3">
                  <p:embed/>
                </p:oleObj>
              </mc:Choice>
              <mc:Fallback>
                <p:oleObj name="Equation" r:id="rId12" imgW="368140" imgH="203112" progId="Equation.3">
                  <p:embed/>
                  <p:pic>
                    <p:nvPicPr>
                      <p:cNvPr id="36220" name="Object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01001" y="533401"/>
                        <a:ext cx="1020763" cy="563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885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1371" grpId="0" animBg="1"/>
      <p:bldP spid="261495" grpId="0" animBg="1"/>
      <p:bldP spid="26149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3171" name="Group 3"/>
          <p:cNvGraphicFramePr>
            <a:graphicFrameLocks noGrp="1"/>
          </p:cNvGraphicFramePr>
          <p:nvPr/>
        </p:nvGraphicFramePr>
        <p:xfrm>
          <a:off x="2235200" y="2287588"/>
          <a:ext cx="3556000" cy="3424238"/>
        </p:xfrm>
        <a:graphic>
          <a:graphicData uri="http://schemas.openxmlformats.org/drawingml/2006/table">
            <a:tbl>
              <a:tblPr/>
              <a:tblGrid>
                <a:gridCol w="355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988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4131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13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87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263295" name="Group 127"/>
          <p:cNvGraphicFramePr>
            <a:graphicFrameLocks noGrp="1"/>
          </p:cNvGraphicFramePr>
          <p:nvPr/>
        </p:nvGraphicFramePr>
        <p:xfrm>
          <a:off x="6248400" y="2286000"/>
          <a:ext cx="3581400" cy="3429002"/>
        </p:xfrm>
        <a:graphic>
          <a:graphicData uri="http://schemas.openxmlformats.org/drawingml/2006/table">
            <a:tbl>
              <a:tblPr/>
              <a:tblGrid>
                <a:gridCol w="358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286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3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10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71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81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37112" name="Rectangle 251"/>
          <p:cNvSpPr>
            <a:spLocks noChangeArrowheads="1"/>
          </p:cNvSpPr>
          <p:nvPr/>
        </p:nvSpPr>
        <p:spPr bwMode="auto">
          <a:xfrm>
            <a:off x="6934200" y="2590800"/>
            <a:ext cx="381000" cy="3810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graphicFrame>
        <p:nvGraphicFramePr>
          <p:cNvPr id="263420" name="Group 252"/>
          <p:cNvGraphicFramePr>
            <a:graphicFrameLocks noGrp="1"/>
          </p:cNvGraphicFramePr>
          <p:nvPr/>
        </p:nvGraphicFramePr>
        <p:xfrm>
          <a:off x="2235200" y="2287588"/>
          <a:ext cx="3556000" cy="3424238"/>
        </p:xfrm>
        <a:graphic>
          <a:graphicData uri="http://schemas.openxmlformats.org/drawingml/2006/table">
            <a:tbl>
              <a:tblPr/>
              <a:tblGrid>
                <a:gridCol w="355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988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4131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13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87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37236" name="Rectangle 375"/>
          <p:cNvSpPr>
            <a:spLocks noChangeArrowheads="1"/>
          </p:cNvSpPr>
          <p:nvPr/>
        </p:nvSpPr>
        <p:spPr bwMode="auto">
          <a:xfrm>
            <a:off x="2590800" y="2286000"/>
            <a:ext cx="1066800" cy="9906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graphicFrame>
        <p:nvGraphicFramePr>
          <p:cNvPr id="37237" name="Object 381"/>
          <p:cNvGraphicFramePr>
            <a:graphicFrameLocks noChangeAspect="1"/>
          </p:cNvGraphicFramePr>
          <p:nvPr/>
        </p:nvGraphicFramePr>
        <p:xfrm>
          <a:off x="7232651" y="1238250"/>
          <a:ext cx="1509713" cy="935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8" name="Equation" r:id="rId5" imgW="330057" imgH="203112" progId="Equation.3">
                  <p:embed/>
                </p:oleObj>
              </mc:Choice>
              <mc:Fallback>
                <p:oleObj name="Equation" r:id="rId5" imgW="330057" imgH="203112" progId="Equation.3">
                  <p:embed/>
                  <p:pic>
                    <p:nvPicPr>
                      <p:cNvPr id="37237" name="Object 38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32651" y="1238250"/>
                        <a:ext cx="1509713" cy="935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238" name="Object 3"/>
          <p:cNvGraphicFramePr>
            <a:graphicFrameLocks noChangeAspect="1"/>
          </p:cNvGraphicFramePr>
          <p:nvPr/>
        </p:nvGraphicFramePr>
        <p:xfrm>
          <a:off x="3117850" y="1295401"/>
          <a:ext cx="1625600" cy="936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9" name="Equation" r:id="rId7" imgW="355292" imgH="203024" progId="Equation.3">
                  <p:embed/>
                </p:oleObj>
              </mc:Choice>
              <mc:Fallback>
                <p:oleObj name="Equation" r:id="rId7" imgW="355292" imgH="203024" progId="Equation.3">
                  <p:embed/>
                  <p:pic>
                    <p:nvPicPr>
                      <p:cNvPr id="37238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17850" y="1295401"/>
                        <a:ext cx="1625600" cy="936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239" name="Rectangle 16"/>
          <p:cNvSpPr txBox="1">
            <a:spLocks noChangeArrowheads="1"/>
          </p:cNvSpPr>
          <p:nvPr/>
        </p:nvSpPr>
        <p:spPr bwMode="auto">
          <a:xfrm>
            <a:off x="1981200" y="0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Image filtering</a:t>
            </a:r>
          </a:p>
        </p:txBody>
      </p:sp>
      <p:grpSp>
        <p:nvGrpSpPr>
          <p:cNvPr id="37240" name="Group 4"/>
          <p:cNvGrpSpPr>
            <a:grpSpLocks noChangeAspect="1"/>
          </p:cNvGrpSpPr>
          <p:nvPr/>
        </p:nvGrpSpPr>
        <p:grpSpPr bwMode="auto">
          <a:xfrm>
            <a:off x="9067800" y="304800"/>
            <a:ext cx="1143000" cy="973138"/>
            <a:chOff x="3799" y="2064"/>
            <a:chExt cx="1433" cy="1136"/>
          </a:xfrm>
        </p:grpSpPr>
        <p:grpSp>
          <p:nvGrpSpPr>
            <p:cNvPr id="37244" name="Group 5"/>
            <p:cNvGrpSpPr>
              <a:grpSpLocks/>
            </p:cNvGrpSpPr>
            <p:nvPr/>
          </p:nvGrpSpPr>
          <p:grpSpPr bwMode="auto">
            <a:xfrm>
              <a:off x="4080" y="2064"/>
              <a:ext cx="1152" cy="1136"/>
              <a:chOff x="144" y="144"/>
              <a:chExt cx="1152" cy="1136"/>
            </a:xfrm>
          </p:grpSpPr>
          <p:sp>
            <p:nvSpPr>
              <p:cNvPr id="37246" name="Rectangle 6"/>
              <p:cNvSpPr>
                <a:spLocks noChangeArrowheads="1"/>
              </p:cNvSpPr>
              <p:nvPr/>
            </p:nvSpPr>
            <p:spPr bwMode="auto">
              <a:xfrm>
                <a:off x="912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37247" name="Rectangle 7"/>
              <p:cNvSpPr>
                <a:spLocks noChangeArrowheads="1"/>
              </p:cNvSpPr>
              <p:nvPr/>
            </p:nvSpPr>
            <p:spPr bwMode="auto">
              <a:xfrm>
                <a:off x="528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37248" name="Rectangle 8"/>
              <p:cNvSpPr>
                <a:spLocks noChangeArrowheads="1"/>
              </p:cNvSpPr>
              <p:nvPr/>
            </p:nvSpPr>
            <p:spPr bwMode="auto">
              <a:xfrm>
                <a:off x="144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37249" name="Rectangle 9"/>
              <p:cNvSpPr>
                <a:spLocks noChangeArrowheads="1"/>
              </p:cNvSpPr>
              <p:nvPr/>
            </p:nvSpPr>
            <p:spPr bwMode="auto">
              <a:xfrm>
                <a:off x="912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37250" name="Rectangle 10"/>
              <p:cNvSpPr>
                <a:spLocks noChangeArrowheads="1"/>
              </p:cNvSpPr>
              <p:nvPr/>
            </p:nvSpPr>
            <p:spPr bwMode="auto">
              <a:xfrm>
                <a:off x="528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37251" name="Rectangle 11"/>
              <p:cNvSpPr>
                <a:spLocks noChangeArrowheads="1"/>
              </p:cNvSpPr>
              <p:nvPr/>
            </p:nvSpPr>
            <p:spPr bwMode="auto">
              <a:xfrm>
                <a:off x="144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37252" name="Rectangle 12"/>
              <p:cNvSpPr>
                <a:spLocks noChangeArrowheads="1"/>
              </p:cNvSpPr>
              <p:nvPr/>
            </p:nvSpPr>
            <p:spPr bwMode="auto">
              <a:xfrm>
                <a:off x="912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37253" name="Rectangle 13"/>
              <p:cNvSpPr>
                <a:spLocks noChangeArrowheads="1"/>
              </p:cNvSpPr>
              <p:nvPr/>
            </p:nvSpPr>
            <p:spPr bwMode="auto">
              <a:xfrm>
                <a:off x="528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37254" name="Rectangle 14"/>
              <p:cNvSpPr>
                <a:spLocks noChangeArrowheads="1"/>
              </p:cNvSpPr>
              <p:nvPr/>
            </p:nvSpPr>
            <p:spPr bwMode="auto">
              <a:xfrm>
                <a:off x="144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37255" name="Line 15"/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115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37256" name="Line 16"/>
              <p:cNvSpPr>
                <a:spLocks noChangeShapeType="1"/>
              </p:cNvSpPr>
              <p:nvPr/>
            </p:nvSpPr>
            <p:spPr bwMode="auto">
              <a:xfrm>
                <a:off x="144" y="523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37257" name="Line 17"/>
              <p:cNvSpPr>
                <a:spLocks noChangeShapeType="1"/>
              </p:cNvSpPr>
              <p:nvPr/>
            </p:nvSpPr>
            <p:spPr bwMode="auto">
              <a:xfrm>
                <a:off x="144" y="901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37258" name="Line 18"/>
              <p:cNvSpPr>
                <a:spLocks noChangeShapeType="1"/>
              </p:cNvSpPr>
              <p:nvPr/>
            </p:nvSpPr>
            <p:spPr bwMode="auto">
              <a:xfrm>
                <a:off x="144" y="1280"/>
                <a:ext cx="115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37259" name="Line 19"/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0" cy="113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37260" name="Line 20"/>
              <p:cNvSpPr>
                <a:spLocks noChangeShapeType="1"/>
              </p:cNvSpPr>
              <p:nvPr/>
            </p:nvSpPr>
            <p:spPr bwMode="auto">
              <a:xfrm>
                <a:off x="528" y="144"/>
                <a:ext cx="0" cy="11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37261" name="Line 21"/>
              <p:cNvSpPr>
                <a:spLocks noChangeShapeType="1"/>
              </p:cNvSpPr>
              <p:nvPr/>
            </p:nvSpPr>
            <p:spPr bwMode="auto">
              <a:xfrm>
                <a:off x="912" y="144"/>
                <a:ext cx="0" cy="11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37262" name="Line 22"/>
              <p:cNvSpPr>
                <a:spLocks noChangeShapeType="1"/>
              </p:cNvSpPr>
              <p:nvPr/>
            </p:nvSpPr>
            <p:spPr bwMode="auto">
              <a:xfrm>
                <a:off x="1296" y="144"/>
                <a:ext cx="0" cy="113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37245" name="Picture 23" descr="txp_fig"/>
            <p:cNvPicPr>
              <a:picLocks noChangeAspect="1" noChangeArrowheads="1"/>
            </p:cNvPicPr>
            <p:nvPr>
              <p:custDataLst>
                <p:tags r:id="rId2"/>
              </p:custDataLst>
            </p:nvPr>
          </p:nvPicPr>
          <p:blipFill>
            <a:blip r:embed="rId9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99" y="2352"/>
              <a:ext cx="192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aphicFrame>
        <p:nvGraphicFramePr>
          <p:cNvPr id="37241" name="Object 26"/>
          <p:cNvGraphicFramePr>
            <a:graphicFrameLocks noChangeAspect="1"/>
          </p:cNvGraphicFramePr>
          <p:nvPr/>
        </p:nvGraphicFramePr>
        <p:xfrm>
          <a:off x="8001001" y="533401"/>
          <a:ext cx="1020763" cy="563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0" name="Equation" r:id="rId10" imgW="368140" imgH="203112" progId="Equation.3">
                  <p:embed/>
                </p:oleObj>
              </mc:Choice>
              <mc:Fallback>
                <p:oleObj name="Equation" r:id="rId10" imgW="368140" imgH="203112" progId="Equation.3">
                  <p:embed/>
                  <p:pic>
                    <p:nvPicPr>
                      <p:cNvPr id="37241" name="Object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01001" y="533401"/>
                        <a:ext cx="1020763" cy="563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242" name="Text Box 376"/>
          <p:cNvSpPr txBox="1">
            <a:spLocks noChangeArrowheads="1"/>
          </p:cNvSpPr>
          <p:nvPr/>
        </p:nvSpPr>
        <p:spPr bwMode="auto">
          <a:xfrm>
            <a:off x="9286876" y="6550026"/>
            <a:ext cx="138112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Credit: S. Seitz</a:t>
            </a:r>
          </a:p>
        </p:txBody>
      </p:sp>
      <p:graphicFrame>
        <p:nvGraphicFramePr>
          <p:cNvPr id="37243" name="Object 5"/>
          <p:cNvGraphicFramePr>
            <a:graphicFrameLocks noChangeAspect="1"/>
          </p:cNvGraphicFramePr>
          <p:nvPr/>
        </p:nvGraphicFramePr>
        <p:xfrm>
          <a:off x="3359151" y="5943601"/>
          <a:ext cx="5091113" cy="874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1" name="Equation" r:id="rId12" imgW="2070100" imgH="355600" progId="Equation.3">
                  <p:embed/>
                </p:oleObj>
              </mc:Choice>
              <mc:Fallback>
                <p:oleObj name="Equation" r:id="rId12" imgW="2070100" imgH="355600" progId="Equation.3">
                  <p:embed/>
                  <p:pic>
                    <p:nvPicPr>
                      <p:cNvPr id="37243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59151" y="5943601"/>
                        <a:ext cx="5091113" cy="874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772536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5219" name="Group 3"/>
          <p:cNvGraphicFramePr>
            <a:graphicFrameLocks noGrp="1"/>
          </p:cNvGraphicFramePr>
          <p:nvPr/>
        </p:nvGraphicFramePr>
        <p:xfrm>
          <a:off x="2235200" y="2287588"/>
          <a:ext cx="3556000" cy="3424238"/>
        </p:xfrm>
        <a:graphic>
          <a:graphicData uri="http://schemas.openxmlformats.org/drawingml/2006/table">
            <a:tbl>
              <a:tblPr/>
              <a:tblGrid>
                <a:gridCol w="355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988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4131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13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87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265343" name="Group 127"/>
          <p:cNvGraphicFramePr>
            <a:graphicFrameLocks noGrp="1"/>
          </p:cNvGraphicFramePr>
          <p:nvPr/>
        </p:nvGraphicFramePr>
        <p:xfrm>
          <a:off x="6248400" y="2286000"/>
          <a:ext cx="3581400" cy="3429002"/>
        </p:xfrm>
        <a:graphic>
          <a:graphicData uri="http://schemas.openxmlformats.org/drawingml/2006/table">
            <a:tbl>
              <a:tblPr/>
              <a:tblGrid>
                <a:gridCol w="358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286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3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10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20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71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81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38136" name="Rectangle 251"/>
          <p:cNvSpPr>
            <a:spLocks noChangeArrowheads="1"/>
          </p:cNvSpPr>
          <p:nvPr/>
        </p:nvSpPr>
        <p:spPr bwMode="auto">
          <a:xfrm>
            <a:off x="7315200" y="2590800"/>
            <a:ext cx="381000" cy="3810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graphicFrame>
        <p:nvGraphicFramePr>
          <p:cNvPr id="265468" name="Group 252"/>
          <p:cNvGraphicFramePr>
            <a:graphicFrameLocks noGrp="1"/>
          </p:cNvGraphicFramePr>
          <p:nvPr/>
        </p:nvGraphicFramePr>
        <p:xfrm>
          <a:off x="2235200" y="2287588"/>
          <a:ext cx="3556000" cy="3424238"/>
        </p:xfrm>
        <a:graphic>
          <a:graphicData uri="http://schemas.openxmlformats.org/drawingml/2006/table">
            <a:tbl>
              <a:tblPr/>
              <a:tblGrid>
                <a:gridCol w="355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988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4131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13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87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38260" name="Rectangle 375"/>
          <p:cNvSpPr>
            <a:spLocks noChangeArrowheads="1"/>
          </p:cNvSpPr>
          <p:nvPr/>
        </p:nvSpPr>
        <p:spPr bwMode="auto">
          <a:xfrm>
            <a:off x="2971800" y="2286000"/>
            <a:ext cx="1066800" cy="9906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graphicFrame>
        <p:nvGraphicFramePr>
          <p:cNvPr id="38261" name="Object 381"/>
          <p:cNvGraphicFramePr>
            <a:graphicFrameLocks noChangeAspect="1"/>
          </p:cNvGraphicFramePr>
          <p:nvPr/>
        </p:nvGraphicFramePr>
        <p:xfrm>
          <a:off x="7232651" y="1238250"/>
          <a:ext cx="1509713" cy="935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2" name="Equation" r:id="rId5" imgW="330057" imgH="203112" progId="Equation.3">
                  <p:embed/>
                </p:oleObj>
              </mc:Choice>
              <mc:Fallback>
                <p:oleObj name="Equation" r:id="rId5" imgW="330057" imgH="203112" progId="Equation.3">
                  <p:embed/>
                  <p:pic>
                    <p:nvPicPr>
                      <p:cNvPr id="38261" name="Object 38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32651" y="1238250"/>
                        <a:ext cx="1509713" cy="935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262" name="Object 3"/>
          <p:cNvGraphicFramePr>
            <a:graphicFrameLocks noChangeAspect="1"/>
          </p:cNvGraphicFramePr>
          <p:nvPr/>
        </p:nvGraphicFramePr>
        <p:xfrm>
          <a:off x="3117850" y="1295401"/>
          <a:ext cx="1625600" cy="936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3" name="Equation" r:id="rId7" imgW="355292" imgH="203024" progId="Equation.3">
                  <p:embed/>
                </p:oleObj>
              </mc:Choice>
              <mc:Fallback>
                <p:oleObj name="Equation" r:id="rId7" imgW="355292" imgH="203024" progId="Equation.3">
                  <p:embed/>
                  <p:pic>
                    <p:nvPicPr>
                      <p:cNvPr id="38262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17850" y="1295401"/>
                        <a:ext cx="1625600" cy="936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263" name="Rectangle 16"/>
          <p:cNvSpPr txBox="1">
            <a:spLocks noChangeArrowheads="1"/>
          </p:cNvSpPr>
          <p:nvPr/>
        </p:nvSpPr>
        <p:spPr bwMode="auto">
          <a:xfrm>
            <a:off x="1981200" y="0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Image filtering</a:t>
            </a:r>
          </a:p>
        </p:txBody>
      </p:sp>
      <p:grpSp>
        <p:nvGrpSpPr>
          <p:cNvPr id="38264" name="Group 4"/>
          <p:cNvGrpSpPr>
            <a:grpSpLocks noChangeAspect="1"/>
          </p:cNvGrpSpPr>
          <p:nvPr/>
        </p:nvGrpSpPr>
        <p:grpSpPr bwMode="auto">
          <a:xfrm>
            <a:off x="9067800" y="304800"/>
            <a:ext cx="1143000" cy="973138"/>
            <a:chOff x="3799" y="2064"/>
            <a:chExt cx="1433" cy="1136"/>
          </a:xfrm>
        </p:grpSpPr>
        <p:grpSp>
          <p:nvGrpSpPr>
            <p:cNvPr id="38268" name="Group 5"/>
            <p:cNvGrpSpPr>
              <a:grpSpLocks/>
            </p:cNvGrpSpPr>
            <p:nvPr/>
          </p:nvGrpSpPr>
          <p:grpSpPr bwMode="auto">
            <a:xfrm>
              <a:off x="4080" y="2064"/>
              <a:ext cx="1152" cy="1136"/>
              <a:chOff x="144" y="144"/>
              <a:chExt cx="1152" cy="1136"/>
            </a:xfrm>
          </p:grpSpPr>
          <p:sp>
            <p:nvSpPr>
              <p:cNvPr id="38270" name="Rectangle 6"/>
              <p:cNvSpPr>
                <a:spLocks noChangeArrowheads="1"/>
              </p:cNvSpPr>
              <p:nvPr/>
            </p:nvSpPr>
            <p:spPr bwMode="auto">
              <a:xfrm>
                <a:off x="912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38271" name="Rectangle 7"/>
              <p:cNvSpPr>
                <a:spLocks noChangeArrowheads="1"/>
              </p:cNvSpPr>
              <p:nvPr/>
            </p:nvSpPr>
            <p:spPr bwMode="auto">
              <a:xfrm>
                <a:off x="528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38272" name="Rectangle 8"/>
              <p:cNvSpPr>
                <a:spLocks noChangeArrowheads="1"/>
              </p:cNvSpPr>
              <p:nvPr/>
            </p:nvSpPr>
            <p:spPr bwMode="auto">
              <a:xfrm>
                <a:off x="144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38273" name="Rectangle 9"/>
              <p:cNvSpPr>
                <a:spLocks noChangeArrowheads="1"/>
              </p:cNvSpPr>
              <p:nvPr/>
            </p:nvSpPr>
            <p:spPr bwMode="auto">
              <a:xfrm>
                <a:off x="912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38274" name="Rectangle 10"/>
              <p:cNvSpPr>
                <a:spLocks noChangeArrowheads="1"/>
              </p:cNvSpPr>
              <p:nvPr/>
            </p:nvSpPr>
            <p:spPr bwMode="auto">
              <a:xfrm>
                <a:off x="528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38275" name="Rectangle 11"/>
              <p:cNvSpPr>
                <a:spLocks noChangeArrowheads="1"/>
              </p:cNvSpPr>
              <p:nvPr/>
            </p:nvSpPr>
            <p:spPr bwMode="auto">
              <a:xfrm>
                <a:off x="144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38276" name="Rectangle 12"/>
              <p:cNvSpPr>
                <a:spLocks noChangeArrowheads="1"/>
              </p:cNvSpPr>
              <p:nvPr/>
            </p:nvSpPr>
            <p:spPr bwMode="auto">
              <a:xfrm>
                <a:off x="912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38277" name="Rectangle 13"/>
              <p:cNvSpPr>
                <a:spLocks noChangeArrowheads="1"/>
              </p:cNvSpPr>
              <p:nvPr/>
            </p:nvSpPr>
            <p:spPr bwMode="auto">
              <a:xfrm>
                <a:off x="528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38278" name="Rectangle 14"/>
              <p:cNvSpPr>
                <a:spLocks noChangeArrowheads="1"/>
              </p:cNvSpPr>
              <p:nvPr/>
            </p:nvSpPr>
            <p:spPr bwMode="auto">
              <a:xfrm>
                <a:off x="144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38279" name="Line 15"/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115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38280" name="Line 16"/>
              <p:cNvSpPr>
                <a:spLocks noChangeShapeType="1"/>
              </p:cNvSpPr>
              <p:nvPr/>
            </p:nvSpPr>
            <p:spPr bwMode="auto">
              <a:xfrm>
                <a:off x="144" y="523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38281" name="Line 17"/>
              <p:cNvSpPr>
                <a:spLocks noChangeShapeType="1"/>
              </p:cNvSpPr>
              <p:nvPr/>
            </p:nvSpPr>
            <p:spPr bwMode="auto">
              <a:xfrm>
                <a:off x="144" y="901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38282" name="Line 18"/>
              <p:cNvSpPr>
                <a:spLocks noChangeShapeType="1"/>
              </p:cNvSpPr>
              <p:nvPr/>
            </p:nvSpPr>
            <p:spPr bwMode="auto">
              <a:xfrm>
                <a:off x="144" y="1280"/>
                <a:ext cx="115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38283" name="Line 19"/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0" cy="113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38284" name="Line 20"/>
              <p:cNvSpPr>
                <a:spLocks noChangeShapeType="1"/>
              </p:cNvSpPr>
              <p:nvPr/>
            </p:nvSpPr>
            <p:spPr bwMode="auto">
              <a:xfrm>
                <a:off x="528" y="144"/>
                <a:ext cx="0" cy="11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38285" name="Line 21"/>
              <p:cNvSpPr>
                <a:spLocks noChangeShapeType="1"/>
              </p:cNvSpPr>
              <p:nvPr/>
            </p:nvSpPr>
            <p:spPr bwMode="auto">
              <a:xfrm>
                <a:off x="912" y="144"/>
                <a:ext cx="0" cy="11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38286" name="Line 22"/>
              <p:cNvSpPr>
                <a:spLocks noChangeShapeType="1"/>
              </p:cNvSpPr>
              <p:nvPr/>
            </p:nvSpPr>
            <p:spPr bwMode="auto">
              <a:xfrm>
                <a:off x="1296" y="144"/>
                <a:ext cx="0" cy="113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38269" name="Picture 23" descr="txp_fig"/>
            <p:cNvPicPr>
              <a:picLocks noChangeAspect="1" noChangeArrowheads="1"/>
            </p:cNvPicPr>
            <p:nvPr>
              <p:custDataLst>
                <p:tags r:id="rId2"/>
              </p:custDataLst>
            </p:nvPr>
          </p:nvPicPr>
          <p:blipFill>
            <a:blip r:embed="rId9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99" y="2352"/>
              <a:ext cx="192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aphicFrame>
        <p:nvGraphicFramePr>
          <p:cNvPr id="38265" name="Object 26"/>
          <p:cNvGraphicFramePr>
            <a:graphicFrameLocks noChangeAspect="1"/>
          </p:cNvGraphicFramePr>
          <p:nvPr/>
        </p:nvGraphicFramePr>
        <p:xfrm>
          <a:off x="8001001" y="533401"/>
          <a:ext cx="1020763" cy="563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4" name="Equation" r:id="rId10" imgW="368140" imgH="203112" progId="Equation.3">
                  <p:embed/>
                </p:oleObj>
              </mc:Choice>
              <mc:Fallback>
                <p:oleObj name="Equation" r:id="rId10" imgW="368140" imgH="203112" progId="Equation.3">
                  <p:embed/>
                  <p:pic>
                    <p:nvPicPr>
                      <p:cNvPr id="38265" name="Object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01001" y="533401"/>
                        <a:ext cx="1020763" cy="563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266" name="Text Box 376"/>
          <p:cNvSpPr txBox="1">
            <a:spLocks noChangeArrowheads="1"/>
          </p:cNvSpPr>
          <p:nvPr/>
        </p:nvSpPr>
        <p:spPr bwMode="auto">
          <a:xfrm>
            <a:off x="9286876" y="6550026"/>
            <a:ext cx="138112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Credit: S. Seitz</a:t>
            </a:r>
          </a:p>
        </p:txBody>
      </p:sp>
      <p:graphicFrame>
        <p:nvGraphicFramePr>
          <p:cNvPr id="38267" name="Object 5"/>
          <p:cNvGraphicFramePr>
            <a:graphicFrameLocks noChangeAspect="1"/>
          </p:cNvGraphicFramePr>
          <p:nvPr/>
        </p:nvGraphicFramePr>
        <p:xfrm>
          <a:off x="3359151" y="5943601"/>
          <a:ext cx="5091113" cy="874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5" name="Equation" r:id="rId12" imgW="2070100" imgH="355600" progId="Equation.3">
                  <p:embed/>
                </p:oleObj>
              </mc:Choice>
              <mc:Fallback>
                <p:oleObj name="Equation" r:id="rId12" imgW="2070100" imgH="355600" progId="Equation.3">
                  <p:embed/>
                  <p:pic>
                    <p:nvPicPr>
                      <p:cNvPr id="38267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59151" y="5943601"/>
                        <a:ext cx="5091113" cy="874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135162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7267" name="Group 3"/>
          <p:cNvGraphicFramePr>
            <a:graphicFrameLocks noGrp="1"/>
          </p:cNvGraphicFramePr>
          <p:nvPr/>
        </p:nvGraphicFramePr>
        <p:xfrm>
          <a:off x="2235200" y="2287588"/>
          <a:ext cx="3556000" cy="3424238"/>
        </p:xfrm>
        <a:graphic>
          <a:graphicData uri="http://schemas.openxmlformats.org/drawingml/2006/table">
            <a:tbl>
              <a:tblPr/>
              <a:tblGrid>
                <a:gridCol w="355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988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4131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13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87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267391" name="Group 127"/>
          <p:cNvGraphicFramePr>
            <a:graphicFrameLocks noGrp="1"/>
          </p:cNvGraphicFramePr>
          <p:nvPr/>
        </p:nvGraphicFramePr>
        <p:xfrm>
          <a:off x="6248400" y="2286000"/>
          <a:ext cx="3581400" cy="3429002"/>
        </p:xfrm>
        <a:graphic>
          <a:graphicData uri="http://schemas.openxmlformats.org/drawingml/2006/table">
            <a:tbl>
              <a:tblPr/>
              <a:tblGrid>
                <a:gridCol w="358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286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3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10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20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71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81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39160" name="Rectangle 251"/>
          <p:cNvSpPr>
            <a:spLocks noChangeArrowheads="1"/>
          </p:cNvSpPr>
          <p:nvPr/>
        </p:nvSpPr>
        <p:spPr bwMode="auto">
          <a:xfrm>
            <a:off x="7696200" y="2590800"/>
            <a:ext cx="381000" cy="3810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graphicFrame>
        <p:nvGraphicFramePr>
          <p:cNvPr id="267516" name="Group 252"/>
          <p:cNvGraphicFramePr>
            <a:graphicFrameLocks noGrp="1"/>
          </p:cNvGraphicFramePr>
          <p:nvPr/>
        </p:nvGraphicFramePr>
        <p:xfrm>
          <a:off x="2235200" y="2287588"/>
          <a:ext cx="3556000" cy="3424238"/>
        </p:xfrm>
        <a:graphic>
          <a:graphicData uri="http://schemas.openxmlformats.org/drawingml/2006/table">
            <a:tbl>
              <a:tblPr/>
              <a:tblGrid>
                <a:gridCol w="355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988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4131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13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87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39284" name="Rectangle 375"/>
          <p:cNvSpPr>
            <a:spLocks noChangeArrowheads="1"/>
          </p:cNvSpPr>
          <p:nvPr/>
        </p:nvSpPr>
        <p:spPr bwMode="auto">
          <a:xfrm>
            <a:off x="3276600" y="2286000"/>
            <a:ext cx="1066800" cy="9906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graphicFrame>
        <p:nvGraphicFramePr>
          <p:cNvPr id="39285" name="Object 381"/>
          <p:cNvGraphicFramePr>
            <a:graphicFrameLocks noChangeAspect="1"/>
          </p:cNvGraphicFramePr>
          <p:nvPr/>
        </p:nvGraphicFramePr>
        <p:xfrm>
          <a:off x="7232651" y="1238250"/>
          <a:ext cx="1509713" cy="935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6" name="Equation" r:id="rId5" imgW="330057" imgH="203112" progId="Equation.3">
                  <p:embed/>
                </p:oleObj>
              </mc:Choice>
              <mc:Fallback>
                <p:oleObj name="Equation" r:id="rId5" imgW="330057" imgH="203112" progId="Equation.3">
                  <p:embed/>
                  <p:pic>
                    <p:nvPicPr>
                      <p:cNvPr id="39285" name="Object 38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32651" y="1238250"/>
                        <a:ext cx="1509713" cy="935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286" name="Object 3"/>
          <p:cNvGraphicFramePr>
            <a:graphicFrameLocks noChangeAspect="1"/>
          </p:cNvGraphicFramePr>
          <p:nvPr/>
        </p:nvGraphicFramePr>
        <p:xfrm>
          <a:off x="3117850" y="1295401"/>
          <a:ext cx="1625600" cy="936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7" name="Equation" r:id="rId7" imgW="355292" imgH="203024" progId="Equation.3">
                  <p:embed/>
                </p:oleObj>
              </mc:Choice>
              <mc:Fallback>
                <p:oleObj name="Equation" r:id="rId7" imgW="355292" imgH="203024" progId="Equation.3">
                  <p:embed/>
                  <p:pic>
                    <p:nvPicPr>
                      <p:cNvPr id="39286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17850" y="1295401"/>
                        <a:ext cx="1625600" cy="936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287" name="Rectangle 16"/>
          <p:cNvSpPr txBox="1">
            <a:spLocks noChangeArrowheads="1"/>
          </p:cNvSpPr>
          <p:nvPr/>
        </p:nvSpPr>
        <p:spPr bwMode="auto">
          <a:xfrm>
            <a:off x="1981200" y="0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Image filtering</a:t>
            </a:r>
          </a:p>
        </p:txBody>
      </p:sp>
      <p:grpSp>
        <p:nvGrpSpPr>
          <p:cNvPr id="39288" name="Group 4"/>
          <p:cNvGrpSpPr>
            <a:grpSpLocks noChangeAspect="1"/>
          </p:cNvGrpSpPr>
          <p:nvPr/>
        </p:nvGrpSpPr>
        <p:grpSpPr bwMode="auto">
          <a:xfrm>
            <a:off x="9067800" y="304800"/>
            <a:ext cx="1143000" cy="973138"/>
            <a:chOff x="3799" y="2064"/>
            <a:chExt cx="1433" cy="1136"/>
          </a:xfrm>
        </p:grpSpPr>
        <p:grpSp>
          <p:nvGrpSpPr>
            <p:cNvPr id="39292" name="Group 5"/>
            <p:cNvGrpSpPr>
              <a:grpSpLocks/>
            </p:cNvGrpSpPr>
            <p:nvPr/>
          </p:nvGrpSpPr>
          <p:grpSpPr bwMode="auto">
            <a:xfrm>
              <a:off x="4080" y="2064"/>
              <a:ext cx="1152" cy="1136"/>
              <a:chOff x="144" y="144"/>
              <a:chExt cx="1152" cy="1136"/>
            </a:xfrm>
          </p:grpSpPr>
          <p:sp>
            <p:nvSpPr>
              <p:cNvPr id="39294" name="Rectangle 6"/>
              <p:cNvSpPr>
                <a:spLocks noChangeArrowheads="1"/>
              </p:cNvSpPr>
              <p:nvPr/>
            </p:nvSpPr>
            <p:spPr bwMode="auto">
              <a:xfrm>
                <a:off x="912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39295" name="Rectangle 7"/>
              <p:cNvSpPr>
                <a:spLocks noChangeArrowheads="1"/>
              </p:cNvSpPr>
              <p:nvPr/>
            </p:nvSpPr>
            <p:spPr bwMode="auto">
              <a:xfrm>
                <a:off x="528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39296" name="Rectangle 8"/>
              <p:cNvSpPr>
                <a:spLocks noChangeArrowheads="1"/>
              </p:cNvSpPr>
              <p:nvPr/>
            </p:nvSpPr>
            <p:spPr bwMode="auto">
              <a:xfrm>
                <a:off x="144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39297" name="Rectangle 9"/>
              <p:cNvSpPr>
                <a:spLocks noChangeArrowheads="1"/>
              </p:cNvSpPr>
              <p:nvPr/>
            </p:nvSpPr>
            <p:spPr bwMode="auto">
              <a:xfrm>
                <a:off x="912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39298" name="Rectangle 10"/>
              <p:cNvSpPr>
                <a:spLocks noChangeArrowheads="1"/>
              </p:cNvSpPr>
              <p:nvPr/>
            </p:nvSpPr>
            <p:spPr bwMode="auto">
              <a:xfrm>
                <a:off x="528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39299" name="Rectangle 11"/>
              <p:cNvSpPr>
                <a:spLocks noChangeArrowheads="1"/>
              </p:cNvSpPr>
              <p:nvPr/>
            </p:nvSpPr>
            <p:spPr bwMode="auto">
              <a:xfrm>
                <a:off x="144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39300" name="Rectangle 12"/>
              <p:cNvSpPr>
                <a:spLocks noChangeArrowheads="1"/>
              </p:cNvSpPr>
              <p:nvPr/>
            </p:nvSpPr>
            <p:spPr bwMode="auto">
              <a:xfrm>
                <a:off x="912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39301" name="Rectangle 13"/>
              <p:cNvSpPr>
                <a:spLocks noChangeArrowheads="1"/>
              </p:cNvSpPr>
              <p:nvPr/>
            </p:nvSpPr>
            <p:spPr bwMode="auto">
              <a:xfrm>
                <a:off x="528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39302" name="Rectangle 14"/>
              <p:cNvSpPr>
                <a:spLocks noChangeArrowheads="1"/>
              </p:cNvSpPr>
              <p:nvPr/>
            </p:nvSpPr>
            <p:spPr bwMode="auto">
              <a:xfrm>
                <a:off x="144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39303" name="Line 15"/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115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39304" name="Line 16"/>
              <p:cNvSpPr>
                <a:spLocks noChangeShapeType="1"/>
              </p:cNvSpPr>
              <p:nvPr/>
            </p:nvSpPr>
            <p:spPr bwMode="auto">
              <a:xfrm>
                <a:off x="144" y="523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39305" name="Line 17"/>
              <p:cNvSpPr>
                <a:spLocks noChangeShapeType="1"/>
              </p:cNvSpPr>
              <p:nvPr/>
            </p:nvSpPr>
            <p:spPr bwMode="auto">
              <a:xfrm>
                <a:off x="144" y="901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39306" name="Line 18"/>
              <p:cNvSpPr>
                <a:spLocks noChangeShapeType="1"/>
              </p:cNvSpPr>
              <p:nvPr/>
            </p:nvSpPr>
            <p:spPr bwMode="auto">
              <a:xfrm>
                <a:off x="144" y="1280"/>
                <a:ext cx="115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39307" name="Line 19"/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0" cy="113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39308" name="Line 20"/>
              <p:cNvSpPr>
                <a:spLocks noChangeShapeType="1"/>
              </p:cNvSpPr>
              <p:nvPr/>
            </p:nvSpPr>
            <p:spPr bwMode="auto">
              <a:xfrm>
                <a:off x="528" y="144"/>
                <a:ext cx="0" cy="11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39309" name="Line 21"/>
              <p:cNvSpPr>
                <a:spLocks noChangeShapeType="1"/>
              </p:cNvSpPr>
              <p:nvPr/>
            </p:nvSpPr>
            <p:spPr bwMode="auto">
              <a:xfrm>
                <a:off x="912" y="144"/>
                <a:ext cx="0" cy="11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39310" name="Line 22"/>
              <p:cNvSpPr>
                <a:spLocks noChangeShapeType="1"/>
              </p:cNvSpPr>
              <p:nvPr/>
            </p:nvSpPr>
            <p:spPr bwMode="auto">
              <a:xfrm>
                <a:off x="1296" y="144"/>
                <a:ext cx="0" cy="113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39293" name="Picture 23" descr="txp_fig"/>
            <p:cNvPicPr>
              <a:picLocks noChangeAspect="1" noChangeArrowheads="1"/>
            </p:cNvPicPr>
            <p:nvPr>
              <p:custDataLst>
                <p:tags r:id="rId2"/>
              </p:custDataLst>
            </p:nvPr>
          </p:nvPicPr>
          <p:blipFill>
            <a:blip r:embed="rId9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99" y="2352"/>
              <a:ext cx="192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aphicFrame>
        <p:nvGraphicFramePr>
          <p:cNvPr id="39289" name="Object 26"/>
          <p:cNvGraphicFramePr>
            <a:graphicFrameLocks noChangeAspect="1"/>
          </p:cNvGraphicFramePr>
          <p:nvPr/>
        </p:nvGraphicFramePr>
        <p:xfrm>
          <a:off x="8001001" y="533401"/>
          <a:ext cx="1020763" cy="563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8" name="Equation" r:id="rId10" imgW="368140" imgH="203112" progId="Equation.3">
                  <p:embed/>
                </p:oleObj>
              </mc:Choice>
              <mc:Fallback>
                <p:oleObj name="Equation" r:id="rId10" imgW="368140" imgH="203112" progId="Equation.3">
                  <p:embed/>
                  <p:pic>
                    <p:nvPicPr>
                      <p:cNvPr id="39289" name="Object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01001" y="533401"/>
                        <a:ext cx="1020763" cy="563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290" name="Text Box 376"/>
          <p:cNvSpPr txBox="1">
            <a:spLocks noChangeArrowheads="1"/>
          </p:cNvSpPr>
          <p:nvPr/>
        </p:nvSpPr>
        <p:spPr bwMode="auto">
          <a:xfrm>
            <a:off x="9286876" y="6550026"/>
            <a:ext cx="138112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Credit: S. Seitz</a:t>
            </a:r>
          </a:p>
        </p:txBody>
      </p:sp>
      <p:graphicFrame>
        <p:nvGraphicFramePr>
          <p:cNvPr id="39291" name="Object 5"/>
          <p:cNvGraphicFramePr>
            <a:graphicFrameLocks noChangeAspect="1"/>
          </p:cNvGraphicFramePr>
          <p:nvPr/>
        </p:nvGraphicFramePr>
        <p:xfrm>
          <a:off x="3359151" y="5943601"/>
          <a:ext cx="5091113" cy="874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9" name="Equation" r:id="rId12" imgW="2070100" imgH="355600" progId="Equation.3">
                  <p:embed/>
                </p:oleObj>
              </mc:Choice>
              <mc:Fallback>
                <p:oleObj name="Equation" r:id="rId12" imgW="2070100" imgH="355600" progId="Equation.3">
                  <p:embed/>
                  <p:pic>
                    <p:nvPicPr>
                      <p:cNvPr id="39291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59151" y="5943601"/>
                        <a:ext cx="5091113" cy="874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695406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9315" name="Group 3"/>
          <p:cNvGraphicFramePr>
            <a:graphicFrameLocks noGrp="1"/>
          </p:cNvGraphicFramePr>
          <p:nvPr/>
        </p:nvGraphicFramePr>
        <p:xfrm>
          <a:off x="6248400" y="2286000"/>
          <a:ext cx="3581400" cy="3429002"/>
        </p:xfrm>
        <a:graphic>
          <a:graphicData uri="http://schemas.openxmlformats.org/drawingml/2006/table">
            <a:tbl>
              <a:tblPr/>
              <a:tblGrid>
                <a:gridCol w="358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286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3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10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20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71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81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40061" name="Rectangle 127"/>
          <p:cNvSpPr>
            <a:spLocks noChangeArrowheads="1"/>
          </p:cNvSpPr>
          <p:nvPr/>
        </p:nvSpPr>
        <p:spPr bwMode="auto">
          <a:xfrm>
            <a:off x="8001000" y="2590800"/>
            <a:ext cx="381000" cy="3810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graphicFrame>
        <p:nvGraphicFramePr>
          <p:cNvPr id="269440" name="Group 128"/>
          <p:cNvGraphicFramePr>
            <a:graphicFrameLocks noGrp="1"/>
          </p:cNvGraphicFramePr>
          <p:nvPr/>
        </p:nvGraphicFramePr>
        <p:xfrm>
          <a:off x="2235200" y="2287588"/>
          <a:ext cx="3556000" cy="3424238"/>
        </p:xfrm>
        <a:graphic>
          <a:graphicData uri="http://schemas.openxmlformats.org/drawingml/2006/table">
            <a:tbl>
              <a:tblPr/>
              <a:tblGrid>
                <a:gridCol w="355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988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4131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13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87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40185" name="Rectangle 252"/>
          <p:cNvSpPr>
            <a:spLocks noChangeArrowheads="1"/>
          </p:cNvSpPr>
          <p:nvPr/>
        </p:nvSpPr>
        <p:spPr bwMode="auto">
          <a:xfrm>
            <a:off x="3657600" y="2286000"/>
            <a:ext cx="1066800" cy="9906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graphicFrame>
        <p:nvGraphicFramePr>
          <p:cNvPr id="40186" name="Object 381"/>
          <p:cNvGraphicFramePr>
            <a:graphicFrameLocks noChangeAspect="1"/>
          </p:cNvGraphicFramePr>
          <p:nvPr/>
        </p:nvGraphicFramePr>
        <p:xfrm>
          <a:off x="7232651" y="1238250"/>
          <a:ext cx="1509713" cy="935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70" name="Equation" r:id="rId5" imgW="330057" imgH="203112" progId="Equation.3">
                  <p:embed/>
                </p:oleObj>
              </mc:Choice>
              <mc:Fallback>
                <p:oleObj name="Equation" r:id="rId5" imgW="330057" imgH="203112" progId="Equation.3">
                  <p:embed/>
                  <p:pic>
                    <p:nvPicPr>
                      <p:cNvPr id="40186" name="Object 38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32651" y="1238250"/>
                        <a:ext cx="1509713" cy="935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187" name="Object 3"/>
          <p:cNvGraphicFramePr>
            <a:graphicFrameLocks noChangeAspect="1"/>
          </p:cNvGraphicFramePr>
          <p:nvPr/>
        </p:nvGraphicFramePr>
        <p:xfrm>
          <a:off x="3117850" y="1295401"/>
          <a:ext cx="1625600" cy="936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71" name="Equation" r:id="rId7" imgW="355292" imgH="203024" progId="Equation.3">
                  <p:embed/>
                </p:oleObj>
              </mc:Choice>
              <mc:Fallback>
                <p:oleObj name="Equation" r:id="rId7" imgW="355292" imgH="203024" progId="Equation.3">
                  <p:embed/>
                  <p:pic>
                    <p:nvPicPr>
                      <p:cNvPr id="40187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17850" y="1295401"/>
                        <a:ext cx="1625600" cy="936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188" name="Rectangle 16"/>
          <p:cNvSpPr txBox="1">
            <a:spLocks noChangeArrowheads="1"/>
          </p:cNvSpPr>
          <p:nvPr/>
        </p:nvSpPr>
        <p:spPr bwMode="auto">
          <a:xfrm>
            <a:off x="1981200" y="0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Image filtering</a:t>
            </a:r>
          </a:p>
        </p:txBody>
      </p:sp>
      <p:grpSp>
        <p:nvGrpSpPr>
          <p:cNvPr id="40189" name="Group 4"/>
          <p:cNvGrpSpPr>
            <a:grpSpLocks noChangeAspect="1"/>
          </p:cNvGrpSpPr>
          <p:nvPr/>
        </p:nvGrpSpPr>
        <p:grpSpPr bwMode="auto">
          <a:xfrm>
            <a:off x="9067800" y="304800"/>
            <a:ext cx="1143000" cy="973138"/>
            <a:chOff x="3799" y="2064"/>
            <a:chExt cx="1433" cy="1136"/>
          </a:xfrm>
        </p:grpSpPr>
        <p:grpSp>
          <p:nvGrpSpPr>
            <p:cNvPr id="40193" name="Group 5"/>
            <p:cNvGrpSpPr>
              <a:grpSpLocks/>
            </p:cNvGrpSpPr>
            <p:nvPr/>
          </p:nvGrpSpPr>
          <p:grpSpPr bwMode="auto">
            <a:xfrm>
              <a:off x="4080" y="2064"/>
              <a:ext cx="1152" cy="1136"/>
              <a:chOff x="144" y="144"/>
              <a:chExt cx="1152" cy="1136"/>
            </a:xfrm>
          </p:grpSpPr>
          <p:sp>
            <p:nvSpPr>
              <p:cNvPr id="40195" name="Rectangle 6"/>
              <p:cNvSpPr>
                <a:spLocks noChangeArrowheads="1"/>
              </p:cNvSpPr>
              <p:nvPr/>
            </p:nvSpPr>
            <p:spPr bwMode="auto">
              <a:xfrm>
                <a:off x="912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40196" name="Rectangle 7"/>
              <p:cNvSpPr>
                <a:spLocks noChangeArrowheads="1"/>
              </p:cNvSpPr>
              <p:nvPr/>
            </p:nvSpPr>
            <p:spPr bwMode="auto">
              <a:xfrm>
                <a:off x="528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40197" name="Rectangle 8"/>
              <p:cNvSpPr>
                <a:spLocks noChangeArrowheads="1"/>
              </p:cNvSpPr>
              <p:nvPr/>
            </p:nvSpPr>
            <p:spPr bwMode="auto">
              <a:xfrm>
                <a:off x="144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40198" name="Rectangle 9"/>
              <p:cNvSpPr>
                <a:spLocks noChangeArrowheads="1"/>
              </p:cNvSpPr>
              <p:nvPr/>
            </p:nvSpPr>
            <p:spPr bwMode="auto">
              <a:xfrm>
                <a:off x="912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40199" name="Rectangle 10"/>
              <p:cNvSpPr>
                <a:spLocks noChangeArrowheads="1"/>
              </p:cNvSpPr>
              <p:nvPr/>
            </p:nvSpPr>
            <p:spPr bwMode="auto">
              <a:xfrm>
                <a:off x="528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40200" name="Rectangle 11"/>
              <p:cNvSpPr>
                <a:spLocks noChangeArrowheads="1"/>
              </p:cNvSpPr>
              <p:nvPr/>
            </p:nvSpPr>
            <p:spPr bwMode="auto">
              <a:xfrm>
                <a:off x="144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40201" name="Rectangle 12"/>
              <p:cNvSpPr>
                <a:spLocks noChangeArrowheads="1"/>
              </p:cNvSpPr>
              <p:nvPr/>
            </p:nvSpPr>
            <p:spPr bwMode="auto">
              <a:xfrm>
                <a:off x="912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40202" name="Rectangle 13"/>
              <p:cNvSpPr>
                <a:spLocks noChangeArrowheads="1"/>
              </p:cNvSpPr>
              <p:nvPr/>
            </p:nvSpPr>
            <p:spPr bwMode="auto">
              <a:xfrm>
                <a:off x="528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40203" name="Rectangle 14"/>
              <p:cNvSpPr>
                <a:spLocks noChangeArrowheads="1"/>
              </p:cNvSpPr>
              <p:nvPr/>
            </p:nvSpPr>
            <p:spPr bwMode="auto">
              <a:xfrm>
                <a:off x="144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40204" name="Line 15"/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115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40205" name="Line 16"/>
              <p:cNvSpPr>
                <a:spLocks noChangeShapeType="1"/>
              </p:cNvSpPr>
              <p:nvPr/>
            </p:nvSpPr>
            <p:spPr bwMode="auto">
              <a:xfrm>
                <a:off x="144" y="523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40206" name="Line 17"/>
              <p:cNvSpPr>
                <a:spLocks noChangeShapeType="1"/>
              </p:cNvSpPr>
              <p:nvPr/>
            </p:nvSpPr>
            <p:spPr bwMode="auto">
              <a:xfrm>
                <a:off x="144" y="901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40207" name="Line 18"/>
              <p:cNvSpPr>
                <a:spLocks noChangeShapeType="1"/>
              </p:cNvSpPr>
              <p:nvPr/>
            </p:nvSpPr>
            <p:spPr bwMode="auto">
              <a:xfrm>
                <a:off x="144" y="1280"/>
                <a:ext cx="115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40208" name="Line 19"/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0" cy="113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40209" name="Line 20"/>
              <p:cNvSpPr>
                <a:spLocks noChangeShapeType="1"/>
              </p:cNvSpPr>
              <p:nvPr/>
            </p:nvSpPr>
            <p:spPr bwMode="auto">
              <a:xfrm>
                <a:off x="528" y="144"/>
                <a:ext cx="0" cy="11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40210" name="Line 21"/>
              <p:cNvSpPr>
                <a:spLocks noChangeShapeType="1"/>
              </p:cNvSpPr>
              <p:nvPr/>
            </p:nvSpPr>
            <p:spPr bwMode="auto">
              <a:xfrm>
                <a:off x="912" y="144"/>
                <a:ext cx="0" cy="11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40211" name="Line 22"/>
              <p:cNvSpPr>
                <a:spLocks noChangeShapeType="1"/>
              </p:cNvSpPr>
              <p:nvPr/>
            </p:nvSpPr>
            <p:spPr bwMode="auto">
              <a:xfrm>
                <a:off x="1296" y="144"/>
                <a:ext cx="0" cy="113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40194" name="Picture 23" descr="txp_fig"/>
            <p:cNvPicPr>
              <a:picLocks noChangeAspect="1" noChangeArrowheads="1"/>
            </p:cNvPicPr>
            <p:nvPr>
              <p:custDataLst>
                <p:tags r:id="rId2"/>
              </p:custDataLst>
            </p:nvPr>
          </p:nvPicPr>
          <p:blipFill>
            <a:blip r:embed="rId9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99" y="2352"/>
              <a:ext cx="192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aphicFrame>
        <p:nvGraphicFramePr>
          <p:cNvPr id="40190" name="Object 26"/>
          <p:cNvGraphicFramePr>
            <a:graphicFrameLocks noChangeAspect="1"/>
          </p:cNvGraphicFramePr>
          <p:nvPr/>
        </p:nvGraphicFramePr>
        <p:xfrm>
          <a:off x="8001001" y="533401"/>
          <a:ext cx="1020763" cy="563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72" name="Equation" r:id="rId10" imgW="368140" imgH="203112" progId="Equation.3">
                  <p:embed/>
                </p:oleObj>
              </mc:Choice>
              <mc:Fallback>
                <p:oleObj name="Equation" r:id="rId10" imgW="368140" imgH="203112" progId="Equation.3">
                  <p:embed/>
                  <p:pic>
                    <p:nvPicPr>
                      <p:cNvPr id="40190" name="Object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01001" y="533401"/>
                        <a:ext cx="1020763" cy="563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191" name="Text Box 376"/>
          <p:cNvSpPr txBox="1">
            <a:spLocks noChangeArrowheads="1"/>
          </p:cNvSpPr>
          <p:nvPr/>
        </p:nvSpPr>
        <p:spPr bwMode="auto">
          <a:xfrm>
            <a:off x="9286876" y="6550026"/>
            <a:ext cx="138112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Credit: S. Seitz</a:t>
            </a:r>
          </a:p>
        </p:txBody>
      </p:sp>
      <p:graphicFrame>
        <p:nvGraphicFramePr>
          <p:cNvPr id="40192" name="Object 5"/>
          <p:cNvGraphicFramePr>
            <a:graphicFrameLocks noChangeAspect="1"/>
          </p:cNvGraphicFramePr>
          <p:nvPr/>
        </p:nvGraphicFramePr>
        <p:xfrm>
          <a:off x="3359151" y="5943601"/>
          <a:ext cx="5091113" cy="874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73" name="Equation" r:id="rId12" imgW="2070100" imgH="355600" progId="Equation.3">
                  <p:embed/>
                </p:oleObj>
              </mc:Choice>
              <mc:Fallback>
                <p:oleObj name="Equation" r:id="rId12" imgW="2070100" imgH="355600" progId="Equation.3">
                  <p:embed/>
                  <p:pic>
                    <p:nvPicPr>
                      <p:cNvPr id="40192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59151" y="5943601"/>
                        <a:ext cx="5091113" cy="874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381106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9315" name="Group 3"/>
          <p:cNvGraphicFramePr>
            <a:graphicFrameLocks noGrp="1"/>
          </p:cNvGraphicFramePr>
          <p:nvPr/>
        </p:nvGraphicFramePr>
        <p:xfrm>
          <a:off x="6248400" y="2286000"/>
          <a:ext cx="3581400" cy="3429002"/>
        </p:xfrm>
        <a:graphic>
          <a:graphicData uri="http://schemas.openxmlformats.org/drawingml/2006/table">
            <a:tbl>
              <a:tblPr/>
              <a:tblGrid>
                <a:gridCol w="358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286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3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10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20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71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81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41085" name="Rectangle 127"/>
          <p:cNvSpPr>
            <a:spLocks noChangeArrowheads="1"/>
          </p:cNvSpPr>
          <p:nvPr/>
        </p:nvSpPr>
        <p:spPr bwMode="auto">
          <a:xfrm>
            <a:off x="7696200" y="4343400"/>
            <a:ext cx="381000" cy="3810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graphicFrame>
        <p:nvGraphicFramePr>
          <p:cNvPr id="269440" name="Group 128"/>
          <p:cNvGraphicFramePr>
            <a:graphicFrameLocks noGrp="1"/>
          </p:cNvGraphicFramePr>
          <p:nvPr/>
        </p:nvGraphicFramePr>
        <p:xfrm>
          <a:off x="2235200" y="2287588"/>
          <a:ext cx="3556000" cy="3424238"/>
        </p:xfrm>
        <a:graphic>
          <a:graphicData uri="http://schemas.openxmlformats.org/drawingml/2006/table">
            <a:tbl>
              <a:tblPr/>
              <a:tblGrid>
                <a:gridCol w="355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988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4131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13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87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41209" name="Rectangle 252"/>
          <p:cNvSpPr>
            <a:spLocks noChangeArrowheads="1"/>
          </p:cNvSpPr>
          <p:nvPr/>
        </p:nvSpPr>
        <p:spPr bwMode="auto">
          <a:xfrm>
            <a:off x="3336925" y="4025900"/>
            <a:ext cx="1066800" cy="9906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graphicFrame>
        <p:nvGraphicFramePr>
          <p:cNvPr id="41210" name="Object 381"/>
          <p:cNvGraphicFramePr>
            <a:graphicFrameLocks noChangeAspect="1"/>
          </p:cNvGraphicFramePr>
          <p:nvPr/>
        </p:nvGraphicFramePr>
        <p:xfrm>
          <a:off x="7232651" y="1238250"/>
          <a:ext cx="1509713" cy="935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94" name="Equation" r:id="rId5" imgW="330057" imgH="203112" progId="Equation.3">
                  <p:embed/>
                </p:oleObj>
              </mc:Choice>
              <mc:Fallback>
                <p:oleObj name="Equation" r:id="rId5" imgW="330057" imgH="203112" progId="Equation.3">
                  <p:embed/>
                  <p:pic>
                    <p:nvPicPr>
                      <p:cNvPr id="41210" name="Object 38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32651" y="1238250"/>
                        <a:ext cx="1509713" cy="935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211" name="Object 3"/>
          <p:cNvGraphicFramePr>
            <a:graphicFrameLocks noChangeAspect="1"/>
          </p:cNvGraphicFramePr>
          <p:nvPr/>
        </p:nvGraphicFramePr>
        <p:xfrm>
          <a:off x="3117850" y="1295401"/>
          <a:ext cx="1625600" cy="936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95" name="Equation" r:id="rId7" imgW="355292" imgH="203024" progId="Equation.3">
                  <p:embed/>
                </p:oleObj>
              </mc:Choice>
              <mc:Fallback>
                <p:oleObj name="Equation" r:id="rId7" imgW="355292" imgH="203024" progId="Equation.3">
                  <p:embed/>
                  <p:pic>
                    <p:nvPicPr>
                      <p:cNvPr id="41211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17850" y="1295401"/>
                        <a:ext cx="1625600" cy="936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212" name="Rectangle 16"/>
          <p:cNvSpPr txBox="1">
            <a:spLocks noChangeArrowheads="1"/>
          </p:cNvSpPr>
          <p:nvPr/>
        </p:nvSpPr>
        <p:spPr bwMode="auto">
          <a:xfrm>
            <a:off x="1981200" y="0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Image filtering</a:t>
            </a:r>
          </a:p>
        </p:txBody>
      </p:sp>
      <p:grpSp>
        <p:nvGrpSpPr>
          <p:cNvPr id="41213" name="Group 4"/>
          <p:cNvGrpSpPr>
            <a:grpSpLocks noChangeAspect="1"/>
          </p:cNvGrpSpPr>
          <p:nvPr/>
        </p:nvGrpSpPr>
        <p:grpSpPr bwMode="auto">
          <a:xfrm>
            <a:off x="9067800" y="304800"/>
            <a:ext cx="1143000" cy="973138"/>
            <a:chOff x="3799" y="2064"/>
            <a:chExt cx="1433" cy="1136"/>
          </a:xfrm>
        </p:grpSpPr>
        <p:grpSp>
          <p:nvGrpSpPr>
            <p:cNvPr id="41218" name="Group 5"/>
            <p:cNvGrpSpPr>
              <a:grpSpLocks/>
            </p:cNvGrpSpPr>
            <p:nvPr/>
          </p:nvGrpSpPr>
          <p:grpSpPr bwMode="auto">
            <a:xfrm>
              <a:off x="4080" y="2064"/>
              <a:ext cx="1152" cy="1136"/>
              <a:chOff x="144" y="144"/>
              <a:chExt cx="1152" cy="1136"/>
            </a:xfrm>
          </p:grpSpPr>
          <p:sp>
            <p:nvSpPr>
              <p:cNvPr id="41220" name="Rectangle 6"/>
              <p:cNvSpPr>
                <a:spLocks noChangeArrowheads="1"/>
              </p:cNvSpPr>
              <p:nvPr/>
            </p:nvSpPr>
            <p:spPr bwMode="auto">
              <a:xfrm>
                <a:off x="912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41221" name="Rectangle 7"/>
              <p:cNvSpPr>
                <a:spLocks noChangeArrowheads="1"/>
              </p:cNvSpPr>
              <p:nvPr/>
            </p:nvSpPr>
            <p:spPr bwMode="auto">
              <a:xfrm>
                <a:off x="528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41222" name="Rectangle 8"/>
              <p:cNvSpPr>
                <a:spLocks noChangeArrowheads="1"/>
              </p:cNvSpPr>
              <p:nvPr/>
            </p:nvSpPr>
            <p:spPr bwMode="auto">
              <a:xfrm>
                <a:off x="144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41223" name="Rectangle 9"/>
              <p:cNvSpPr>
                <a:spLocks noChangeArrowheads="1"/>
              </p:cNvSpPr>
              <p:nvPr/>
            </p:nvSpPr>
            <p:spPr bwMode="auto">
              <a:xfrm>
                <a:off x="912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41224" name="Rectangle 10"/>
              <p:cNvSpPr>
                <a:spLocks noChangeArrowheads="1"/>
              </p:cNvSpPr>
              <p:nvPr/>
            </p:nvSpPr>
            <p:spPr bwMode="auto">
              <a:xfrm>
                <a:off x="528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41225" name="Rectangle 11"/>
              <p:cNvSpPr>
                <a:spLocks noChangeArrowheads="1"/>
              </p:cNvSpPr>
              <p:nvPr/>
            </p:nvSpPr>
            <p:spPr bwMode="auto">
              <a:xfrm>
                <a:off x="144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41226" name="Rectangle 12"/>
              <p:cNvSpPr>
                <a:spLocks noChangeArrowheads="1"/>
              </p:cNvSpPr>
              <p:nvPr/>
            </p:nvSpPr>
            <p:spPr bwMode="auto">
              <a:xfrm>
                <a:off x="912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41227" name="Rectangle 13"/>
              <p:cNvSpPr>
                <a:spLocks noChangeArrowheads="1"/>
              </p:cNvSpPr>
              <p:nvPr/>
            </p:nvSpPr>
            <p:spPr bwMode="auto">
              <a:xfrm>
                <a:off x="528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41228" name="Rectangle 14"/>
              <p:cNvSpPr>
                <a:spLocks noChangeArrowheads="1"/>
              </p:cNvSpPr>
              <p:nvPr/>
            </p:nvSpPr>
            <p:spPr bwMode="auto">
              <a:xfrm>
                <a:off x="144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41229" name="Line 15"/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115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41230" name="Line 16"/>
              <p:cNvSpPr>
                <a:spLocks noChangeShapeType="1"/>
              </p:cNvSpPr>
              <p:nvPr/>
            </p:nvSpPr>
            <p:spPr bwMode="auto">
              <a:xfrm>
                <a:off x="144" y="523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41231" name="Line 17"/>
              <p:cNvSpPr>
                <a:spLocks noChangeShapeType="1"/>
              </p:cNvSpPr>
              <p:nvPr/>
            </p:nvSpPr>
            <p:spPr bwMode="auto">
              <a:xfrm>
                <a:off x="144" y="901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41232" name="Line 18"/>
              <p:cNvSpPr>
                <a:spLocks noChangeShapeType="1"/>
              </p:cNvSpPr>
              <p:nvPr/>
            </p:nvSpPr>
            <p:spPr bwMode="auto">
              <a:xfrm>
                <a:off x="144" y="1280"/>
                <a:ext cx="115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41233" name="Line 19"/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0" cy="113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41234" name="Line 20"/>
              <p:cNvSpPr>
                <a:spLocks noChangeShapeType="1"/>
              </p:cNvSpPr>
              <p:nvPr/>
            </p:nvSpPr>
            <p:spPr bwMode="auto">
              <a:xfrm>
                <a:off x="528" y="144"/>
                <a:ext cx="0" cy="11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41235" name="Line 21"/>
              <p:cNvSpPr>
                <a:spLocks noChangeShapeType="1"/>
              </p:cNvSpPr>
              <p:nvPr/>
            </p:nvSpPr>
            <p:spPr bwMode="auto">
              <a:xfrm>
                <a:off x="912" y="144"/>
                <a:ext cx="0" cy="11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41236" name="Line 22"/>
              <p:cNvSpPr>
                <a:spLocks noChangeShapeType="1"/>
              </p:cNvSpPr>
              <p:nvPr/>
            </p:nvSpPr>
            <p:spPr bwMode="auto">
              <a:xfrm>
                <a:off x="1296" y="144"/>
                <a:ext cx="0" cy="113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41219" name="Picture 23" descr="txp_fig"/>
            <p:cNvPicPr>
              <a:picLocks noChangeAspect="1" noChangeArrowheads="1"/>
            </p:cNvPicPr>
            <p:nvPr>
              <p:custDataLst>
                <p:tags r:id="rId2"/>
              </p:custDataLst>
            </p:nvPr>
          </p:nvPicPr>
          <p:blipFill>
            <a:blip r:embed="rId9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99" y="2352"/>
              <a:ext cx="192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aphicFrame>
        <p:nvGraphicFramePr>
          <p:cNvPr id="41214" name="Object 26"/>
          <p:cNvGraphicFramePr>
            <a:graphicFrameLocks noChangeAspect="1"/>
          </p:cNvGraphicFramePr>
          <p:nvPr/>
        </p:nvGraphicFramePr>
        <p:xfrm>
          <a:off x="8001001" y="533401"/>
          <a:ext cx="1020763" cy="563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96" name="Equation" r:id="rId10" imgW="368140" imgH="203112" progId="Equation.3">
                  <p:embed/>
                </p:oleObj>
              </mc:Choice>
              <mc:Fallback>
                <p:oleObj name="Equation" r:id="rId10" imgW="368140" imgH="203112" progId="Equation.3">
                  <p:embed/>
                  <p:pic>
                    <p:nvPicPr>
                      <p:cNvPr id="41214" name="Object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01001" y="533401"/>
                        <a:ext cx="1020763" cy="563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215" name="Text Box 376"/>
          <p:cNvSpPr txBox="1">
            <a:spLocks noChangeArrowheads="1"/>
          </p:cNvSpPr>
          <p:nvPr/>
        </p:nvSpPr>
        <p:spPr bwMode="auto">
          <a:xfrm>
            <a:off x="9286876" y="6550026"/>
            <a:ext cx="138112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Credit: S. Seitz</a:t>
            </a:r>
          </a:p>
        </p:txBody>
      </p:sp>
      <p:sp>
        <p:nvSpPr>
          <p:cNvPr id="41216" name="TextBox 31"/>
          <p:cNvSpPr txBox="1">
            <a:spLocks noChangeArrowheads="1"/>
          </p:cNvSpPr>
          <p:nvPr/>
        </p:nvSpPr>
        <p:spPr bwMode="auto">
          <a:xfrm>
            <a:off x="7740650" y="4351339"/>
            <a:ext cx="32543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?</a:t>
            </a:r>
          </a:p>
        </p:txBody>
      </p:sp>
      <p:graphicFrame>
        <p:nvGraphicFramePr>
          <p:cNvPr id="41217" name="Object 5"/>
          <p:cNvGraphicFramePr>
            <a:graphicFrameLocks noChangeAspect="1"/>
          </p:cNvGraphicFramePr>
          <p:nvPr/>
        </p:nvGraphicFramePr>
        <p:xfrm>
          <a:off x="3359151" y="5943601"/>
          <a:ext cx="5091113" cy="874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97" name="Equation" r:id="rId12" imgW="2070100" imgH="355600" progId="Equation.3">
                  <p:embed/>
                </p:oleObj>
              </mc:Choice>
              <mc:Fallback>
                <p:oleObj name="Equation" r:id="rId12" imgW="2070100" imgH="355600" progId="Equation.3">
                  <p:embed/>
                  <p:pic>
                    <p:nvPicPr>
                      <p:cNvPr id="41217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59151" y="5943601"/>
                        <a:ext cx="5091113" cy="874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524944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9315" name="Group 3"/>
          <p:cNvGraphicFramePr>
            <a:graphicFrameLocks noGrp="1"/>
          </p:cNvGraphicFramePr>
          <p:nvPr/>
        </p:nvGraphicFramePr>
        <p:xfrm>
          <a:off x="6248400" y="2286000"/>
          <a:ext cx="3581400" cy="3429002"/>
        </p:xfrm>
        <a:graphic>
          <a:graphicData uri="http://schemas.openxmlformats.org/drawingml/2006/table">
            <a:tbl>
              <a:tblPr/>
              <a:tblGrid>
                <a:gridCol w="358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286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3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10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20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71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81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50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42109" name="Rectangle 127"/>
          <p:cNvSpPr>
            <a:spLocks noChangeArrowheads="1"/>
          </p:cNvSpPr>
          <p:nvPr/>
        </p:nvSpPr>
        <p:spPr bwMode="auto">
          <a:xfrm>
            <a:off x="8382000" y="3657600"/>
            <a:ext cx="381000" cy="3810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graphicFrame>
        <p:nvGraphicFramePr>
          <p:cNvPr id="269440" name="Group 128"/>
          <p:cNvGraphicFramePr>
            <a:graphicFrameLocks noGrp="1"/>
          </p:cNvGraphicFramePr>
          <p:nvPr/>
        </p:nvGraphicFramePr>
        <p:xfrm>
          <a:off x="2235200" y="2287588"/>
          <a:ext cx="3556000" cy="3424238"/>
        </p:xfrm>
        <a:graphic>
          <a:graphicData uri="http://schemas.openxmlformats.org/drawingml/2006/table">
            <a:tbl>
              <a:tblPr/>
              <a:tblGrid>
                <a:gridCol w="355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988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4131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13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87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42233" name="Rectangle 252"/>
          <p:cNvSpPr>
            <a:spLocks noChangeArrowheads="1"/>
          </p:cNvSpPr>
          <p:nvPr/>
        </p:nvSpPr>
        <p:spPr bwMode="auto">
          <a:xfrm>
            <a:off x="4038600" y="3352800"/>
            <a:ext cx="1066800" cy="9906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graphicFrame>
        <p:nvGraphicFramePr>
          <p:cNvPr id="42234" name="Object 381"/>
          <p:cNvGraphicFramePr>
            <a:graphicFrameLocks noChangeAspect="1"/>
          </p:cNvGraphicFramePr>
          <p:nvPr/>
        </p:nvGraphicFramePr>
        <p:xfrm>
          <a:off x="7232651" y="1238250"/>
          <a:ext cx="1509713" cy="935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18" name="Equation" r:id="rId5" imgW="330057" imgH="203112" progId="Equation.3">
                  <p:embed/>
                </p:oleObj>
              </mc:Choice>
              <mc:Fallback>
                <p:oleObj name="Equation" r:id="rId5" imgW="330057" imgH="203112" progId="Equation.3">
                  <p:embed/>
                  <p:pic>
                    <p:nvPicPr>
                      <p:cNvPr id="42234" name="Object 38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32651" y="1238250"/>
                        <a:ext cx="1509713" cy="935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235" name="Object 3"/>
          <p:cNvGraphicFramePr>
            <a:graphicFrameLocks noChangeAspect="1"/>
          </p:cNvGraphicFramePr>
          <p:nvPr/>
        </p:nvGraphicFramePr>
        <p:xfrm>
          <a:off x="3117850" y="1295401"/>
          <a:ext cx="1625600" cy="936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19" name="Equation" r:id="rId7" imgW="355292" imgH="203024" progId="Equation.3">
                  <p:embed/>
                </p:oleObj>
              </mc:Choice>
              <mc:Fallback>
                <p:oleObj name="Equation" r:id="rId7" imgW="355292" imgH="203024" progId="Equation.3">
                  <p:embed/>
                  <p:pic>
                    <p:nvPicPr>
                      <p:cNvPr id="42235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17850" y="1295401"/>
                        <a:ext cx="1625600" cy="936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2236" name="Rectangle 16"/>
          <p:cNvSpPr txBox="1">
            <a:spLocks noChangeArrowheads="1"/>
          </p:cNvSpPr>
          <p:nvPr/>
        </p:nvSpPr>
        <p:spPr bwMode="auto">
          <a:xfrm>
            <a:off x="1981200" y="0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Image filtering</a:t>
            </a:r>
          </a:p>
        </p:txBody>
      </p:sp>
      <p:grpSp>
        <p:nvGrpSpPr>
          <p:cNvPr id="42237" name="Group 4"/>
          <p:cNvGrpSpPr>
            <a:grpSpLocks noChangeAspect="1"/>
          </p:cNvGrpSpPr>
          <p:nvPr/>
        </p:nvGrpSpPr>
        <p:grpSpPr bwMode="auto">
          <a:xfrm>
            <a:off x="9067800" y="304800"/>
            <a:ext cx="1143000" cy="973138"/>
            <a:chOff x="3799" y="2064"/>
            <a:chExt cx="1433" cy="1136"/>
          </a:xfrm>
        </p:grpSpPr>
        <p:grpSp>
          <p:nvGrpSpPr>
            <p:cNvPr id="42242" name="Group 5"/>
            <p:cNvGrpSpPr>
              <a:grpSpLocks/>
            </p:cNvGrpSpPr>
            <p:nvPr/>
          </p:nvGrpSpPr>
          <p:grpSpPr bwMode="auto">
            <a:xfrm>
              <a:off x="4080" y="2064"/>
              <a:ext cx="1152" cy="1136"/>
              <a:chOff x="144" y="144"/>
              <a:chExt cx="1152" cy="1136"/>
            </a:xfrm>
          </p:grpSpPr>
          <p:sp>
            <p:nvSpPr>
              <p:cNvPr id="42244" name="Rectangle 6"/>
              <p:cNvSpPr>
                <a:spLocks noChangeArrowheads="1"/>
              </p:cNvSpPr>
              <p:nvPr/>
            </p:nvSpPr>
            <p:spPr bwMode="auto">
              <a:xfrm>
                <a:off x="912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42245" name="Rectangle 7"/>
              <p:cNvSpPr>
                <a:spLocks noChangeArrowheads="1"/>
              </p:cNvSpPr>
              <p:nvPr/>
            </p:nvSpPr>
            <p:spPr bwMode="auto">
              <a:xfrm>
                <a:off x="528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42246" name="Rectangle 8"/>
              <p:cNvSpPr>
                <a:spLocks noChangeArrowheads="1"/>
              </p:cNvSpPr>
              <p:nvPr/>
            </p:nvSpPr>
            <p:spPr bwMode="auto">
              <a:xfrm>
                <a:off x="144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42247" name="Rectangle 9"/>
              <p:cNvSpPr>
                <a:spLocks noChangeArrowheads="1"/>
              </p:cNvSpPr>
              <p:nvPr/>
            </p:nvSpPr>
            <p:spPr bwMode="auto">
              <a:xfrm>
                <a:off x="912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42248" name="Rectangle 10"/>
              <p:cNvSpPr>
                <a:spLocks noChangeArrowheads="1"/>
              </p:cNvSpPr>
              <p:nvPr/>
            </p:nvSpPr>
            <p:spPr bwMode="auto">
              <a:xfrm>
                <a:off x="528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42249" name="Rectangle 11"/>
              <p:cNvSpPr>
                <a:spLocks noChangeArrowheads="1"/>
              </p:cNvSpPr>
              <p:nvPr/>
            </p:nvSpPr>
            <p:spPr bwMode="auto">
              <a:xfrm>
                <a:off x="144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42250" name="Rectangle 12"/>
              <p:cNvSpPr>
                <a:spLocks noChangeArrowheads="1"/>
              </p:cNvSpPr>
              <p:nvPr/>
            </p:nvSpPr>
            <p:spPr bwMode="auto">
              <a:xfrm>
                <a:off x="912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42251" name="Rectangle 13"/>
              <p:cNvSpPr>
                <a:spLocks noChangeArrowheads="1"/>
              </p:cNvSpPr>
              <p:nvPr/>
            </p:nvSpPr>
            <p:spPr bwMode="auto">
              <a:xfrm>
                <a:off x="528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42252" name="Rectangle 14"/>
              <p:cNvSpPr>
                <a:spLocks noChangeArrowheads="1"/>
              </p:cNvSpPr>
              <p:nvPr/>
            </p:nvSpPr>
            <p:spPr bwMode="auto">
              <a:xfrm>
                <a:off x="144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42253" name="Line 15"/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115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42254" name="Line 16"/>
              <p:cNvSpPr>
                <a:spLocks noChangeShapeType="1"/>
              </p:cNvSpPr>
              <p:nvPr/>
            </p:nvSpPr>
            <p:spPr bwMode="auto">
              <a:xfrm>
                <a:off x="144" y="523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42255" name="Line 17"/>
              <p:cNvSpPr>
                <a:spLocks noChangeShapeType="1"/>
              </p:cNvSpPr>
              <p:nvPr/>
            </p:nvSpPr>
            <p:spPr bwMode="auto">
              <a:xfrm>
                <a:off x="144" y="901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42256" name="Line 18"/>
              <p:cNvSpPr>
                <a:spLocks noChangeShapeType="1"/>
              </p:cNvSpPr>
              <p:nvPr/>
            </p:nvSpPr>
            <p:spPr bwMode="auto">
              <a:xfrm>
                <a:off x="144" y="1280"/>
                <a:ext cx="115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42257" name="Line 19"/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0" cy="113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42258" name="Line 20"/>
              <p:cNvSpPr>
                <a:spLocks noChangeShapeType="1"/>
              </p:cNvSpPr>
              <p:nvPr/>
            </p:nvSpPr>
            <p:spPr bwMode="auto">
              <a:xfrm>
                <a:off x="528" y="144"/>
                <a:ext cx="0" cy="11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42259" name="Line 21"/>
              <p:cNvSpPr>
                <a:spLocks noChangeShapeType="1"/>
              </p:cNvSpPr>
              <p:nvPr/>
            </p:nvSpPr>
            <p:spPr bwMode="auto">
              <a:xfrm>
                <a:off x="912" y="144"/>
                <a:ext cx="0" cy="11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42260" name="Line 22"/>
              <p:cNvSpPr>
                <a:spLocks noChangeShapeType="1"/>
              </p:cNvSpPr>
              <p:nvPr/>
            </p:nvSpPr>
            <p:spPr bwMode="auto">
              <a:xfrm>
                <a:off x="1296" y="144"/>
                <a:ext cx="0" cy="113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42243" name="Picture 23" descr="txp_fig"/>
            <p:cNvPicPr>
              <a:picLocks noChangeAspect="1" noChangeArrowheads="1"/>
            </p:cNvPicPr>
            <p:nvPr>
              <p:custDataLst>
                <p:tags r:id="rId2"/>
              </p:custDataLst>
            </p:nvPr>
          </p:nvPicPr>
          <p:blipFill>
            <a:blip r:embed="rId9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99" y="2352"/>
              <a:ext cx="192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aphicFrame>
        <p:nvGraphicFramePr>
          <p:cNvPr id="42238" name="Object 26"/>
          <p:cNvGraphicFramePr>
            <a:graphicFrameLocks noChangeAspect="1"/>
          </p:cNvGraphicFramePr>
          <p:nvPr/>
        </p:nvGraphicFramePr>
        <p:xfrm>
          <a:off x="8001001" y="533401"/>
          <a:ext cx="1020763" cy="563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20" name="Equation" r:id="rId10" imgW="368140" imgH="203112" progId="Equation.3">
                  <p:embed/>
                </p:oleObj>
              </mc:Choice>
              <mc:Fallback>
                <p:oleObj name="Equation" r:id="rId10" imgW="368140" imgH="203112" progId="Equation.3">
                  <p:embed/>
                  <p:pic>
                    <p:nvPicPr>
                      <p:cNvPr id="42238" name="Object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01001" y="533401"/>
                        <a:ext cx="1020763" cy="563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2239" name="Text Box 376"/>
          <p:cNvSpPr txBox="1">
            <a:spLocks noChangeArrowheads="1"/>
          </p:cNvSpPr>
          <p:nvPr/>
        </p:nvSpPr>
        <p:spPr bwMode="auto">
          <a:xfrm>
            <a:off x="9286876" y="6550026"/>
            <a:ext cx="138112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Credit: S. Seitz</a:t>
            </a:r>
          </a:p>
        </p:txBody>
      </p:sp>
      <p:sp>
        <p:nvSpPr>
          <p:cNvPr id="42240" name="TextBox 31"/>
          <p:cNvSpPr txBox="1">
            <a:spLocks noChangeArrowheads="1"/>
          </p:cNvSpPr>
          <p:nvPr/>
        </p:nvSpPr>
        <p:spPr bwMode="auto">
          <a:xfrm>
            <a:off x="8382000" y="3657600"/>
            <a:ext cx="3254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?</a:t>
            </a:r>
          </a:p>
        </p:txBody>
      </p:sp>
      <p:graphicFrame>
        <p:nvGraphicFramePr>
          <p:cNvPr id="42241" name="Object 5"/>
          <p:cNvGraphicFramePr>
            <a:graphicFrameLocks noChangeAspect="1"/>
          </p:cNvGraphicFramePr>
          <p:nvPr/>
        </p:nvGraphicFramePr>
        <p:xfrm>
          <a:off x="3359151" y="5943601"/>
          <a:ext cx="5091113" cy="874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21" name="Equation" r:id="rId12" imgW="2070100" imgH="355600" progId="Equation.3">
                  <p:embed/>
                </p:oleObj>
              </mc:Choice>
              <mc:Fallback>
                <p:oleObj name="Equation" r:id="rId12" imgW="2070100" imgH="355600" progId="Equation.3">
                  <p:embed/>
                  <p:pic>
                    <p:nvPicPr>
                      <p:cNvPr id="42241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59151" y="5943601"/>
                        <a:ext cx="5091113" cy="874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037242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1363" name="Group 3"/>
          <p:cNvGraphicFramePr>
            <a:graphicFrameLocks noGrp="1"/>
          </p:cNvGraphicFramePr>
          <p:nvPr/>
        </p:nvGraphicFramePr>
        <p:xfrm>
          <a:off x="2235200" y="2287588"/>
          <a:ext cx="3556000" cy="3424238"/>
        </p:xfrm>
        <a:graphic>
          <a:graphicData uri="http://schemas.openxmlformats.org/drawingml/2006/table">
            <a:tbl>
              <a:tblPr/>
              <a:tblGrid>
                <a:gridCol w="355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988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4131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13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87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271488" name="Group 128"/>
          <p:cNvGraphicFramePr>
            <a:graphicFrameLocks noGrp="1"/>
          </p:cNvGraphicFramePr>
          <p:nvPr>
            <p:ph idx="1"/>
          </p:nvPr>
        </p:nvGraphicFramePr>
        <p:xfrm>
          <a:off x="6248400" y="2286000"/>
          <a:ext cx="3581400" cy="3429000"/>
        </p:xfrm>
        <a:graphic>
          <a:graphicData uri="http://schemas.openxmlformats.org/drawingml/2006/table">
            <a:tbl>
              <a:tblPr/>
              <a:tblGrid>
                <a:gridCol w="3571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03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036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718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718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6036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6036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7187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10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F5F5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20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20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10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F5F5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20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40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60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60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60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40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20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60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60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50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80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80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60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50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80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80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60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20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50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50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60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40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20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10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F5F5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20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20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10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F5F5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10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F5F5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10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F5F5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10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F5F5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43256" name="Object 381"/>
          <p:cNvGraphicFramePr>
            <a:graphicFrameLocks noChangeAspect="1"/>
          </p:cNvGraphicFramePr>
          <p:nvPr/>
        </p:nvGraphicFramePr>
        <p:xfrm>
          <a:off x="7232651" y="1238250"/>
          <a:ext cx="1509713" cy="935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42" name="Equation" r:id="rId5" imgW="330057" imgH="203112" progId="Equation.3">
                  <p:embed/>
                </p:oleObj>
              </mc:Choice>
              <mc:Fallback>
                <p:oleObj name="Equation" r:id="rId5" imgW="330057" imgH="203112" progId="Equation.3">
                  <p:embed/>
                  <p:pic>
                    <p:nvPicPr>
                      <p:cNvPr id="43256" name="Object 38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32651" y="1238250"/>
                        <a:ext cx="1509713" cy="935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257" name="Object 3"/>
          <p:cNvGraphicFramePr>
            <a:graphicFrameLocks noChangeAspect="1"/>
          </p:cNvGraphicFramePr>
          <p:nvPr/>
        </p:nvGraphicFramePr>
        <p:xfrm>
          <a:off x="3117850" y="1295401"/>
          <a:ext cx="1625600" cy="936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43" name="Equation" r:id="rId7" imgW="355292" imgH="203024" progId="Equation.3">
                  <p:embed/>
                </p:oleObj>
              </mc:Choice>
              <mc:Fallback>
                <p:oleObj name="Equation" r:id="rId7" imgW="355292" imgH="203024" progId="Equation.3">
                  <p:embed/>
                  <p:pic>
                    <p:nvPicPr>
                      <p:cNvPr id="43257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17850" y="1295401"/>
                        <a:ext cx="1625600" cy="936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3258" name="Rectangle 16"/>
          <p:cNvSpPr txBox="1">
            <a:spLocks noChangeArrowheads="1"/>
          </p:cNvSpPr>
          <p:nvPr/>
        </p:nvSpPr>
        <p:spPr bwMode="auto">
          <a:xfrm>
            <a:off x="1981200" y="0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Image filtering</a:t>
            </a:r>
          </a:p>
        </p:txBody>
      </p:sp>
      <p:grpSp>
        <p:nvGrpSpPr>
          <p:cNvPr id="43259" name="Group 4"/>
          <p:cNvGrpSpPr>
            <a:grpSpLocks/>
          </p:cNvGrpSpPr>
          <p:nvPr/>
        </p:nvGrpSpPr>
        <p:grpSpPr bwMode="auto">
          <a:xfrm>
            <a:off x="8001000" y="304800"/>
            <a:ext cx="685800" cy="584200"/>
            <a:chOff x="3799" y="2064"/>
            <a:chExt cx="1433" cy="1136"/>
          </a:xfrm>
        </p:grpSpPr>
        <p:grpSp>
          <p:nvGrpSpPr>
            <p:cNvPr id="43263" name="Group 5"/>
            <p:cNvGrpSpPr>
              <a:grpSpLocks/>
            </p:cNvGrpSpPr>
            <p:nvPr/>
          </p:nvGrpSpPr>
          <p:grpSpPr bwMode="auto">
            <a:xfrm>
              <a:off x="4080" y="2064"/>
              <a:ext cx="1152" cy="1136"/>
              <a:chOff x="144" y="144"/>
              <a:chExt cx="1152" cy="1136"/>
            </a:xfrm>
          </p:grpSpPr>
          <p:sp>
            <p:nvSpPr>
              <p:cNvPr id="43265" name="Rectangle 6"/>
              <p:cNvSpPr>
                <a:spLocks noChangeArrowheads="1"/>
              </p:cNvSpPr>
              <p:nvPr/>
            </p:nvSpPr>
            <p:spPr bwMode="auto">
              <a:xfrm>
                <a:off x="912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43266" name="Rectangle 7"/>
              <p:cNvSpPr>
                <a:spLocks noChangeArrowheads="1"/>
              </p:cNvSpPr>
              <p:nvPr/>
            </p:nvSpPr>
            <p:spPr bwMode="auto">
              <a:xfrm>
                <a:off x="528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43267" name="Rectangle 8"/>
              <p:cNvSpPr>
                <a:spLocks noChangeArrowheads="1"/>
              </p:cNvSpPr>
              <p:nvPr/>
            </p:nvSpPr>
            <p:spPr bwMode="auto">
              <a:xfrm>
                <a:off x="144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43268" name="Rectangle 9"/>
              <p:cNvSpPr>
                <a:spLocks noChangeArrowheads="1"/>
              </p:cNvSpPr>
              <p:nvPr/>
            </p:nvSpPr>
            <p:spPr bwMode="auto">
              <a:xfrm>
                <a:off x="912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43269" name="Rectangle 10"/>
              <p:cNvSpPr>
                <a:spLocks noChangeArrowheads="1"/>
              </p:cNvSpPr>
              <p:nvPr/>
            </p:nvSpPr>
            <p:spPr bwMode="auto">
              <a:xfrm>
                <a:off x="528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43270" name="Rectangle 11"/>
              <p:cNvSpPr>
                <a:spLocks noChangeArrowheads="1"/>
              </p:cNvSpPr>
              <p:nvPr/>
            </p:nvSpPr>
            <p:spPr bwMode="auto">
              <a:xfrm>
                <a:off x="144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43271" name="Rectangle 12"/>
              <p:cNvSpPr>
                <a:spLocks noChangeArrowheads="1"/>
              </p:cNvSpPr>
              <p:nvPr/>
            </p:nvSpPr>
            <p:spPr bwMode="auto">
              <a:xfrm>
                <a:off x="912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43272" name="Rectangle 13"/>
              <p:cNvSpPr>
                <a:spLocks noChangeArrowheads="1"/>
              </p:cNvSpPr>
              <p:nvPr/>
            </p:nvSpPr>
            <p:spPr bwMode="auto">
              <a:xfrm>
                <a:off x="528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43273" name="Rectangle 14"/>
              <p:cNvSpPr>
                <a:spLocks noChangeArrowheads="1"/>
              </p:cNvSpPr>
              <p:nvPr/>
            </p:nvSpPr>
            <p:spPr bwMode="auto">
              <a:xfrm>
                <a:off x="144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43274" name="Line 15"/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115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43275" name="Line 16"/>
              <p:cNvSpPr>
                <a:spLocks noChangeShapeType="1"/>
              </p:cNvSpPr>
              <p:nvPr/>
            </p:nvSpPr>
            <p:spPr bwMode="auto">
              <a:xfrm>
                <a:off x="144" y="523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43276" name="Line 17"/>
              <p:cNvSpPr>
                <a:spLocks noChangeShapeType="1"/>
              </p:cNvSpPr>
              <p:nvPr/>
            </p:nvSpPr>
            <p:spPr bwMode="auto">
              <a:xfrm>
                <a:off x="144" y="901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43277" name="Line 18"/>
              <p:cNvSpPr>
                <a:spLocks noChangeShapeType="1"/>
              </p:cNvSpPr>
              <p:nvPr/>
            </p:nvSpPr>
            <p:spPr bwMode="auto">
              <a:xfrm>
                <a:off x="144" y="1280"/>
                <a:ext cx="115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43278" name="Line 19"/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0" cy="113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43279" name="Line 20"/>
              <p:cNvSpPr>
                <a:spLocks noChangeShapeType="1"/>
              </p:cNvSpPr>
              <p:nvPr/>
            </p:nvSpPr>
            <p:spPr bwMode="auto">
              <a:xfrm>
                <a:off x="528" y="144"/>
                <a:ext cx="0" cy="11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43280" name="Line 21"/>
              <p:cNvSpPr>
                <a:spLocks noChangeShapeType="1"/>
              </p:cNvSpPr>
              <p:nvPr/>
            </p:nvSpPr>
            <p:spPr bwMode="auto">
              <a:xfrm>
                <a:off x="912" y="144"/>
                <a:ext cx="0" cy="11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43281" name="Line 22"/>
              <p:cNvSpPr>
                <a:spLocks noChangeShapeType="1"/>
              </p:cNvSpPr>
              <p:nvPr/>
            </p:nvSpPr>
            <p:spPr bwMode="auto">
              <a:xfrm>
                <a:off x="1296" y="144"/>
                <a:ext cx="0" cy="113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43264" name="Picture 23" descr="txp_fig"/>
            <p:cNvPicPr>
              <a:picLocks noChangeAspect="1" noChangeArrowheads="1"/>
            </p:cNvPicPr>
            <p:nvPr>
              <p:custDataLst>
                <p:tags r:id="rId2"/>
              </p:custDataLst>
            </p:nvPr>
          </p:nvPicPr>
          <p:blipFill>
            <a:blip r:embed="rId9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99" y="2352"/>
              <a:ext cx="192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aphicFrame>
        <p:nvGraphicFramePr>
          <p:cNvPr id="43260" name="Object 26"/>
          <p:cNvGraphicFramePr>
            <a:graphicFrameLocks noChangeAspect="1"/>
          </p:cNvGraphicFramePr>
          <p:nvPr/>
        </p:nvGraphicFramePr>
        <p:xfrm>
          <a:off x="6846888" y="228601"/>
          <a:ext cx="1020762" cy="563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44" name="Equation" r:id="rId10" imgW="368140" imgH="203112" progId="Equation.3">
                  <p:embed/>
                </p:oleObj>
              </mc:Choice>
              <mc:Fallback>
                <p:oleObj name="Equation" r:id="rId10" imgW="368140" imgH="203112" progId="Equation.3">
                  <p:embed/>
                  <p:pic>
                    <p:nvPicPr>
                      <p:cNvPr id="43260" name="Object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46888" y="228601"/>
                        <a:ext cx="1020762" cy="563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3261" name="Text Box 376"/>
          <p:cNvSpPr txBox="1">
            <a:spLocks noChangeArrowheads="1"/>
          </p:cNvSpPr>
          <p:nvPr/>
        </p:nvSpPr>
        <p:spPr bwMode="auto">
          <a:xfrm>
            <a:off x="9286876" y="6550026"/>
            <a:ext cx="138112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Credit: S. Seitz</a:t>
            </a:r>
          </a:p>
        </p:txBody>
      </p:sp>
      <p:graphicFrame>
        <p:nvGraphicFramePr>
          <p:cNvPr id="43262" name="Object 5"/>
          <p:cNvGraphicFramePr>
            <a:graphicFrameLocks noChangeAspect="1"/>
          </p:cNvGraphicFramePr>
          <p:nvPr/>
        </p:nvGraphicFramePr>
        <p:xfrm>
          <a:off x="3359151" y="5943601"/>
          <a:ext cx="5091113" cy="874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45" name="Equation" r:id="rId12" imgW="2070100" imgH="355600" progId="Equation.3">
                  <p:embed/>
                </p:oleObj>
              </mc:Choice>
              <mc:Fallback>
                <p:oleObj name="Equation" r:id="rId12" imgW="2070100" imgH="355600" progId="Equation.3">
                  <p:embed/>
                  <p:pic>
                    <p:nvPicPr>
                      <p:cNvPr id="43262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59151" y="5943601"/>
                        <a:ext cx="5091113" cy="874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364465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3"/>
          <p:cNvSpPr>
            <a:spLocks noChangeArrowheads="1"/>
          </p:cNvSpPr>
          <p:nvPr/>
        </p:nvSpPr>
        <p:spPr bwMode="auto">
          <a:xfrm>
            <a:off x="2057400" y="1981200"/>
            <a:ext cx="41910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What does it do?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Replaces each pixel with an average of its neighborhood</a:t>
            </a: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Achieve smoothing effect (remove sharp features)</a:t>
            </a:r>
          </a:p>
        </p:txBody>
      </p:sp>
      <p:grpSp>
        <p:nvGrpSpPr>
          <p:cNvPr id="44035" name="Group 4"/>
          <p:cNvGrpSpPr>
            <a:grpSpLocks/>
          </p:cNvGrpSpPr>
          <p:nvPr/>
        </p:nvGrpSpPr>
        <p:grpSpPr bwMode="auto">
          <a:xfrm>
            <a:off x="7010400" y="2514600"/>
            <a:ext cx="2274888" cy="1803400"/>
            <a:chOff x="3799" y="2064"/>
            <a:chExt cx="1433" cy="1136"/>
          </a:xfrm>
        </p:grpSpPr>
        <p:grpSp>
          <p:nvGrpSpPr>
            <p:cNvPr id="44039" name="Group 5"/>
            <p:cNvGrpSpPr>
              <a:grpSpLocks/>
            </p:cNvGrpSpPr>
            <p:nvPr/>
          </p:nvGrpSpPr>
          <p:grpSpPr bwMode="auto">
            <a:xfrm>
              <a:off x="4080" y="2064"/>
              <a:ext cx="1152" cy="1136"/>
              <a:chOff x="144" y="144"/>
              <a:chExt cx="1152" cy="1136"/>
            </a:xfrm>
          </p:grpSpPr>
          <p:sp>
            <p:nvSpPr>
              <p:cNvPr id="44041" name="Rectangle 6"/>
              <p:cNvSpPr>
                <a:spLocks noChangeArrowheads="1"/>
              </p:cNvSpPr>
              <p:nvPr/>
            </p:nvSpPr>
            <p:spPr bwMode="auto">
              <a:xfrm>
                <a:off x="912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44042" name="Rectangle 7"/>
              <p:cNvSpPr>
                <a:spLocks noChangeArrowheads="1"/>
              </p:cNvSpPr>
              <p:nvPr/>
            </p:nvSpPr>
            <p:spPr bwMode="auto">
              <a:xfrm>
                <a:off x="528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44043" name="Rectangle 8"/>
              <p:cNvSpPr>
                <a:spLocks noChangeArrowheads="1"/>
              </p:cNvSpPr>
              <p:nvPr/>
            </p:nvSpPr>
            <p:spPr bwMode="auto">
              <a:xfrm>
                <a:off x="144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44044" name="Rectangle 9"/>
              <p:cNvSpPr>
                <a:spLocks noChangeArrowheads="1"/>
              </p:cNvSpPr>
              <p:nvPr/>
            </p:nvSpPr>
            <p:spPr bwMode="auto">
              <a:xfrm>
                <a:off x="912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44045" name="Rectangle 10"/>
              <p:cNvSpPr>
                <a:spLocks noChangeArrowheads="1"/>
              </p:cNvSpPr>
              <p:nvPr/>
            </p:nvSpPr>
            <p:spPr bwMode="auto">
              <a:xfrm>
                <a:off x="528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44046" name="Rectangle 11"/>
              <p:cNvSpPr>
                <a:spLocks noChangeArrowheads="1"/>
              </p:cNvSpPr>
              <p:nvPr/>
            </p:nvSpPr>
            <p:spPr bwMode="auto">
              <a:xfrm>
                <a:off x="144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44047" name="Rectangle 12"/>
              <p:cNvSpPr>
                <a:spLocks noChangeArrowheads="1"/>
              </p:cNvSpPr>
              <p:nvPr/>
            </p:nvSpPr>
            <p:spPr bwMode="auto">
              <a:xfrm>
                <a:off x="912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44048" name="Rectangle 13"/>
              <p:cNvSpPr>
                <a:spLocks noChangeArrowheads="1"/>
              </p:cNvSpPr>
              <p:nvPr/>
            </p:nvSpPr>
            <p:spPr bwMode="auto">
              <a:xfrm>
                <a:off x="528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44049" name="Rectangle 14"/>
              <p:cNvSpPr>
                <a:spLocks noChangeArrowheads="1"/>
              </p:cNvSpPr>
              <p:nvPr/>
            </p:nvSpPr>
            <p:spPr bwMode="auto">
              <a:xfrm>
                <a:off x="144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44050" name="Line 15"/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115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44051" name="Line 16"/>
              <p:cNvSpPr>
                <a:spLocks noChangeShapeType="1"/>
              </p:cNvSpPr>
              <p:nvPr/>
            </p:nvSpPr>
            <p:spPr bwMode="auto">
              <a:xfrm>
                <a:off x="144" y="523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44052" name="Line 17"/>
              <p:cNvSpPr>
                <a:spLocks noChangeShapeType="1"/>
              </p:cNvSpPr>
              <p:nvPr/>
            </p:nvSpPr>
            <p:spPr bwMode="auto">
              <a:xfrm>
                <a:off x="144" y="901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44053" name="Line 18"/>
              <p:cNvSpPr>
                <a:spLocks noChangeShapeType="1"/>
              </p:cNvSpPr>
              <p:nvPr/>
            </p:nvSpPr>
            <p:spPr bwMode="auto">
              <a:xfrm>
                <a:off x="144" y="1280"/>
                <a:ext cx="115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44054" name="Line 19"/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0" cy="113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44055" name="Line 20"/>
              <p:cNvSpPr>
                <a:spLocks noChangeShapeType="1"/>
              </p:cNvSpPr>
              <p:nvPr/>
            </p:nvSpPr>
            <p:spPr bwMode="auto">
              <a:xfrm>
                <a:off x="528" y="144"/>
                <a:ext cx="0" cy="11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44056" name="Line 21"/>
              <p:cNvSpPr>
                <a:spLocks noChangeShapeType="1"/>
              </p:cNvSpPr>
              <p:nvPr/>
            </p:nvSpPr>
            <p:spPr bwMode="auto">
              <a:xfrm>
                <a:off x="912" y="144"/>
                <a:ext cx="0" cy="11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44057" name="Line 22"/>
              <p:cNvSpPr>
                <a:spLocks noChangeShapeType="1"/>
              </p:cNvSpPr>
              <p:nvPr/>
            </p:nvSpPr>
            <p:spPr bwMode="auto">
              <a:xfrm>
                <a:off x="1296" y="144"/>
                <a:ext cx="0" cy="113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44040" name="Picture 23" descr="txp_fig"/>
            <p:cNvPicPr>
              <a:picLocks noChangeAspect="1" noChangeArrowheads="1"/>
            </p:cNvPicPr>
            <p:nvPr>
              <p:custDataLst>
                <p:tags r:id="rId2"/>
              </p:custDataLst>
            </p:nvPr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99" y="2352"/>
              <a:ext cx="192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4036" name="Text Box 24"/>
          <p:cNvSpPr txBox="1">
            <a:spLocks noChangeArrowheads="1"/>
          </p:cNvSpPr>
          <p:nvPr/>
        </p:nvSpPr>
        <p:spPr bwMode="auto">
          <a:xfrm>
            <a:off x="7543801" y="6400800"/>
            <a:ext cx="30194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Slide credit: David Lowe (UBC)</a:t>
            </a:r>
          </a:p>
        </p:txBody>
      </p:sp>
      <p:graphicFrame>
        <p:nvGraphicFramePr>
          <p:cNvPr id="44037" name="Object 25"/>
          <p:cNvGraphicFramePr>
            <a:graphicFrameLocks noChangeAspect="1"/>
          </p:cNvGraphicFramePr>
          <p:nvPr/>
        </p:nvGraphicFramePr>
        <p:xfrm>
          <a:off x="7913688" y="1752601"/>
          <a:ext cx="1020762" cy="563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8" name="Equation" r:id="rId5" imgW="368140" imgH="203112" progId="Equation.3">
                  <p:embed/>
                </p:oleObj>
              </mc:Choice>
              <mc:Fallback>
                <p:oleObj name="Equation" r:id="rId5" imgW="368140" imgH="203112" progId="Equation.3">
                  <p:embed/>
                  <p:pic>
                    <p:nvPicPr>
                      <p:cNvPr id="44037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13688" y="1752601"/>
                        <a:ext cx="1020762" cy="563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Rectangle 16"/>
          <p:cNvSpPr txBox="1">
            <a:spLocks noChangeArrowheads="1"/>
          </p:cNvSpPr>
          <p:nvPr/>
        </p:nvSpPr>
        <p:spPr>
          <a:xfrm>
            <a:off x="1981200" y="0"/>
            <a:ext cx="8229600" cy="1143000"/>
          </a:xfrm>
          <a:prstGeom prst="rect">
            <a:avLst/>
          </a:prstGeom>
          <a:noFill/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 panose="020B0604020202020204" pitchFamily="34" charset="0"/>
              </a:rPr>
              <a:t>Box Filter</a:t>
            </a:r>
          </a:p>
        </p:txBody>
      </p:sp>
    </p:spTree>
    <p:extLst>
      <p:ext uri="{BB962C8B-B14F-4D97-AF65-F5344CB8AC3E}">
        <p14:creationId xmlns:p14="http://schemas.microsoft.com/office/powerpoint/2010/main" val="220805538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2286000"/>
            <a:ext cx="457200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59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286000"/>
            <a:ext cx="457200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60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1905000"/>
            <a:ext cx="317500" cy="31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061" name="Rectangle 16"/>
          <p:cNvSpPr txBox="1">
            <a:spLocks noChangeArrowheads="1"/>
          </p:cNvSpPr>
          <p:nvPr/>
        </p:nvSpPr>
        <p:spPr bwMode="auto">
          <a:xfrm>
            <a:off x="1981200" y="0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Smoothing with box filter</a:t>
            </a:r>
          </a:p>
        </p:txBody>
      </p:sp>
    </p:spTree>
    <p:extLst>
      <p:ext uri="{BB962C8B-B14F-4D97-AF65-F5344CB8AC3E}">
        <p14:creationId xmlns:p14="http://schemas.microsoft.com/office/powerpoint/2010/main" val="3688964407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133" y="490888"/>
            <a:ext cx="11617692" cy="6105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392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Practice with linear filters</a:t>
            </a:r>
          </a:p>
        </p:txBody>
      </p:sp>
      <p:grpSp>
        <p:nvGrpSpPr>
          <p:cNvPr id="47107" name="Group 3"/>
          <p:cNvGrpSpPr>
            <a:grpSpLocks/>
          </p:cNvGrpSpPr>
          <p:nvPr/>
        </p:nvGrpSpPr>
        <p:grpSpPr bwMode="auto">
          <a:xfrm>
            <a:off x="5410200" y="2971800"/>
            <a:ext cx="1225550" cy="1295400"/>
            <a:chOff x="144" y="144"/>
            <a:chExt cx="1152" cy="1136"/>
          </a:xfrm>
        </p:grpSpPr>
        <p:sp>
          <p:nvSpPr>
            <p:cNvPr id="47112" name="Rectangle 4"/>
            <p:cNvSpPr>
              <a:spLocks noChangeArrowheads="1"/>
            </p:cNvSpPr>
            <p:nvPr/>
          </p:nvSpPr>
          <p:spPr bwMode="auto">
            <a:xfrm>
              <a:off x="912" y="901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47113" name="Rectangle 5"/>
            <p:cNvSpPr>
              <a:spLocks noChangeArrowheads="1"/>
            </p:cNvSpPr>
            <p:nvPr/>
          </p:nvSpPr>
          <p:spPr bwMode="auto">
            <a:xfrm>
              <a:off x="528" y="901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47114" name="Rectangle 6"/>
            <p:cNvSpPr>
              <a:spLocks noChangeArrowheads="1"/>
            </p:cNvSpPr>
            <p:nvPr/>
          </p:nvSpPr>
          <p:spPr bwMode="auto">
            <a:xfrm>
              <a:off x="144" y="901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47115" name="Rectangle 7"/>
            <p:cNvSpPr>
              <a:spLocks noChangeArrowheads="1"/>
            </p:cNvSpPr>
            <p:nvPr/>
          </p:nvSpPr>
          <p:spPr bwMode="auto">
            <a:xfrm>
              <a:off x="912" y="523"/>
              <a:ext cx="384" cy="378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47116" name="Rectangle 8"/>
            <p:cNvSpPr>
              <a:spLocks noChangeArrowheads="1"/>
            </p:cNvSpPr>
            <p:nvPr/>
          </p:nvSpPr>
          <p:spPr bwMode="auto">
            <a:xfrm>
              <a:off x="528" y="523"/>
              <a:ext cx="384" cy="378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47117" name="Rectangle 9"/>
            <p:cNvSpPr>
              <a:spLocks noChangeArrowheads="1"/>
            </p:cNvSpPr>
            <p:nvPr/>
          </p:nvSpPr>
          <p:spPr bwMode="auto">
            <a:xfrm>
              <a:off x="144" y="523"/>
              <a:ext cx="384" cy="378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47118" name="Rectangle 10"/>
            <p:cNvSpPr>
              <a:spLocks noChangeArrowheads="1"/>
            </p:cNvSpPr>
            <p:nvPr/>
          </p:nvSpPr>
          <p:spPr bwMode="auto">
            <a:xfrm>
              <a:off x="912" y="144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47119" name="Rectangle 11"/>
            <p:cNvSpPr>
              <a:spLocks noChangeArrowheads="1"/>
            </p:cNvSpPr>
            <p:nvPr/>
          </p:nvSpPr>
          <p:spPr bwMode="auto">
            <a:xfrm>
              <a:off x="528" y="144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47120" name="Rectangle 12"/>
            <p:cNvSpPr>
              <a:spLocks noChangeArrowheads="1"/>
            </p:cNvSpPr>
            <p:nvPr/>
          </p:nvSpPr>
          <p:spPr bwMode="auto">
            <a:xfrm>
              <a:off x="144" y="144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47121" name="Line 13"/>
            <p:cNvSpPr>
              <a:spLocks noChangeShapeType="1"/>
            </p:cNvSpPr>
            <p:nvPr/>
          </p:nvSpPr>
          <p:spPr bwMode="auto">
            <a:xfrm>
              <a:off x="144" y="144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47122" name="Line 14"/>
            <p:cNvSpPr>
              <a:spLocks noChangeShapeType="1"/>
            </p:cNvSpPr>
            <p:nvPr/>
          </p:nvSpPr>
          <p:spPr bwMode="auto">
            <a:xfrm>
              <a:off x="144" y="523"/>
              <a:ext cx="11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47123" name="Line 15"/>
            <p:cNvSpPr>
              <a:spLocks noChangeShapeType="1"/>
            </p:cNvSpPr>
            <p:nvPr/>
          </p:nvSpPr>
          <p:spPr bwMode="auto">
            <a:xfrm>
              <a:off x="144" y="901"/>
              <a:ext cx="11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47124" name="Line 16"/>
            <p:cNvSpPr>
              <a:spLocks noChangeShapeType="1"/>
            </p:cNvSpPr>
            <p:nvPr/>
          </p:nvSpPr>
          <p:spPr bwMode="auto">
            <a:xfrm>
              <a:off x="144" y="1280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47125" name="Line 17"/>
            <p:cNvSpPr>
              <a:spLocks noChangeShapeType="1"/>
            </p:cNvSpPr>
            <p:nvPr/>
          </p:nvSpPr>
          <p:spPr bwMode="auto">
            <a:xfrm>
              <a:off x="144" y="144"/>
              <a:ext cx="0" cy="113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47126" name="Line 18"/>
            <p:cNvSpPr>
              <a:spLocks noChangeShapeType="1"/>
            </p:cNvSpPr>
            <p:nvPr/>
          </p:nvSpPr>
          <p:spPr bwMode="auto">
            <a:xfrm>
              <a:off x="528" y="144"/>
              <a:ext cx="0" cy="1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47127" name="Line 19"/>
            <p:cNvSpPr>
              <a:spLocks noChangeShapeType="1"/>
            </p:cNvSpPr>
            <p:nvPr/>
          </p:nvSpPr>
          <p:spPr bwMode="auto">
            <a:xfrm>
              <a:off x="912" y="144"/>
              <a:ext cx="0" cy="1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47128" name="Line 20"/>
            <p:cNvSpPr>
              <a:spLocks noChangeShapeType="1"/>
            </p:cNvSpPr>
            <p:nvPr/>
          </p:nvSpPr>
          <p:spPr bwMode="auto">
            <a:xfrm>
              <a:off x="1296" y="144"/>
              <a:ext cx="0" cy="113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sp>
        <p:nvSpPr>
          <p:cNvPr id="47108" name="Text Box 22"/>
          <p:cNvSpPr txBox="1">
            <a:spLocks noChangeArrowheads="1"/>
          </p:cNvSpPr>
          <p:nvPr/>
        </p:nvSpPr>
        <p:spPr bwMode="auto">
          <a:xfrm>
            <a:off x="2651126" y="4689475"/>
            <a:ext cx="95410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" panose="02020603050405020304" pitchFamily="18" charset="0"/>
                <a:ea typeface="+mn-ea"/>
                <a:cs typeface="Arial" panose="020B0604020202020204" pitchFamily="34" charset="0"/>
              </a:rPr>
              <a:t>Original</a:t>
            </a:r>
          </a:p>
        </p:txBody>
      </p:sp>
      <p:sp>
        <p:nvSpPr>
          <p:cNvPr id="47109" name="Text Box 23"/>
          <p:cNvSpPr txBox="1">
            <a:spLocks noChangeArrowheads="1"/>
          </p:cNvSpPr>
          <p:nvPr/>
        </p:nvSpPr>
        <p:spPr bwMode="auto">
          <a:xfrm>
            <a:off x="8382000" y="2971801"/>
            <a:ext cx="56515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6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" panose="02020603050405020304" pitchFamily="18" charset="0"/>
                <a:ea typeface="+mn-ea"/>
                <a:cs typeface="Arial" panose="020B0604020202020204" pitchFamily="34" charset="0"/>
              </a:rPr>
              <a:t>?</a:t>
            </a:r>
          </a:p>
        </p:txBody>
      </p:sp>
      <p:pic>
        <p:nvPicPr>
          <p:cNvPr id="47110" name="Picture 2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1" y="2667001"/>
            <a:ext cx="1876425" cy="1857375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111" name="Text Box 25"/>
          <p:cNvSpPr txBox="1">
            <a:spLocks noChangeArrowheads="1"/>
          </p:cNvSpPr>
          <p:nvPr/>
        </p:nvSpPr>
        <p:spPr bwMode="auto">
          <a:xfrm>
            <a:off x="8991601" y="6553200"/>
            <a:ext cx="149542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Source: D. Lowe</a:t>
            </a:r>
          </a:p>
        </p:txBody>
      </p:sp>
    </p:spTree>
    <p:extLst>
      <p:ext uri="{BB962C8B-B14F-4D97-AF65-F5344CB8AC3E}">
        <p14:creationId xmlns:p14="http://schemas.microsoft.com/office/powerpoint/2010/main" val="36813187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Practice with linear filters</a:t>
            </a:r>
          </a:p>
        </p:txBody>
      </p:sp>
      <p:grpSp>
        <p:nvGrpSpPr>
          <p:cNvPr id="48131" name="Group 3"/>
          <p:cNvGrpSpPr>
            <a:grpSpLocks/>
          </p:cNvGrpSpPr>
          <p:nvPr/>
        </p:nvGrpSpPr>
        <p:grpSpPr bwMode="auto">
          <a:xfrm>
            <a:off x="5410200" y="2971800"/>
            <a:ext cx="1225550" cy="1295400"/>
            <a:chOff x="144" y="144"/>
            <a:chExt cx="1152" cy="1136"/>
          </a:xfrm>
        </p:grpSpPr>
        <p:sp>
          <p:nvSpPr>
            <p:cNvPr id="48137" name="Rectangle 4"/>
            <p:cNvSpPr>
              <a:spLocks noChangeArrowheads="1"/>
            </p:cNvSpPr>
            <p:nvPr/>
          </p:nvSpPr>
          <p:spPr bwMode="auto">
            <a:xfrm>
              <a:off x="912" y="901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48138" name="Rectangle 5"/>
            <p:cNvSpPr>
              <a:spLocks noChangeArrowheads="1"/>
            </p:cNvSpPr>
            <p:nvPr/>
          </p:nvSpPr>
          <p:spPr bwMode="auto">
            <a:xfrm>
              <a:off x="528" y="901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48139" name="Rectangle 6"/>
            <p:cNvSpPr>
              <a:spLocks noChangeArrowheads="1"/>
            </p:cNvSpPr>
            <p:nvPr/>
          </p:nvSpPr>
          <p:spPr bwMode="auto">
            <a:xfrm>
              <a:off x="144" y="901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48140" name="Rectangle 7"/>
            <p:cNvSpPr>
              <a:spLocks noChangeArrowheads="1"/>
            </p:cNvSpPr>
            <p:nvPr/>
          </p:nvSpPr>
          <p:spPr bwMode="auto">
            <a:xfrm>
              <a:off x="912" y="523"/>
              <a:ext cx="384" cy="378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48141" name="Rectangle 8"/>
            <p:cNvSpPr>
              <a:spLocks noChangeArrowheads="1"/>
            </p:cNvSpPr>
            <p:nvPr/>
          </p:nvSpPr>
          <p:spPr bwMode="auto">
            <a:xfrm>
              <a:off x="528" y="523"/>
              <a:ext cx="384" cy="378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48142" name="Rectangle 9"/>
            <p:cNvSpPr>
              <a:spLocks noChangeArrowheads="1"/>
            </p:cNvSpPr>
            <p:nvPr/>
          </p:nvSpPr>
          <p:spPr bwMode="auto">
            <a:xfrm>
              <a:off x="144" y="523"/>
              <a:ext cx="384" cy="378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48143" name="Rectangle 10"/>
            <p:cNvSpPr>
              <a:spLocks noChangeArrowheads="1"/>
            </p:cNvSpPr>
            <p:nvPr/>
          </p:nvSpPr>
          <p:spPr bwMode="auto">
            <a:xfrm>
              <a:off x="912" y="144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48144" name="Rectangle 11"/>
            <p:cNvSpPr>
              <a:spLocks noChangeArrowheads="1"/>
            </p:cNvSpPr>
            <p:nvPr/>
          </p:nvSpPr>
          <p:spPr bwMode="auto">
            <a:xfrm>
              <a:off x="528" y="144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48145" name="Rectangle 12"/>
            <p:cNvSpPr>
              <a:spLocks noChangeArrowheads="1"/>
            </p:cNvSpPr>
            <p:nvPr/>
          </p:nvSpPr>
          <p:spPr bwMode="auto">
            <a:xfrm>
              <a:off x="144" y="144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48146" name="Line 13"/>
            <p:cNvSpPr>
              <a:spLocks noChangeShapeType="1"/>
            </p:cNvSpPr>
            <p:nvPr/>
          </p:nvSpPr>
          <p:spPr bwMode="auto">
            <a:xfrm>
              <a:off x="144" y="144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48147" name="Line 14"/>
            <p:cNvSpPr>
              <a:spLocks noChangeShapeType="1"/>
            </p:cNvSpPr>
            <p:nvPr/>
          </p:nvSpPr>
          <p:spPr bwMode="auto">
            <a:xfrm>
              <a:off x="144" y="523"/>
              <a:ext cx="11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48148" name="Line 15"/>
            <p:cNvSpPr>
              <a:spLocks noChangeShapeType="1"/>
            </p:cNvSpPr>
            <p:nvPr/>
          </p:nvSpPr>
          <p:spPr bwMode="auto">
            <a:xfrm>
              <a:off x="144" y="901"/>
              <a:ext cx="11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48149" name="Line 16"/>
            <p:cNvSpPr>
              <a:spLocks noChangeShapeType="1"/>
            </p:cNvSpPr>
            <p:nvPr/>
          </p:nvSpPr>
          <p:spPr bwMode="auto">
            <a:xfrm>
              <a:off x="144" y="1280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48150" name="Line 17"/>
            <p:cNvSpPr>
              <a:spLocks noChangeShapeType="1"/>
            </p:cNvSpPr>
            <p:nvPr/>
          </p:nvSpPr>
          <p:spPr bwMode="auto">
            <a:xfrm>
              <a:off x="144" y="144"/>
              <a:ext cx="0" cy="113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48151" name="Line 18"/>
            <p:cNvSpPr>
              <a:spLocks noChangeShapeType="1"/>
            </p:cNvSpPr>
            <p:nvPr/>
          </p:nvSpPr>
          <p:spPr bwMode="auto">
            <a:xfrm>
              <a:off x="528" y="144"/>
              <a:ext cx="0" cy="1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48152" name="Line 19"/>
            <p:cNvSpPr>
              <a:spLocks noChangeShapeType="1"/>
            </p:cNvSpPr>
            <p:nvPr/>
          </p:nvSpPr>
          <p:spPr bwMode="auto">
            <a:xfrm>
              <a:off x="912" y="144"/>
              <a:ext cx="0" cy="1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48153" name="Line 20"/>
            <p:cNvSpPr>
              <a:spLocks noChangeShapeType="1"/>
            </p:cNvSpPr>
            <p:nvPr/>
          </p:nvSpPr>
          <p:spPr bwMode="auto">
            <a:xfrm>
              <a:off x="1296" y="144"/>
              <a:ext cx="0" cy="113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pic>
        <p:nvPicPr>
          <p:cNvPr id="48132" name="Picture 2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1" y="2667001"/>
            <a:ext cx="1876425" cy="1857375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133" name="Text Box 23"/>
          <p:cNvSpPr txBox="1">
            <a:spLocks noChangeArrowheads="1"/>
          </p:cNvSpPr>
          <p:nvPr/>
        </p:nvSpPr>
        <p:spPr bwMode="auto">
          <a:xfrm>
            <a:off x="2651126" y="4689475"/>
            <a:ext cx="95410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" panose="02020603050405020304" pitchFamily="18" charset="0"/>
                <a:ea typeface="+mn-ea"/>
                <a:cs typeface="Arial" panose="020B0604020202020204" pitchFamily="34" charset="0"/>
              </a:rPr>
              <a:t>Original</a:t>
            </a:r>
          </a:p>
        </p:txBody>
      </p:sp>
      <p:sp>
        <p:nvSpPr>
          <p:cNvPr id="48134" name="Text Box 24"/>
          <p:cNvSpPr txBox="1">
            <a:spLocks noChangeArrowheads="1"/>
          </p:cNvSpPr>
          <p:nvPr/>
        </p:nvSpPr>
        <p:spPr bwMode="auto">
          <a:xfrm>
            <a:off x="7848600" y="4724401"/>
            <a:ext cx="21336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" panose="02020603050405020304" pitchFamily="18" charset="0"/>
                <a:ea typeface="+mn-ea"/>
                <a:cs typeface="Arial" panose="020B0604020202020204" pitchFamily="34" charset="0"/>
              </a:rPr>
              <a:t>Filtered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" panose="02020603050405020304" pitchFamily="18" charset="0"/>
                <a:ea typeface="+mn-ea"/>
                <a:cs typeface="Arial" panose="020B0604020202020204" pitchFamily="34" charset="0"/>
              </a:rPr>
              <a:t>(no change)</a:t>
            </a:r>
          </a:p>
        </p:txBody>
      </p:sp>
      <p:pic>
        <p:nvPicPr>
          <p:cNvPr id="48135" name="Picture 2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1" y="2667001"/>
            <a:ext cx="1876425" cy="1857375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136" name="Text Box 26"/>
          <p:cNvSpPr txBox="1">
            <a:spLocks noChangeArrowheads="1"/>
          </p:cNvSpPr>
          <p:nvPr/>
        </p:nvSpPr>
        <p:spPr bwMode="auto">
          <a:xfrm>
            <a:off x="8991601" y="6553200"/>
            <a:ext cx="149542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Source: D. Lowe</a:t>
            </a:r>
          </a:p>
        </p:txBody>
      </p:sp>
    </p:spTree>
    <p:extLst>
      <p:ext uri="{BB962C8B-B14F-4D97-AF65-F5344CB8AC3E}">
        <p14:creationId xmlns:p14="http://schemas.microsoft.com/office/powerpoint/2010/main" val="11007069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Practice with linear filters</a:t>
            </a:r>
          </a:p>
        </p:txBody>
      </p:sp>
      <p:grpSp>
        <p:nvGrpSpPr>
          <p:cNvPr id="49155" name="Group 3"/>
          <p:cNvGrpSpPr>
            <a:grpSpLocks/>
          </p:cNvGrpSpPr>
          <p:nvPr/>
        </p:nvGrpSpPr>
        <p:grpSpPr bwMode="auto">
          <a:xfrm>
            <a:off x="5410200" y="2971800"/>
            <a:ext cx="1225550" cy="1295400"/>
            <a:chOff x="144" y="144"/>
            <a:chExt cx="1152" cy="1136"/>
          </a:xfrm>
        </p:grpSpPr>
        <p:sp>
          <p:nvSpPr>
            <p:cNvPr id="49160" name="Rectangle 4"/>
            <p:cNvSpPr>
              <a:spLocks noChangeArrowheads="1"/>
            </p:cNvSpPr>
            <p:nvPr/>
          </p:nvSpPr>
          <p:spPr bwMode="auto">
            <a:xfrm>
              <a:off x="912" y="901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49161" name="Rectangle 5"/>
            <p:cNvSpPr>
              <a:spLocks noChangeArrowheads="1"/>
            </p:cNvSpPr>
            <p:nvPr/>
          </p:nvSpPr>
          <p:spPr bwMode="auto">
            <a:xfrm>
              <a:off x="528" y="901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49162" name="Rectangle 6"/>
            <p:cNvSpPr>
              <a:spLocks noChangeArrowheads="1"/>
            </p:cNvSpPr>
            <p:nvPr/>
          </p:nvSpPr>
          <p:spPr bwMode="auto">
            <a:xfrm>
              <a:off x="144" y="901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49163" name="Rectangle 7"/>
            <p:cNvSpPr>
              <a:spLocks noChangeArrowheads="1"/>
            </p:cNvSpPr>
            <p:nvPr/>
          </p:nvSpPr>
          <p:spPr bwMode="auto">
            <a:xfrm>
              <a:off x="912" y="523"/>
              <a:ext cx="384" cy="378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49164" name="Rectangle 8"/>
            <p:cNvSpPr>
              <a:spLocks noChangeArrowheads="1"/>
            </p:cNvSpPr>
            <p:nvPr/>
          </p:nvSpPr>
          <p:spPr bwMode="auto">
            <a:xfrm>
              <a:off x="528" y="523"/>
              <a:ext cx="384" cy="378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49165" name="Rectangle 9"/>
            <p:cNvSpPr>
              <a:spLocks noChangeArrowheads="1"/>
            </p:cNvSpPr>
            <p:nvPr/>
          </p:nvSpPr>
          <p:spPr bwMode="auto">
            <a:xfrm>
              <a:off x="144" y="523"/>
              <a:ext cx="384" cy="378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49166" name="Rectangle 10"/>
            <p:cNvSpPr>
              <a:spLocks noChangeArrowheads="1"/>
            </p:cNvSpPr>
            <p:nvPr/>
          </p:nvSpPr>
          <p:spPr bwMode="auto">
            <a:xfrm>
              <a:off x="912" y="144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49167" name="Rectangle 11"/>
            <p:cNvSpPr>
              <a:spLocks noChangeArrowheads="1"/>
            </p:cNvSpPr>
            <p:nvPr/>
          </p:nvSpPr>
          <p:spPr bwMode="auto">
            <a:xfrm>
              <a:off x="528" y="144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49168" name="Rectangle 12"/>
            <p:cNvSpPr>
              <a:spLocks noChangeArrowheads="1"/>
            </p:cNvSpPr>
            <p:nvPr/>
          </p:nvSpPr>
          <p:spPr bwMode="auto">
            <a:xfrm>
              <a:off x="144" y="144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49169" name="Line 13"/>
            <p:cNvSpPr>
              <a:spLocks noChangeShapeType="1"/>
            </p:cNvSpPr>
            <p:nvPr/>
          </p:nvSpPr>
          <p:spPr bwMode="auto">
            <a:xfrm>
              <a:off x="144" y="144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49170" name="Line 14"/>
            <p:cNvSpPr>
              <a:spLocks noChangeShapeType="1"/>
            </p:cNvSpPr>
            <p:nvPr/>
          </p:nvSpPr>
          <p:spPr bwMode="auto">
            <a:xfrm>
              <a:off x="144" y="523"/>
              <a:ext cx="11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49171" name="Line 15"/>
            <p:cNvSpPr>
              <a:spLocks noChangeShapeType="1"/>
            </p:cNvSpPr>
            <p:nvPr/>
          </p:nvSpPr>
          <p:spPr bwMode="auto">
            <a:xfrm>
              <a:off x="144" y="901"/>
              <a:ext cx="11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49172" name="Line 16"/>
            <p:cNvSpPr>
              <a:spLocks noChangeShapeType="1"/>
            </p:cNvSpPr>
            <p:nvPr/>
          </p:nvSpPr>
          <p:spPr bwMode="auto">
            <a:xfrm>
              <a:off x="144" y="1280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49173" name="Line 17"/>
            <p:cNvSpPr>
              <a:spLocks noChangeShapeType="1"/>
            </p:cNvSpPr>
            <p:nvPr/>
          </p:nvSpPr>
          <p:spPr bwMode="auto">
            <a:xfrm>
              <a:off x="144" y="144"/>
              <a:ext cx="0" cy="113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49174" name="Line 18"/>
            <p:cNvSpPr>
              <a:spLocks noChangeShapeType="1"/>
            </p:cNvSpPr>
            <p:nvPr/>
          </p:nvSpPr>
          <p:spPr bwMode="auto">
            <a:xfrm>
              <a:off x="528" y="144"/>
              <a:ext cx="0" cy="1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49175" name="Line 19"/>
            <p:cNvSpPr>
              <a:spLocks noChangeShapeType="1"/>
            </p:cNvSpPr>
            <p:nvPr/>
          </p:nvSpPr>
          <p:spPr bwMode="auto">
            <a:xfrm>
              <a:off x="912" y="144"/>
              <a:ext cx="0" cy="1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49176" name="Line 20"/>
            <p:cNvSpPr>
              <a:spLocks noChangeShapeType="1"/>
            </p:cNvSpPr>
            <p:nvPr/>
          </p:nvSpPr>
          <p:spPr bwMode="auto">
            <a:xfrm>
              <a:off x="1296" y="144"/>
              <a:ext cx="0" cy="113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pic>
        <p:nvPicPr>
          <p:cNvPr id="49156" name="Picture 2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1" y="2667001"/>
            <a:ext cx="1876425" cy="1857375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157" name="Text Box 22"/>
          <p:cNvSpPr txBox="1">
            <a:spLocks noChangeArrowheads="1"/>
          </p:cNvSpPr>
          <p:nvPr/>
        </p:nvSpPr>
        <p:spPr bwMode="auto">
          <a:xfrm>
            <a:off x="2651126" y="4689475"/>
            <a:ext cx="95410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" panose="02020603050405020304" pitchFamily="18" charset="0"/>
                <a:ea typeface="+mn-ea"/>
                <a:cs typeface="Arial" panose="020B0604020202020204" pitchFamily="34" charset="0"/>
              </a:rPr>
              <a:t>Original</a:t>
            </a:r>
          </a:p>
        </p:txBody>
      </p:sp>
      <p:sp>
        <p:nvSpPr>
          <p:cNvPr id="49158" name="Text Box 23"/>
          <p:cNvSpPr txBox="1">
            <a:spLocks noChangeArrowheads="1"/>
          </p:cNvSpPr>
          <p:nvPr/>
        </p:nvSpPr>
        <p:spPr bwMode="auto">
          <a:xfrm>
            <a:off x="8382000" y="2971801"/>
            <a:ext cx="56515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6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" panose="02020603050405020304" pitchFamily="18" charset="0"/>
                <a:ea typeface="+mn-ea"/>
                <a:cs typeface="Arial" panose="020B0604020202020204" pitchFamily="34" charset="0"/>
              </a:rPr>
              <a:t>?</a:t>
            </a:r>
          </a:p>
        </p:txBody>
      </p:sp>
      <p:sp>
        <p:nvSpPr>
          <p:cNvPr id="49159" name="Text Box 24"/>
          <p:cNvSpPr txBox="1">
            <a:spLocks noChangeArrowheads="1"/>
          </p:cNvSpPr>
          <p:nvPr/>
        </p:nvSpPr>
        <p:spPr bwMode="auto">
          <a:xfrm>
            <a:off x="8991601" y="6553200"/>
            <a:ext cx="149542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Source: D. Lowe</a:t>
            </a:r>
          </a:p>
        </p:txBody>
      </p:sp>
    </p:spTree>
    <p:extLst>
      <p:ext uri="{BB962C8B-B14F-4D97-AF65-F5344CB8AC3E}">
        <p14:creationId xmlns:p14="http://schemas.microsoft.com/office/powerpoint/2010/main" val="37411150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Practice with linear filters</a:t>
            </a:r>
          </a:p>
        </p:txBody>
      </p:sp>
      <p:grpSp>
        <p:nvGrpSpPr>
          <p:cNvPr id="50179" name="Group 3"/>
          <p:cNvGrpSpPr>
            <a:grpSpLocks/>
          </p:cNvGrpSpPr>
          <p:nvPr/>
        </p:nvGrpSpPr>
        <p:grpSpPr bwMode="auto">
          <a:xfrm>
            <a:off x="5410200" y="2971800"/>
            <a:ext cx="1225550" cy="1295400"/>
            <a:chOff x="144" y="144"/>
            <a:chExt cx="1152" cy="1136"/>
          </a:xfrm>
        </p:grpSpPr>
        <p:sp>
          <p:nvSpPr>
            <p:cNvPr id="50186" name="Rectangle 4"/>
            <p:cNvSpPr>
              <a:spLocks noChangeArrowheads="1"/>
            </p:cNvSpPr>
            <p:nvPr/>
          </p:nvSpPr>
          <p:spPr bwMode="auto">
            <a:xfrm>
              <a:off x="912" y="901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50187" name="Rectangle 5"/>
            <p:cNvSpPr>
              <a:spLocks noChangeArrowheads="1"/>
            </p:cNvSpPr>
            <p:nvPr/>
          </p:nvSpPr>
          <p:spPr bwMode="auto">
            <a:xfrm>
              <a:off x="528" y="901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50188" name="Rectangle 6"/>
            <p:cNvSpPr>
              <a:spLocks noChangeArrowheads="1"/>
            </p:cNvSpPr>
            <p:nvPr/>
          </p:nvSpPr>
          <p:spPr bwMode="auto">
            <a:xfrm>
              <a:off x="144" y="901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50189" name="Rectangle 7"/>
            <p:cNvSpPr>
              <a:spLocks noChangeArrowheads="1"/>
            </p:cNvSpPr>
            <p:nvPr/>
          </p:nvSpPr>
          <p:spPr bwMode="auto">
            <a:xfrm>
              <a:off x="912" y="523"/>
              <a:ext cx="384" cy="378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50190" name="Rectangle 8"/>
            <p:cNvSpPr>
              <a:spLocks noChangeArrowheads="1"/>
            </p:cNvSpPr>
            <p:nvPr/>
          </p:nvSpPr>
          <p:spPr bwMode="auto">
            <a:xfrm>
              <a:off x="528" y="523"/>
              <a:ext cx="384" cy="378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50191" name="Rectangle 9"/>
            <p:cNvSpPr>
              <a:spLocks noChangeArrowheads="1"/>
            </p:cNvSpPr>
            <p:nvPr/>
          </p:nvSpPr>
          <p:spPr bwMode="auto">
            <a:xfrm>
              <a:off x="144" y="523"/>
              <a:ext cx="384" cy="378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50192" name="Rectangle 10"/>
            <p:cNvSpPr>
              <a:spLocks noChangeArrowheads="1"/>
            </p:cNvSpPr>
            <p:nvPr/>
          </p:nvSpPr>
          <p:spPr bwMode="auto">
            <a:xfrm>
              <a:off x="912" y="144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50193" name="Rectangle 11"/>
            <p:cNvSpPr>
              <a:spLocks noChangeArrowheads="1"/>
            </p:cNvSpPr>
            <p:nvPr/>
          </p:nvSpPr>
          <p:spPr bwMode="auto">
            <a:xfrm>
              <a:off x="528" y="144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50194" name="Rectangle 12"/>
            <p:cNvSpPr>
              <a:spLocks noChangeArrowheads="1"/>
            </p:cNvSpPr>
            <p:nvPr/>
          </p:nvSpPr>
          <p:spPr bwMode="auto">
            <a:xfrm>
              <a:off x="144" y="144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50195" name="Line 13"/>
            <p:cNvSpPr>
              <a:spLocks noChangeShapeType="1"/>
            </p:cNvSpPr>
            <p:nvPr/>
          </p:nvSpPr>
          <p:spPr bwMode="auto">
            <a:xfrm>
              <a:off x="144" y="144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0196" name="Line 14"/>
            <p:cNvSpPr>
              <a:spLocks noChangeShapeType="1"/>
            </p:cNvSpPr>
            <p:nvPr/>
          </p:nvSpPr>
          <p:spPr bwMode="auto">
            <a:xfrm>
              <a:off x="144" y="523"/>
              <a:ext cx="11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0197" name="Line 15"/>
            <p:cNvSpPr>
              <a:spLocks noChangeShapeType="1"/>
            </p:cNvSpPr>
            <p:nvPr/>
          </p:nvSpPr>
          <p:spPr bwMode="auto">
            <a:xfrm>
              <a:off x="144" y="901"/>
              <a:ext cx="11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0198" name="Line 16"/>
            <p:cNvSpPr>
              <a:spLocks noChangeShapeType="1"/>
            </p:cNvSpPr>
            <p:nvPr/>
          </p:nvSpPr>
          <p:spPr bwMode="auto">
            <a:xfrm>
              <a:off x="144" y="1280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0199" name="Line 17"/>
            <p:cNvSpPr>
              <a:spLocks noChangeShapeType="1"/>
            </p:cNvSpPr>
            <p:nvPr/>
          </p:nvSpPr>
          <p:spPr bwMode="auto">
            <a:xfrm>
              <a:off x="144" y="144"/>
              <a:ext cx="0" cy="113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0200" name="Line 18"/>
            <p:cNvSpPr>
              <a:spLocks noChangeShapeType="1"/>
            </p:cNvSpPr>
            <p:nvPr/>
          </p:nvSpPr>
          <p:spPr bwMode="auto">
            <a:xfrm>
              <a:off x="528" y="144"/>
              <a:ext cx="0" cy="1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0201" name="Line 19"/>
            <p:cNvSpPr>
              <a:spLocks noChangeShapeType="1"/>
            </p:cNvSpPr>
            <p:nvPr/>
          </p:nvSpPr>
          <p:spPr bwMode="auto">
            <a:xfrm>
              <a:off x="912" y="144"/>
              <a:ext cx="0" cy="1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0202" name="Line 20"/>
            <p:cNvSpPr>
              <a:spLocks noChangeShapeType="1"/>
            </p:cNvSpPr>
            <p:nvPr/>
          </p:nvSpPr>
          <p:spPr bwMode="auto">
            <a:xfrm>
              <a:off x="1296" y="144"/>
              <a:ext cx="0" cy="113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pic>
        <p:nvPicPr>
          <p:cNvPr id="50180" name="Picture 2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1" y="2667001"/>
            <a:ext cx="1876425" cy="1857375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181" name="Text Box 22"/>
          <p:cNvSpPr txBox="1">
            <a:spLocks noChangeArrowheads="1"/>
          </p:cNvSpPr>
          <p:nvPr/>
        </p:nvSpPr>
        <p:spPr bwMode="auto">
          <a:xfrm>
            <a:off x="2651126" y="4689475"/>
            <a:ext cx="95410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" panose="02020603050405020304" pitchFamily="18" charset="0"/>
                <a:ea typeface="+mn-ea"/>
                <a:cs typeface="Arial" panose="020B0604020202020204" pitchFamily="34" charset="0"/>
              </a:rPr>
              <a:t>Original</a:t>
            </a:r>
          </a:p>
        </p:txBody>
      </p:sp>
      <p:pic>
        <p:nvPicPr>
          <p:cNvPr id="50182" name="Picture 2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0"/>
          <a:stretch>
            <a:fillRect/>
          </a:stretch>
        </p:blipFill>
        <p:spPr bwMode="auto">
          <a:xfrm>
            <a:off x="8001000" y="2667001"/>
            <a:ext cx="1828800" cy="185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0183" name="Rectangle 24"/>
          <p:cNvSpPr>
            <a:spLocks noChangeArrowheads="1"/>
          </p:cNvSpPr>
          <p:nvPr/>
        </p:nvSpPr>
        <p:spPr bwMode="auto">
          <a:xfrm>
            <a:off x="8001000" y="2667000"/>
            <a:ext cx="1905000" cy="18288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0184" name="Text Box 25"/>
          <p:cNvSpPr txBox="1">
            <a:spLocks noChangeArrowheads="1"/>
          </p:cNvSpPr>
          <p:nvPr/>
        </p:nvSpPr>
        <p:spPr bwMode="auto">
          <a:xfrm>
            <a:off x="8077200" y="4724401"/>
            <a:ext cx="12170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" panose="02020603050405020304" pitchFamily="18" charset="0"/>
                <a:ea typeface="+mn-ea"/>
                <a:cs typeface="Arial" panose="020B0604020202020204" pitchFamily="34" charset="0"/>
              </a:rPr>
              <a:t>Shifted left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" panose="02020603050405020304" pitchFamily="18" charset="0"/>
                <a:ea typeface="+mn-ea"/>
                <a:cs typeface="Arial" panose="020B0604020202020204" pitchFamily="34" charset="0"/>
              </a:rPr>
              <a:t>By 1 pixel</a:t>
            </a:r>
          </a:p>
        </p:txBody>
      </p:sp>
      <p:sp>
        <p:nvSpPr>
          <p:cNvPr id="50185" name="Text Box 26"/>
          <p:cNvSpPr txBox="1">
            <a:spLocks noChangeArrowheads="1"/>
          </p:cNvSpPr>
          <p:nvPr/>
        </p:nvSpPr>
        <p:spPr bwMode="auto">
          <a:xfrm>
            <a:off x="8991601" y="6553200"/>
            <a:ext cx="149542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Source: D. Lowe</a:t>
            </a:r>
          </a:p>
        </p:txBody>
      </p:sp>
    </p:spTree>
    <p:extLst>
      <p:ext uri="{BB962C8B-B14F-4D97-AF65-F5344CB8AC3E}">
        <p14:creationId xmlns:p14="http://schemas.microsoft.com/office/powerpoint/2010/main" val="5362002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Practice with linear filters</a:t>
            </a:r>
          </a:p>
        </p:txBody>
      </p:sp>
      <p:pic>
        <p:nvPicPr>
          <p:cNvPr id="5120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1" y="2590801"/>
            <a:ext cx="1876425" cy="1857375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204" name="Text Box 4"/>
          <p:cNvSpPr txBox="1">
            <a:spLocks noChangeArrowheads="1"/>
          </p:cNvSpPr>
          <p:nvPr/>
        </p:nvSpPr>
        <p:spPr bwMode="auto">
          <a:xfrm>
            <a:off x="2193926" y="4613275"/>
            <a:ext cx="95410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" panose="02020603050405020304" pitchFamily="18" charset="0"/>
                <a:ea typeface="+mn-ea"/>
                <a:cs typeface="Arial" panose="020B0604020202020204" pitchFamily="34" charset="0"/>
              </a:rPr>
              <a:t>Original</a:t>
            </a:r>
          </a:p>
        </p:txBody>
      </p:sp>
      <p:grpSp>
        <p:nvGrpSpPr>
          <p:cNvPr id="51205" name="Group 5"/>
          <p:cNvGrpSpPr>
            <a:grpSpLocks/>
          </p:cNvGrpSpPr>
          <p:nvPr/>
        </p:nvGrpSpPr>
        <p:grpSpPr bwMode="auto">
          <a:xfrm>
            <a:off x="6477000" y="2895600"/>
            <a:ext cx="1371600" cy="1066800"/>
            <a:chOff x="3799" y="2064"/>
            <a:chExt cx="1433" cy="1136"/>
          </a:xfrm>
        </p:grpSpPr>
        <p:grpSp>
          <p:nvGrpSpPr>
            <p:cNvPr id="51228" name="Group 6"/>
            <p:cNvGrpSpPr>
              <a:grpSpLocks/>
            </p:cNvGrpSpPr>
            <p:nvPr/>
          </p:nvGrpSpPr>
          <p:grpSpPr bwMode="auto">
            <a:xfrm>
              <a:off x="4080" y="2064"/>
              <a:ext cx="1152" cy="1136"/>
              <a:chOff x="144" y="144"/>
              <a:chExt cx="1152" cy="1136"/>
            </a:xfrm>
          </p:grpSpPr>
          <p:sp>
            <p:nvSpPr>
              <p:cNvPr id="51230" name="Rectangle 7"/>
              <p:cNvSpPr>
                <a:spLocks noChangeArrowheads="1"/>
              </p:cNvSpPr>
              <p:nvPr/>
            </p:nvSpPr>
            <p:spPr bwMode="auto">
              <a:xfrm>
                <a:off x="912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51231" name="Rectangle 8"/>
              <p:cNvSpPr>
                <a:spLocks noChangeArrowheads="1"/>
              </p:cNvSpPr>
              <p:nvPr/>
            </p:nvSpPr>
            <p:spPr bwMode="auto">
              <a:xfrm>
                <a:off x="528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51232" name="Rectangle 9"/>
              <p:cNvSpPr>
                <a:spLocks noChangeArrowheads="1"/>
              </p:cNvSpPr>
              <p:nvPr/>
            </p:nvSpPr>
            <p:spPr bwMode="auto">
              <a:xfrm>
                <a:off x="144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51233" name="Rectangle 10"/>
              <p:cNvSpPr>
                <a:spLocks noChangeArrowheads="1"/>
              </p:cNvSpPr>
              <p:nvPr/>
            </p:nvSpPr>
            <p:spPr bwMode="auto">
              <a:xfrm>
                <a:off x="912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51234" name="Rectangle 11"/>
              <p:cNvSpPr>
                <a:spLocks noChangeArrowheads="1"/>
              </p:cNvSpPr>
              <p:nvPr/>
            </p:nvSpPr>
            <p:spPr bwMode="auto">
              <a:xfrm>
                <a:off x="528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51235" name="Rectangle 12"/>
              <p:cNvSpPr>
                <a:spLocks noChangeArrowheads="1"/>
              </p:cNvSpPr>
              <p:nvPr/>
            </p:nvSpPr>
            <p:spPr bwMode="auto">
              <a:xfrm>
                <a:off x="144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51236" name="Rectangle 13"/>
              <p:cNvSpPr>
                <a:spLocks noChangeArrowheads="1"/>
              </p:cNvSpPr>
              <p:nvPr/>
            </p:nvSpPr>
            <p:spPr bwMode="auto">
              <a:xfrm>
                <a:off x="912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51237" name="Rectangle 14"/>
              <p:cNvSpPr>
                <a:spLocks noChangeArrowheads="1"/>
              </p:cNvSpPr>
              <p:nvPr/>
            </p:nvSpPr>
            <p:spPr bwMode="auto">
              <a:xfrm>
                <a:off x="528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51238" name="Rectangle 15"/>
              <p:cNvSpPr>
                <a:spLocks noChangeArrowheads="1"/>
              </p:cNvSpPr>
              <p:nvPr/>
            </p:nvSpPr>
            <p:spPr bwMode="auto">
              <a:xfrm>
                <a:off x="144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51239" name="Line 16"/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115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51240" name="Line 17"/>
              <p:cNvSpPr>
                <a:spLocks noChangeShapeType="1"/>
              </p:cNvSpPr>
              <p:nvPr/>
            </p:nvSpPr>
            <p:spPr bwMode="auto">
              <a:xfrm>
                <a:off x="144" y="523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51241" name="Line 18"/>
              <p:cNvSpPr>
                <a:spLocks noChangeShapeType="1"/>
              </p:cNvSpPr>
              <p:nvPr/>
            </p:nvSpPr>
            <p:spPr bwMode="auto">
              <a:xfrm>
                <a:off x="144" y="901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51242" name="Line 19"/>
              <p:cNvSpPr>
                <a:spLocks noChangeShapeType="1"/>
              </p:cNvSpPr>
              <p:nvPr/>
            </p:nvSpPr>
            <p:spPr bwMode="auto">
              <a:xfrm>
                <a:off x="144" y="1280"/>
                <a:ext cx="115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51243" name="Line 20"/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0" cy="113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51244" name="Line 21"/>
              <p:cNvSpPr>
                <a:spLocks noChangeShapeType="1"/>
              </p:cNvSpPr>
              <p:nvPr/>
            </p:nvSpPr>
            <p:spPr bwMode="auto">
              <a:xfrm>
                <a:off x="528" y="144"/>
                <a:ext cx="0" cy="11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51245" name="Line 22"/>
              <p:cNvSpPr>
                <a:spLocks noChangeShapeType="1"/>
              </p:cNvSpPr>
              <p:nvPr/>
            </p:nvSpPr>
            <p:spPr bwMode="auto">
              <a:xfrm>
                <a:off x="912" y="144"/>
                <a:ext cx="0" cy="11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51246" name="Line 23"/>
              <p:cNvSpPr>
                <a:spLocks noChangeShapeType="1"/>
              </p:cNvSpPr>
              <p:nvPr/>
            </p:nvSpPr>
            <p:spPr bwMode="auto">
              <a:xfrm>
                <a:off x="1296" y="144"/>
                <a:ext cx="0" cy="113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51229" name="Picture 24" descr="txp_fig"/>
            <p:cNvPicPr>
              <a:picLocks noChangeAspect="1" noChangeArrowheads="1"/>
            </p:cNvPicPr>
            <p:nvPr>
              <p:custDataLst>
                <p:tags r:id="rId1"/>
              </p:custDataLst>
            </p:nvPr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99" y="2352"/>
              <a:ext cx="192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51206" name="Group 25"/>
          <p:cNvGrpSpPr>
            <a:grpSpLocks/>
          </p:cNvGrpSpPr>
          <p:nvPr/>
        </p:nvGrpSpPr>
        <p:grpSpPr bwMode="auto">
          <a:xfrm>
            <a:off x="4495800" y="2895600"/>
            <a:ext cx="1149350" cy="1066800"/>
            <a:chOff x="144" y="144"/>
            <a:chExt cx="1152" cy="1136"/>
          </a:xfrm>
        </p:grpSpPr>
        <p:sp>
          <p:nvSpPr>
            <p:cNvPr id="51211" name="Rectangle 26"/>
            <p:cNvSpPr>
              <a:spLocks noChangeArrowheads="1"/>
            </p:cNvSpPr>
            <p:nvPr/>
          </p:nvSpPr>
          <p:spPr bwMode="auto">
            <a:xfrm>
              <a:off x="912" y="901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51212" name="Rectangle 27"/>
            <p:cNvSpPr>
              <a:spLocks noChangeArrowheads="1"/>
            </p:cNvSpPr>
            <p:nvPr/>
          </p:nvSpPr>
          <p:spPr bwMode="auto">
            <a:xfrm>
              <a:off x="528" y="901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51213" name="Rectangle 28"/>
            <p:cNvSpPr>
              <a:spLocks noChangeArrowheads="1"/>
            </p:cNvSpPr>
            <p:nvPr/>
          </p:nvSpPr>
          <p:spPr bwMode="auto">
            <a:xfrm>
              <a:off x="144" y="901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51214" name="Rectangle 29"/>
            <p:cNvSpPr>
              <a:spLocks noChangeArrowheads="1"/>
            </p:cNvSpPr>
            <p:nvPr/>
          </p:nvSpPr>
          <p:spPr bwMode="auto">
            <a:xfrm>
              <a:off x="912" y="523"/>
              <a:ext cx="384" cy="378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51215" name="Rectangle 30"/>
            <p:cNvSpPr>
              <a:spLocks noChangeArrowheads="1"/>
            </p:cNvSpPr>
            <p:nvPr/>
          </p:nvSpPr>
          <p:spPr bwMode="auto">
            <a:xfrm>
              <a:off x="528" y="523"/>
              <a:ext cx="384" cy="378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51216" name="Rectangle 31"/>
            <p:cNvSpPr>
              <a:spLocks noChangeArrowheads="1"/>
            </p:cNvSpPr>
            <p:nvPr/>
          </p:nvSpPr>
          <p:spPr bwMode="auto">
            <a:xfrm>
              <a:off x="144" y="523"/>
              <a:ext cx="384" cy="378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51217" name="Rectangle 32"/>
            <p:cNvSpPr>
              <a:spLocks noChangeArrowheads="1"/>
            </p:cNvSpPr>
            <p:nvPr/>
          </p:nvSpPr>
          <p:spPr bwMode="auto">
            <a:xfrm>
              <a:off x="912" y="144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51218" name="Rectangle 33"/>
            <p:cNvSpPr>
              <a:spLocks noChangeArrowheads="1"/>
            </p:cNvSpPr>
            <p:nvPr/>
          </p:nvSpPr>
          <p:spPr bwMode="auto">
            <a:xfrm>
              <a:off x="528" y="144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51219" name="Rectangle 34"/>
            <p:cNvSpPr>
              <a:spLocks noChangeArrowheads="1"/>
            </p:cNvSpPr>
            <p:nvPr/>
          </p:nvSpPr>
          <p:spPr bwMode="auto">
            <a:xfrm>
              <a:off x="144" y="144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51220" name="Line 35"/>
            <p:cNvSpPr>
              <a:spLocks noChangeShapeType="1"/>
            </p:cNvSpPr>
            <p:nvPr/>
          </p:nvSpPr>
          <p:spPr bwMode="auto">
            <a:xfrm>
              <a:off x="144" y="144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1221" name="Line 36"/>
            <p:cNvSpPr>
              <a:spLocks noChangeShapeType="1"/>
            </p:cNvSpPr>
            <p:nvPr/>
          </p:nvSpPr>
          <p:spPr bwMode="auto">
            <a:xfrm>
              <a:off x="144" y="523"/>
              <a:ext cx="11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1222" name="Line 37"/>
            <p:cNvSpPr>
              <a:spLocks noChangeShapeType="1"/>
            </p:cNvSpPr>
            <p:nvPr/>
          </p:nvSpPr>
          <p:spPr bwMode="auto">
            <a:xfrm>
              <a:off x="144" y="901"/>
              <a:ext cx="11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1223" name="Line 38"/>
            <p:cNvSpPr>
              <a:spLocks noChangeShapeType="1"/>
            </p:cNvSpPr>
            <p:nvPr/>
          </p:nvSpPr>
          <p:spPr bwMode="auto">
            <a:xfrm>
              <a:off x="144" y="1280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1224" name="Line 39"/>
            <p:cNvSpPr>
              <a:spLocks noChangeShapeType="1"/>
            </p:cNvSpPr>
            <p:nvPr/>
          </p:nvSpPr>
          <p:spPr bwMode="auto">
            <a:xfrm>
              <a:off x="144" y="144"/>
              <a:ext cx="0" cy="113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1225" name="Line 40"/>
            <p:cNvSpPr>
              <a:spLocks noChangeShapeType="1"/>
            </p:cNvSpPr>
            <p:nvPr/>
          </p:nvSpPr>
          <p:spPr bwMode="auto">
            <a:xfrm>
              <a:off x="528" y="144"/>
              <a:ext cx="0" cy="1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1226" name="Line 41"/>
            <p:cNvSpPr>
              <a:spLocks noChangeShapeType="1"/>
            </p:cNvSpPr>
            <p:nvPr/>
          </p:nvSpPr>
          <p:spPr bwMode="auto">
            <a:xfrm>
              <a:off x="912" y="144"/>
              <a:ext cx="0" cy="1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1227" name="Line 42"/>
            <p:cNvSpPr>
              <a:spLocks noChangeShapeType="1"/>
            </p:cNvSpPr>
            <p:nvPr/>
          </p:nvSpPr>
          <p:spPr bwMode="auto">
            <a:xfrm>
              <a:off x="1296" y="144"/>
              <a:ext cx="0" cy="113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sp>
        <p:nvSpPr>
          <p:cNvPr id="51207" name="Text Box 43"/>
          <p:cNvSpPr txBox="1">
            <a:spLocks noChangeArrowheads="1"/>
          </p:cNvSpPr>
          <p:nvPr/>
        </p:nvSpPr>
        <p:spPr bwMode="auto">
          <a:xfrm>
            <a:off x="5867400" y="2819401"/>
            <a:ext cx="43815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6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" panose="02020603050405020304" pitchFamily="18" charset="0"/>
                <a:ea typeface="+mn-ea"/>
                <a:cs typeface="Arial" panose="020B0604020202020204" pitchFamily="34" charset="0"/>
              </a:rPr>
              <a:t>-</a:t>
            </a:r>
          </a:p>
        </p:txBody>
      </p:sp>
      <p:sp>
        <p:nvSpPr>
          <p:cNvPr id="51208" name="Text Box 44"/>
          <p:cNvSpPr txBox="1">
            <a:spLocks noChangeArrowheads="1"/>
          </p:cNvSpPr>
          <p:nvPr/>
        </p:nvSpPr>
        <p:spPr bwMode="auto">
          <a:xfrm>
            <a:off x="8991600" y="2895601"/>
            <a:ext cx="56515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6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" panose="02020603050405020304" pitchFamily="18" charset="0"/>
                <a:ea typeface="+mn-ea"/>
                <a:cs typeface="Arial" panose="020B0604020202020204" pitchFamily="34" charset="0"/>
              </a:rPr>
              <a:t>?</a:t>
            </a:r>
          </a:p>
        </p:txBody>
      </p:sp>
      <p:sp>
        <p:nvSpPr>
          <p:cNvPr id="51209" name="Text Box 45"/>
          <p:cNvSpPr txBox="1">
            <a:spLocks noChangeArrowheads="1"/>
          </p:cNvSpPr>
          <p:nvPr/>
        </p:nvSpPr>
        <p:spPr bwMode="auto">
          <a:xfrm>
            <a:off x="4419600" y="4343400"/>
            <a:ext cx="36576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" panose="02020603050405020304" pitchFamily="18" charset="0"/>
                <a:ea typeface="+mn-ea"/>
                <a:cs typeface="Arial" panose="020B0604020202020204" pitchFamily="34" charset="0"/>
              </a:rPr>
              <a:t>(Note that filter sums to 1)</a:t>
            </a:r>
          </a:p>
        </p:txBody>
      </p:sp>
      <p:sp>
        <p:nvSpPr>
          <p:cNvPr id="51210" name="Text Box 46"/>
          <p:cNvSpPr txBox="1">
            <a:spLocks noChangeArrowheads="1"/>
          </p:cNvSpPr>
          <p:nvPr/>
        </p:nvSpPr>
        <p:spPr bwMode="auto">
          <a:xfrm>
            <a:off x="8991601" y="6553200"/>
            <a:ext cx="149542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Source: D. Lowe</a:t>
            </a:r>
          </a:p>
        </p:txBody>
      </p:sp>
    </p:spTree>
    <p:extLst>
      <p:ext uri="{BB962C8B-B14F-4D97-AF65-F5344CB8AC3E}">
        <p14:creationId xmlns:p14="http://schemas.microsoft.com/office/powerpoint/2010/main" val="13237799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Practice with linear filters</a:t>
            </a:r>
          </a:p>
        </p:txBody>
      </p:sp>
      <p:pic>
        <p:nvPicPr>
          <p:cNvPr id="522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1" y="2590801"/>
            <a:ext cx="1876425" cy="1857375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228" name="Text Box 4"/>
          <p:cNvSpPr txBox="1">
            <a:spLocks noChangeArrowheads="1"/>
          </p:cNvSpPr>
          <p:nvPr/>
        </p:nvSpPr>
        <p:spPr bwMode="auto">
          <a:xfrm>
            <a:off x="2193926" y="4613275"/>
            <a:ext cx="95410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" panose="02020603050405020304" pitchFamily="18" charset="0"/>
                <a:ea typeface="+mn-ea"/>
                <a:cs typeface="Arial" panose="020B0604020202020204" pitchFamily="34" charset="0"/>
              </a:rPr>
              <a:t>Original</a:t>
            </a:r>
          </a:p>
        </p:txBody>
      </p:sp>
      <p:grpSp>
        <p:nvGrpSpPr>
          <p:cNvPr id="52229" name="Group 5"/>
          <p:cNvGrpSpPr>
            <a:grpSpLocks/>
          </p:cNvGrpSpPr>
          <p:nvPr/>
        </p:nvGrpSpPr>
        <p:grpSpPr bwMode="auto">
          <a:xfrm>
            <a:off x="6477000" y="2895600"/>
            <a:ext cx="1371600" cy="1066800"/>
            <a:chOff x="3799" y="2064"/>
            <a:chExt cx="1433" cy="1136"/>
          </a:xfrm>
        </p:grpSpPr>
        <p:grpSp>
          <p:nvGrpSpPr>
            <p:cNvPr id="52252" name="Group 6"/>
            <p:cNvGrpSpPr>
              <a:grpSpLocks/>
            </p:cNvGrpSpPr>
            <p:nvPr/>
          </p:nvGrpSpPr>
          <p:grpSpPr bwMode="auto">
            <a:xfrm>
              <a:off x="4080" y="2064"/>
              <a:ext cx="1152" cy="1136"/>
              <a:chOff x="144" y="144"/>
              <a:chExt cx="1152" cy="1136"/>
            </a:xfrm>
          </p:grpSpPr>
          <p:sp>
            <p:nvSpPr>
              <p:cNvPr id="52254" name="Rectangle 7"/>
              <p:cNvSpPr>
                <a:spLocks noChangeArrowheads="1"/>
              </p:cNvSpPr>
              <p:nvPr/>
            </p:nvSpPr>
            <p:spPr bwMode="auto">
              <a:xfrm>
                <a:off x="912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52255" name="Rectangle 8"/>
              <p:cNvSpPr>
                <a:spLocks noChangeArrowheads="1"/>
              </p:cNvSpPr>
              <p:nvPr/>
            </p:nvSpPr>
            <p:spPr bwMode="auto">
              <a:xfrm>
                <a:off x="528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52256" name="Rectangle 9"/>
              <p:cNvSpPr>
                <a:spLocks noChangeArrowheads="1"/>
              </p:cNvSpPr>
              <p:nvPr/>
            </p:nvSpPr>
            <p:spPr bwMode="auto">
              <a:xfrm>
                <a:off x="144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52257" name="Rectangle 10"/>
              <p:cNvSpPr>
                <a:spLocks noChangeArrowheads="1"/>
              </p:cNvSpPr>
              <p:nvPr/>
            </p:nvSpPr>
            <p:spPr bwMode="auto">
              <a:xfrm>
                <a:off x="912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52258" name="Rectangle 11"/>
              <p:cNvSpPr>
                <a:spLocks noChangeArrowheads="1"/>
              </p:cNvSpPr>
              <p:nvPr/>
            </p:nvSpPr>
            <p:spPr bwMode="auto">
              <a:xfrm>
                <a:off x="528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52259" name="Rectangle 12"/>
              <p:cNvSpPr>
                <a:spLocks noChangeArrowheads="1"/>
              </p:cNvSpPr>
              <p:nvPr/>
            </p:nvSpPr>
            <p:spPr bwMode="auto">
              <a:xfrm>
                <a:off x="144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52260" name="Rectangle 13"/>
              <p:cNvSpPr>
                <a:spLocks noChangeArrowheads="1"/>
              </p:cNvSpPr>
              <p:nvPr/>
            </p:nvSpPr>
            <p:spPr bwMode="auto">
              <a:xfrm>
                <a:off x="912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52261" name="Rectangle 14"/>
              <p:cNvSpPr>
                <a:spLocks noChangeArrowheads="1"/>
              </p:cNvSpPr>
              <p:nvPr/>
            </p:nvSpPr>
            <p:spPr bwMode="auto">
              <a:xfrm>
                <a:off x="528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52262" name="Rectangle 15"/>
              <p:cNvSpPr>
                <a:spLocks noChangeArrowheads="1"/>
              </p:cNvSpPr>
              <p:nvPr/>
            </p:nvSpPr>
            <p:spPr bwMode="auto">
              <a:xfrm>
                <a:off x="144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52263" name="Line 16"/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115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52264" name="Line 17"/>
              <p:cNvSpPr>
                <a:spLocks noChangeShapeType="1"/>
              </p:cNvSpPr>
              <p:nvPr/>
            </p:nvSpPr>
            <p:spPr bwMode="auto">
              <a:xfrm>
                <a:off x="144" y="523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52265" name="Line 18"/>
              <p:cNvSpPr>
                <a:spLocks noChangeShapeType="1"/>
              </p:cNvSpPr>
              <p:nvPr/>
            </p:nvSpPr>
            <p:spPr bwMode="auto">
              <a:xfrm>
                <a:off x="144" y="901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52266" name="Line 19"/>
              <p:cNvSpPr>
                <a:spLocks noChangeShapeType="1"/>
              </p:cNvSpPr>
              <p:nvPr/>
            </p:nvSpPr>
            <p:spPr bwMode="auto">
              <a:xfrm>
                <a:off x="144" y="1280"/>
                <a:ext cx="115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52267" name="Line 20"/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0" cy="113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52268" name="Line 21"/>
              <p:cNvSpPr>
                <a:spLocks noChangeShapeType="1"/>
              </p:cNvSpPr>
              <p:nvPr/>
            </p:nvSpPr>
            <p:spPr bwMode="auto">
              <a:xfrm>
                <a:off x="528" y="144"/>
                <a:ext cx="0" cy="11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52269" name="Line 22"/>
              <p:cNvSpPr>
                <a:spLocks noChangeShapeType="1"/>
              </p:cNvSpPr>
              <p:nvPr/>
            </p:nvSpPr>
            <p:spPr bwMode="auto">
              <a:xfrm>
                <a:off x="912" y="144"/>
                <a:ext cx="0" cy="11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52270" name="Line 23"/>
              <p:cNvSpPr>
                <a:spLocks noChangeShapeType="1"/>
              </p:cNvSpPr>
              <p:nvPr/>
            </p:nvSpPr>
            <p:spPr bwMode="auto">
              <a:xfrm>
                <a:off x="1296" y="144"/>
                <a:ext cx="0" cy="113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52253" name="Picture 24" descr="txp_fig"/>
            <p:cNvPicPr>
              <a:picLocks noChangeAspect="1" noChangeArrowheads="1"/>
            </p:cNvPicPr>
            <p:nvPr>
              <p:custDataLst>
                <p:tags r:id="rId1"/>
              </p:custDataLst>
            </p:nvPr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99" y="2352"/>
              <a:ext cx="192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52230" name="Group 25"/>
          <p:cNvGrpSpPr>
            <a:grpSpLocks/>
          </p:cNvGrpSpPr>
          <p:nvPr/>
        </p:nvGrpSpPr>
        <p:grpSpPr bwMode="auto">
          <a:xfrm>
            <a:off x="4495800" y="2895600"/>
            <a:ext cx="1149350" cy="1066800"/>
            <a:chOff x="144" y="144"/>
            <a:chExt cx="1152" cy="1136"/>
          </a:xfrm>
        </p:grpSpPr>
        <p:sp>
          <p:nvSpPr>
            <p:cNvPr id="52235" name="Rectangle 26"/>
            <p:cNvSpPr>
              <a:spLocks noChangeArrowheads="1"/>
            </p:cNvSpPr>
            <p:nvPr/>
          </p:nvSpPr>
          <p:spPr bwMode="auto">
            <a:xfrm>
              <a:off x="912" y="901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52236" name="Rectangle 27"/>
            <p:cNvSpPr>
              <a:spLocks noChangeArrowheads="1"/>
            </p:cNvSpPr>
            <p:nvPr/>
          </p:nvSpPr>
          <p:spPr bwMode="auto">
            <a:xfrm>
              <a:off x="528" y="901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52237" name="Rectangle 28"/>
            <p:cNvSpPr>
              <a:spLocks noChangeArrowheads="1"/>
            </p:cNvSpPr>
            <p:nvPr/>
          </p:nvSpPr>
          <p:spPr bwMode="auto">
            <a:xfrm>
              <a:off x="144" y="901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52238" name="Rectangle 29"/>
            <p:cNvSpPr>
              <a:spLocks noChangeArrowheads="1"/>
            </p:cNvSpPr>
            <p:nvPr/>
          </p:nvSpPr>
          <p:spPr bwMode="auto">
            <a:xfrm>
              <a:off x="912" y="523"/>
              <a:ext cx="384" cy="378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52239" name="Rectangle 30"/>
            <p:cNvSpPr>
              <a:spLocks noChangeArrowheads="1"/>
            </p:cNvSpPr>
            <p:nvPr/>
          </p:nvSpPr>
          <p:spPr bwMode="auto">
            <a:xfrm>
              <a:off x="528" y="523"/>
              <a:ext cx="384" cy="378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52240" name="Rectangle 31"/>
            <p:cNvSpPr>
              <a:spLocks noChangeArrowheads="1"/>
            </p:cNvSpPr>
            <p:nvPr/>
          </p:nvSpPr>
          <p:spPr bwMode="auto">
            <a:xfrm>
              <a:off x="144" y="523"/>
              <a:ext cx="384" cy="378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52241" name="Rectangle 32"/>
            <p:cNvSpPr>
              <a:spLocks noChangeArrowheads="1"/>
            </p:cNvSpPr>
            <p:nvPr/>
          </p:nvSpPr>
          <p:spPr bwMode="auto">
            <a:xfrm>
              <a:off x="912" y="144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52242" name="Rectangle 33"/>
            <p:cNvSpPr>
              <a:spLocks noChangeArrowheads="1"/>
            </p:cNvSpPr>
            <p:nvPr/>
          </p:nvSpPr>
          <p:spPr bwMode="auto">
            <a:xfrm>
              <a:off x="528" y="144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52243" name="Rectangle 34"/>
            <p:cNvSpPr>
              <a:spLocks noChangeArrowheads="1"/>
            </p:cNvSpPr>
            <p:nvPr/>
          </p:nvSpPr>
          <p:spPr bwMode="auto">
            <a:xfrm>
              <a:off x="144" y="144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52244" name="Line 35"/>
            <p:cNvSpPr>
              <a:spLocks noChangeShapeType="1"/>
            </p:cNvSpPr>
            <p:nvPr/>
          </p:nvSpPr>
          <p:spPr bwMode="auto">
            <a:xfrm>
              <a:off x="144" y="144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2245" name="Line 36"/>
            <p:cNvSpPr>
              <a:spLocks noChangeShapeType="1"/>
            </p:cNvSpPr>
            <p:nvPr/>
          </p:nvSpPr>
          <p:spPr bwMode="auto">
            <a:xfrm>
              <a:off x="144" y="523"/>
              <a:ext cx="11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2246" name="Line 37"/>
            <p:cNvSpPr>
              <a:spLocks noChangeShapeType="1"/>
            </p:cNvSpPr>
            <p:nvPr/>
          </p:nvSpPr>
          <p:spPr bwMode="auto">
            <a:xfrm>
              <a:off x="144" y="901"/>
              <a:ext cx="11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2247" name="Line 38"/>
            <p:cNvSpPr>
              <a:spLocks noChangeShapeType="1"/>
            </p:cNvSpPr>
            <p:nvPr/>
          </p:nvSpPr>
          <p:spPr bwMode="auto">
            <a:xfrm>
              <a:off x="144" y="1280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2248" name="Line 39"/>
            <p:cNvSpPr>
              <a:spLocks noChangeShapeType="1"/>
            </p:cNvSpPr>
            <p:nvPr/>
          </p:nvSpPr>
          <p:spPr bwMode="auto">
            <a:xfrm>
              <a:off x="144" y="144"/>
              <a:ext cx="0" cy="113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2249" name="Line 40"/>
            <p:cNvSpPr>
              <a:spLocks noChangeShapeType="1"/>
            </p:cNvSpPr>
            <p:nvPr/>
          </p:nvSpPr>
          <p:spPr bwMode="auto">
            <a:xfrm>
              <a:off x="528" y="144"/>
              <a:ext cx="0" cy="1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2250" name="Line 41"/>
            <p:cNvSpPr>
              <a:spLocks noChangeShapeType="1"/>
            </p:cNvSpPr>
            <p:nvPr/>
          </p:nvSpPr>
          <p:spPr bwMode="auto">
            <a:xfrm>
              <a:off x="912" y="144"/>
              <a:ext cx="0" cy="1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2251" name="Line 42"/>
            <p:cNvSpPr>
              <a:spLocks noChangeShapeType="1"/>
            </p:cNvSpPr>
            <p:nvPr/>
          </p:nvSpPr>
          <p:spPr bwMode="auto">
            <a:xfrm>
              <a:off x="1296" y="144"/>
              <a:ext cx="0" cy="113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sp>
        <p:nvSpPr>
          <p:cNvPr id="52231" name="Text Box 43"/>
          <p:cNvSpPr txBox="1">
            <a:spLocks noChangeArrowheads="1"/>
          </p:cNvSpPr>
          <p:nvPr/>
        </p:nvSpPr>
        <p:spPr bwMode="auto">
          <a:xfrm>
            <a:off x="5867400" y="2819401"/>
            <a:ext cx="43815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6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" panose="02020603050405020304" pitchFamily="18" charset="0"/>
                <a:ea typeface="+mn-ea"/>
                <a:cs typeface="Arial" panose="020B0604020202020204" pitchFamily="34" charset="0"/>
              </a:rPr>
              <a:t>-</a:t>
            </a:r>
          </a:p>
        </p:txBody>
      </p:sp>
      <p:sp>
        <p:nvSpPr>
          <p:cNvPr id="52232" name="Text Box 44"/>
          <p:cNvSpPr txBox="1">
            <a:spLocks noChangeArrowheads="1"/>
          </p:cNvSpPr>
          <p:nvPr/>
        </p:nvSpPr>
        <p:spPr bwMode="auto">
          <a:xfrm>
            <a:off x="5943600" y="4724400"/>
            <a:ext cx="4419600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Sharpening filter</a:t>
            </a:r>
          </a:p>
          <a:p>
            <a:pPr marL="457200" marR="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Accentuates differences with local average</a:t>
            </a:r>
          </a:p>
        </p:txBody>
      </p:sp>
      <p:pic>
        <p:nvPicPr>
          <p:cNvPr id="52233" name="Picture 4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801" y="2514601"/>
            <a:ext cx="1876425" cy="187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2234" name="Text Box 46"/>
          <p:cNvSpPr txBox="1">
            <a:spLocks noChangeArrowheads="1"/>
          </p:cNvSpPr>
          <p:nvPr/>
        </p:nvSpPr>
        <p:spPr bwMode="auto">
          <a:xfrm>
            <a:off x="8991601" y="6553200"/>
            <a:ext cx="149542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Source: D. Lowe</a:t>
            </a:r>
          </a:p>
        </p:txBody>
      </p:sp>
    </p:spTree>
    <p:extLst>
      <p:ext uri="{BB962C8B-B14F-4D97-AF65-F5344CB8AC3E}">
        <p14:creationId xmlns:p14="http://schemas.microsoft.com/office/powerpoint/2010/main" val="40248084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13"/>
          <a:stretch>
            <a:fillRect/>
          </a:stretch>
        </p:blipFill>
        <p:spPr bwMode="auto">
          <a:xfrm>
            <a:off x="2286001" y="1676400"/>
            <a:ext cx="7586663" cy="435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325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Sharpening</a:t>
            </a:r>
          </a:p>
        </p:txBody>
      </p:sp>
      <p:sp>
        <p:nvSpPr>
          <p:cNvPr id="53252" name="Text Box 5"/>
          <p:cNvSpPr txBox="1">
            <a:spLocks noChangeArrowheads="1"/>
          </p:cNvSpPr>
          <p:nvPr/>
        </p:nvSpPr>
        <p:spPr bwMode="auto">
          <a:xfrm>
            <a:off x="8991601" y="6553200"/>
            <a:ext cx="149542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Source: D. Lowe</a:t>
            </a:r>
          </a:p>
        </p:txBody>
      </p:sp>
    </p:spTree>
    <p:extLst>
      <p:ext uri="{BB962C8B-B14F-4D97-AF65-F5344CB8AC3E}">
        <p14:creationId xmlns:p14="http://schemas.microsoft.com/office/powerpoint/2010/main" val="15374854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Other filters</a:t>
            </a:r>
          </a:p>
        </p:txBody>
      </p:sp>
      <p:grpSp>
        <p:nvGrpSpPr>
          <p:cNvPr id="54275" name="Group 5"/>
          <p:cNvGrpSpPr>
            <a:grpSpLocks noChangeAspect="1"/>
          </p:cNvGrpSpPr>
          <p:nvPr/>
        </p:nvGrpSpPr>
        <p:grpSpPr bwMode="auto">
          <a:xfrm>
            <a:off x="5410200" y="3200400"/>
            <a:ext cx="1390650" cy="1371600"/>
            <a:chOff x="144" y="144"/>
            <a:chExt cx="1152" cy="1136"/>
          </a:xfrm>
        </p:grpSpPr>
        <p:sp>
          <p:nvSpPr>
            <p:cNvPr id="54280" name="Rectangle 6"/>
            <p:cNvSpPr>
              <a:spLocks noChangeArrowheads="1"/>
            </p:cNvSpPr>
            <p:nvPr/>
          </p:nvSpPr>
          <p:spPr bwMode="auto">
            <a:xfrm>
              <a:off x="912" y="901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-1</a:t>
              </a:r>
            </a:p>
          </p:txBody>
        </p:sp>
        <p:sp>
          <p:nvSpPr>
            <p:cNvPr id="54281" name="Rectangle 7"/>
            <p:cNvSpPr>
              <a:spLocks noChangeArrowheads="1"/>
            </p:cNvSpPr>
            <p:nvPr/>
          </p:nvSpPr>
          <p:spPr bwMode="auto">
            <a:xfrm>
              <a:off x="528" y="901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54282" name="Rectangle 8"/>
            <p:cNvSpPr>
              <a:spLocks noChangeArrowheads="1"/>
            </p:cNvSpPr>
            <p:nvPr/>
          </p:nvSpPr>
          <p:spPr bwMode="auto">
            <a:xfrm>
              <a:off x="144" y="901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54283" name="Rectangle 9"/>
            <p:cNvSpPr>
              <a:spLocks noChangeArrowheads="1"/>
            </p:cNvSpPr>
            <p:nvPr/>
          </p:nvSpPr>
          <p:spPr bwMode="auto">
            <a:xfrm>
              <a:off x="912" y="523"/>
              <a:ext cx="384" cy="378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-2</a:t>
              </a:r>
            </a:p>
          </p:txBody>
        </p:sp>
        <p:sp>
          <p:nvSpPr>
            <p:cNvPr id="54284" name="Rectangle 10"/>
            <p:cNvSpPr>
              <a:spLocks noChangeArrowheads="1"/>
            </p:cNvSpPr>
            <p:nvPr/>
          </p:nvSpPr>
          <p:spPr bwMode="auto">
            <a:xfrm>
              <a:off x="528" y="523"/>
              <a:ext cx="384" cy="378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54285" name="Rectangle 11"/>
            <p:cNvSpPr>
              <a:spLocks noChangeArrowheads="1"/>
            </p:cNvSpPr>
            <p:nvPr/>
          </p:nvSpPr>
          <p:spPr bwMode="auto">
            <a:xfrm>
              <a:off x="144" y="523"/>
              <a:ext cx="384" cy="378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54286" name="Rectangle 12"/>
            <p:cNvSpPr>
              <a:spLocks noChangeArrowheads="1"/>
            </p:cNvSpPr>
            <p:nvPr/>
          </p:nvSpPr>
          <p:spPr bwMode="auto">
            <a:xfrm>
              <a:off x="912" y="144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-1</a:t>
              </a:r>
            </a:p>
          </p:txBody>
        </p:sp>
        <p:sp>
          <p:nvSpPr>
            <p:cNvPr id="54287" name="Rectangle 13"/>
            <p:cNvSpPr>
              <a:spLocks noChangeArrowheads="1"/>
            </p:cNvSpPr>
            <p:nvPr/>
          </p:nvSpPr>
          <p:spPr bwMode="auto">
            <a:xfrm>
              <a:off x="528" y="144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54288" name="Rectangle 14"/>
            <p:cNvSpPr>
              <a:spLocks noChangeArrowheads="1"/>
            </p:cNvSpPr>
            <p:nvPr/>
          </p:nvSpPr>
          <p:spPr bwMode="auto">
            <a:xfrm>
              <a:off x="144" y="144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54289" name="Line 15"/>
            <p:cNvSpPr>
              <a:spLocks noChangeShapeType="1"/>
            </p:cNvSpPr>
            <p:nvPr/>
          </p:nvSpPr>
          <p:spPr bwMode="auto">
            <a:xfrm>
              <a:off x="144" y="144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4290" name="Line 16"/>
            <p:cNvSpPr>
              <a:spLocks noChangeShapeType="1"/>
            </p:cNvSpPr>
            <p:nvPr/>
          </p:nvSpPr>
          <p:spPr bwMode="auto">
            <a:xfrm>
              <a:off x="144" y="523"/>
              <a:ext cx="11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4291" name="Line 17"/>
            <p:cNvSpPr>
              <a:spLocks noChangeShapeType="1"/>
            </p:cNvSpPr>
            <p:nvPr/>
          </p:nvSpPr>
          <p:spPr bwMode="auto">
            <a:xfrm>
              <a:off x="144" y="901"/>
              <a:ext cx="11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4292" name="Line 18"/>
            <p:cNvSpPr>
              <a:spLocks noChangeShapeType="1"/>
            </p:cNvSpPr>
            <p:nvPr/>
          </p:nvSpPr>
          <p:spPr bwMode="auto">
            <a:xfrm>
              <a:off x="144" y="1280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4293" name="Line 19"/>
            <p:cNvSpPr>
              <a:spLocks noChangeShapeType="1"/>
            </p:cNvSpPr>
            <p:nvPr/>
          </p:nvSpPr>
          <p:spPr bwMode="auto">
            <a:xfrm>
              <a:off x="144" y="144"/>
              <a:ext cx="0" cy="113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4294" name="Line 20"/>
            <p:cNvSpPr>
              <a:spLocks noChangeShapeType="1"/>
            </p:cNvSpPr>
            <p:nvPr/>
          </p:nvSpPr>
          <p:spPr bwMode="auto">
            <a:xfrm>
              <a:off x="528" y="144"/>
              <a:ext cx="0" cy="1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4295" name="Line 21"/>
            <p:cNvSpPr>
              <a:spLocks noChangeShapeType="1"/>
            </p:cNvSpPr>
            <p:nvPr/>
          </p:nvSpPr>
          <p:spPr bwMode="auto">
            <a:xfrm>
              <a:off x="912" y="144"/>
              <a:ext cx="0" cy="1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4296" name="Line 22"/>
            <p:cNvSpPr>
              <a:spLocks noChangeShapeType="1"/>
            </p:cNvSpPr>
            <p:nvPr/>
          </p:nvSpPr>
          <p:spPr bwMode="auto">
            <a:xfrm>
              <a:off x="1296" y="144"/>
              <a:ext cx="0" cy="113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pic>
        <p:nvPicPr>
          <p:cNvPr id="54276" name="Picture 4" descr="C:\Documents and Settings\Derek Hoiem\My Documents\Classes\Spring10 - Computer Vision\figs\einstei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1" y="1371600"/>
            <a:ext cx="3629025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4693" name="Picture 5" descr="C:\Documents and Settings\Derek Hoiem\My Documents\Classes\Spring10 - Computer Vision\figs\einstein_sobel_v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8976" y="1371600"/>
            <a:ext cx="3629025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8" name="TextBox 67"/>
          <p:cNvSpPr txBox="1">
            <a:spLocks noChangeArrowheads="1"/>
          </p:cNvSpPr>
          <p:nvPr/>
        </p:nvSpPr>
        <p:spPr bwMode="auto">
          <a:xfrm>
            <a:off x="8001001" y="6019801"/>
            <a:ext cx="2009775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Vertical Edge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(absolute value)</a:t>
            </a:r>
          </a:p>
        </p:txBody>
      </p:sp>
      <p:sp>
        <p:nvSpPr>
          <p:cNvPr id="69" name="TextBox 68"/>
          <p:cNvSpPr txBox="1">
            <a:spLocks noChangeArrowheads="1"/>
          </p:cNvSpPr>
          <p:nvPr/>
        </p:nvSpPr>
        <p:spPr bwMode="auto">
          <a:xfrm>
            <a:off x="5702300" y="4648200"/>
            <a:ext cx="7747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Sobel</a:t>
            </a:r>
          </a:p>
        </p:txBody>
      </p:sp>
    </p:spTree>
    <p:extLst>
      <p:ext uri="{BB962C8B-B14F-4D97-AF65-F5344CB8AC3E}">
        <p14:creationId xmlns:p14="http://schemas.microsoft.com/office/powerpoint/2010/main" val="1556278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6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Other filters</a:t>
            </a:r>
          </a:p>
        </p:txBody>
      </p:sp>
      <p:grpSp>
        <p:nvGrpSpPr>
          <p:cNvPr id="55299" name="Group 5"/>
          <p:cNvGrpSpPr>
            <a:grpSpLocks noChangeAspect="1"/>
          </p:cNvGrpSpPr>
          <p:nvPr/>
        </p:nvGrpSpPr>
        <p:grpSpPr bwMode="auto">
          <a:xfrm>
            <a:off x="5410200" y="3211513"/>
            <a:ext cx="1390650" cy="1371600"/>
            <a:chOff x="144" y="144"/>
            <a:chExt cx="1152" cy="1136"/>
          </a:xfrm>
        </p:grpSpPr>
        <p:sp>
          <p:nvSpPr>
            <p:cNvPr id="55304" name="Rectangle 6"/>
            <p:cNvSpPr>
              <a:spLocks noChangeArrowheads="1"/>
            </p:cNvSpPr>
            <p:nvPr/>
          </p:nvSpPr>
          <p:spPr bwMode="auto">
            <a:xfrm>
              <a:off x="912" y="901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-1</a:t>
              </a:r>
            </a:p>
          </p:txBody>
        </p:sp>
        <p:sp>
          <p:nvSpPr>
            <p:cNvPr id="55305" name="Rectangle 7"/>
            <p:cNvSpPr>
              <a:spLocks noChangeArrowheads="1"/>
            </p:cNvSpPr>
            <p:nvPr/>
          </p:nvSpPr>
          <p:spPr bwMode="auto">
            <a:xfrm>
              <a:off x="528" y="901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-2</a:t>
              </a:r>
            </a:p>
          </p:txBody>
        </p:sp>
        <p:sp>
          <p:nvSpPr>
            <p:cNvPr id="55306" name="Rectangle 8"/>
            <p:cNvSpPr>
              <a:spLocks noChangeArrowheads="1"/>
            </p:cNvSpPr>
            <p:nvPr/>
          </p:nvSpPr>
          <p:spPr bwMode="auto">
            <a:xfrm>
              <a:off x="144" y="901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-1</a:t>
              </a:r>
            </a:p>
          </p:txBody>
        </p:sp>
        <p:sp>
          <p:nvSpPr>
            <p:cNvPr id="55307" name="Rectangle 9"/>
            <p:cNvSpPr>
              <a:spLocks noChangeArrowheads="1"/>
            </p:cNvSpPr>
            <p:nvPr/>
          </p:nvSpPr>
          <p:spPr bwMode="auto">
            <a:xfrm>
              <a:off x="912" y="523"/>
              <a:ext cx="384" cy="378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55308" name="Rectangle 10"/>
            <p:cNvSpPr>
              <a:spLocks noChangeArrowheads="1"/>
            </p:cNvSpPr>
            <p:nvPr/>
          </p:nvSpPr>
          <p:spPr bwMode="auto">
            <a:xfrm>
              <a:off x="528" y="523"/>
              <a:ext cx="384" cy="378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55309" name="Rectangle 11"/>
            <p:cNvSpPr>
              <a:spLocks noChangeArrowheads="1"/>
            </p:cNvSpPr>
            <p:nvPr/>
          </p:nvSpPr>
          <p:spPr bwMode="auto">
            <a:xfrm>
              <a:off x="144" y="523"/>
              <a:ext cx="384" cy="378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55310" name="Rectangle 12"/>
            <p:cNvSpPr>
              <a:spLocks noChangeArrowheads="1"/>
            </p:cNvSpPr>
            <p:nvPr/>
          </p:nvSpPr>
          <p:spPr bwMode="auto">
            <a:xfrm>
              <a:off x="912" y="144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55311" name="Rectangle 13"/>
            <p:cNvSpPr>
              <a:spLocks noChangeArrowheads="1"/>
            </p:cNvSpPr>
            <p:nvPr/>
          </p:nvSpPr>
          <p:spPr bwMode="auto">
            <a:xfrm>
              <a:off x="528" y="144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55312" name="Rectangle 14"/>
            <p:cNvSpPr>
              <a:spLocks noChangeArrowheads="1"/>
            </p:cNvSpPr>
            <p:nvPr/>
          </p:nvSpPr>
          <p:spPr bwMode="auto">
            <a:xfrm>
              <a:off x="144" y="144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55313" name="Line 15"/>
            <p:cNvSpPr>
              <a:spLocks noChangeShapeType="1"/>
            </p:cNvSpPr>
            <p:nvPr/>
          </p:nvSpPr>
          <p:spPr bwMode="auto">
            <a:xfrm>
              <a:off x="144" y="144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5314" name="Line 16"/>
            <p:cNvSpPr>
              <a:spLocks noChangeShapeType="1"/>
            </p:cNvSpPr>
            <p:nvPr/>
          </p:nvSpPr>
          <p:spPr bwMode="auto">
            <a:xfrm>
              <a:off x="144" y="523"/>
              <a:ext cx="11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5315" name="Line 17"/>
            <p:cNvSpPr>
              <a:spLocks noChangeShapeType="1"/>
            </p:cNvSpPr>
            <p:nvPr/>
          </p:nvSpPr>
          <p:spPr bwMode="auto">
            <a:xfrm>
              <a:off x="144" y="901"/>
              <a:ext cx="11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5316" name="Line 18"/>
            <p:cNvSpPr>
              <a:spLocks noChangeShapeType="1"/>
            </p:cNvSpPr>
            <p:nvPr/>
          </p:nvSpPr>
          <p:spPr bwMode="auto">
            <a:xfrm>
              <a:off x="144" y="1280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5317" name="Line 19"/>
            <p:cNvSpPr>
              <a:spLocks noChangeShapeType="1"/>
            </p:cNvSpPr>
            <p:nvPr/>
          </p:nvSpPr>
          <p:spPr bwMode="auto">
            <a:xfrm>
              <a:off x="144" y="144"/>
              <a:ext cx="0" cy="113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5318" name="Line 20"/>
            <p:cNvSpPr>
              <a:spLocks noChangeShapeType="1"/>
            </p:cNvSpPr>
            <p:nvPr/>
          </p:nvSpPr>
          <p:spPr bwMode="auto">
            <a:xfrm>
              <a:off x="528" y="144"/>
              <a:ext cx="0" cy="1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5319" name="Line 21"/>
            <p:cNvSpPr>
              <a:spLocks noChangeShapeType="1"/>
            </p:cNvSpPr>
            <p:nvPr/>
          </p:nvSpPr>
          <p:spPr bwMode="auto">
            <a:xfrm>
              <a:off x="912" y="144"/>
              <a:ext cx="0" cy="1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5320" name="Line 22"/>
            <p:cNvSpPr>
              <a:spLocks noChangeShapeType="1"/>
            </p:cNvSpPr>
            <p:nvPr/>
          </p:nvSpPr>
          <p:spPr bwMode="auto">
            <a:xfrm>
              <a:off x="1296" y="144"/>
              <a:ext cx="0" cy="113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sp>
        <p:nvSpPr>
          <p:cNvPr id="67" name="TextBox 66"/>
          <p:cNvSpPr txBox="1">
            <a:spLocks noChangeArrowheads="1"/>
          </p:cNvSpPr>
          <p:nvPr/>
        </p:nvSpPr>
        <p:spPr bwMode="auto">
          <a:xfrm>
            <a:off x="8001001" y="6019801"/>
            <a:ext cx="2009775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Horizontal Edge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(absolute value)</a:t>
            </a:r>
          </a:p>
        </p:txBody>
      </p:sp>
      <p:pic>
        <p:nvPicPr>
          <p:cNvPr id="55301" name="Picture 4" descr="C:\Documents and Settings\Derek Hoiem\My Documents\Classes\Spring10 - Computer Vision\figs\einstei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1" y="1371600"/>
            <a:ext cx="3629025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5587" name="Picture 3" descr="C:\Documents and Settings\Derek Hoiem\My Documents\Classes\Spring10 - Computer Vision\figs\einstein_sobel_h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8976" y="1371600"/>
            <a:ext cx="3629025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" name="TextBox 48"/>
          <p:cNvSpPr txBox="1">
            <a:spLocks noChangeArrowheads="1"/>
          </p:cNvSpPr>
          <p:nvPr/>
        </p:nvSpPr>
        <p:spPr bwMode="auto">
          <a:xfrm>
            <a:off x="5702300" y="4659314"/>
            <a:ext cx="7747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Sobel</a:t>
            </a:r>
          </a:p>
        </p:txBody>
      </p:sp>
    </p:spTree>
    <p:extLst>
      <p:ext uri="{BB962C8B-B14F-4D97-AF65-F5344CB8AC3E}">
        <p14:creationId xmlns:p14="http://schemas.microsoft.com/office/powerpoint/2010/main" val="3164688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/>
      <p:bldP spid="4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548BA7-F2D9-4050-A95C-F1B7D635AB0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Back to Neural Networks and convolutional layers…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80E26A98-03A8-408C-9E0C-0F55E833E45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962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86" y="-575360"/>
            <a:ext cx="11915775" cy="818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873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75" y="804862"/>
            <a:ext cx="10763250" cy="524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985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964034" y="3456741"/>
            <a:ext cx="712047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0" lvl="0" indent="0" algn="l" defTabSz="1219170" rtl="0" eaLnBrk="1" fontAlgn="auto" latinLnBrk="0" hangingPunct="1">
              <a:lnSpc>
                <a:spcPct val="100000"/>
              </a:lnSpc>
              <a:spcBef>
                <a:spcPts val="133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3072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31250" y="3094267"/>
            <a:ext cx="204047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0" lvl="0" indent="0" algn="l" defTabSz="1219170" rtl="0" eaLnBrk="1" fontAlgn="auto" latinLnBrk="0" hangingPunct="1">
              <a:lnSpc>
                <a:spcPct val="100000"/>
              </a:lnSpc>
              <a:spcBef>
                <a:spcPts val="133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7367" y="72982"/>
            <a:ext cx="6124787" cy="755762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4800" spc="-13" dirty="0"/>
              <a:t>Fully </a:t>
            </a:r>
            <a:r>
              <a:rPr sz="4800" spc="-7" dirty="0"/>
              <a:t>Connected</a:t>
            </a:r>
            <a:r>
              <a:rPr sz="4800" spc="-113" dirty="0"/>
              <a:t> </a:t>
            </a:r>
            <a:r>
              <a:rPr sz="4800" spc="-7" dirty="0"/>
              <a:t>Layer</a:t>
            </a:r>
            <a:endParaRPr sz="4800"/>
          </a:p>
        </p:txBody>
      </p:sp>
      <p:sp>
        <p:nvSpPr>
          <p:cNvPr id="5" name="object 5"/>
          <p:cNvSpPr txBox="1"/>
          <p:nvPr/>
        </p:nvSpPr>
        <p:spPr>
          <a:xfrm>
            <a:off x="1099001" y="1206477"/>
            <a:ext cx="6726767" cy="50954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0" lvl="0" indent="0" algn="l" defTabSz="1219170" rtl="0" eaLnBrk="1" fontAlgn="auto" latinLnBrk="0" hangingPunct="1">
              <a:lnSpc>
                <a:spcPct val="100000"/>
              </a:lnSpc>
              <a:spcBef>
                <a:spcPts val="133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200" b="0" i="0" u="none" strike="noStrike" kern="1200" cap="none" spc="-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32x32x3 image </a:t>
            </a:r>
            <a:r>
              <a:rPr kumimoji="0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-&gt; stretch </a:t>
            </a:r>
            <a:r>
              <a:rPr kumimoji="0" sz="3200" b="0" i="0" u="none" strike="noStrike" kern="1200" cap="none" spc="-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to 3072 </a:t>
            </a:r>
            <a:r>
              <a:rPr kumimoji="0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x</a:t>
            </a:r>
            <a:r>
              <a:rPr kumimoji="0" sz="3200" b="0" i="0" u="none" strike="noStrike" kern="1200" cap="none" spc="-133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</a:t>
            </a:r>
            <a:endParaRPr kumimoji="0" sz="3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586022" y="3285674"/>
            <a:ext cx="1372447" cy="755762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133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10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x</a:t>
            </a:r>
            <a:r>
              <a:rPr kumimoji="0" sz="2400" b="0" i="0" u="none" strike="noStrike" kern="1200" cap="none" spc="-1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-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3072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weights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971767" y="2448524"/>
            <a:ext cx="1456267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0" lvl="0" indent="0" algn="l" defTabSz="1219170" rtl="0" eaLnBrk="1" fontAlgn="auto" latinLnBrk="0" hangingPunct="1">
              <a:lnSpc>
                <a:spcPct val="100000"/>
              </a:lnSpc>
              <a:spcBef>
                <a:spcPts val="133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1" i="0" u="none" strike="noStrike" kern="1200" cap="none" spc="-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activation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8600600" y="3137999"/>
            <a:ext cx="2242819" cy="282787"/>
          </a:xfrm>
          <a:custGeom>
            <a:avLst/>
            <a:gdLst/>
            <a:ahLst/>
            <a:cxnLst/>
            <a:rect l="l" t="t" r="r" b="b"/>
            <a:pathLst>
              <a:path w="1682115" h="212089">
                <a:moveTo>
                  <a:pt x="0" y="0"/>
                </a:moveTo>
                <a:lnTo>
                  <a:pt x="1681724" y="0"/>
                </a:lnTo>
                <a:lnTo>
                  <a:pt x="1681724" y="211724"/>
                </a:lnTo>
                <a:lnTo>
                  <a:pt x="0" y="211724"/>
                </a:lnTo>
                <a:lnTo>
                  <a:pt x="0" y="0"/>
                </a:lnTo>
                <a:close/>
              </a:path>
            </a:pathLst>
          </a:custGeom>
          <a:solidFill>
            <a:srgbClr val="C9DAF7">
              <a:alpha val="42689"/>
            </a:srgbClr>
          </a:solidFill>
        </p:spPr>
        <p:txBody>
          <a:bodyPr wrap="square" lIns="0" tIns="0" rIns="0" bIns="0" rtlCol="0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0842899" y="3043899"/>
            <a:ext cx="94827" cy="376767"/>
          </a:xfrm>
          <a:custGeom>
            <a:avLst/>
            <a:gdLst/>
            <a:ahLst/>
            <a:cxnLst/>
            <a:rect l="l" t="t" r="r" b="b"/>
            <a:pathLst>
              <a:path w="71120" h="282575">
                <a:moveTo>
                  <a:pt x="0" y="282299"/>
                </a:moveTo>
                <a:lnTo>
                  <a:pt x="0" y="70574"/>
                </a:lnTo>
                <a:lnTo>
                  <a:pt x="70574" y="0"/>
                </a:lnTo>
                <a:lnTo>
                  <a:pt x="70574" y="211724"/>
                </a:lnTo>
                <a:lnTo>
                  <a:pt x="0" y="282299"/>
                </a:lnTo>
                <a:close/>
              </a:path>
            </a:pathLst>
          </a:custGeom>
          <a:solidFill>
            <a:srgbClr val="A0AEC6">
              <a:alpha val="42689"/>
            </a:srgbClr>
          </a:solidFill>
        </p:spPr>
        <p:txBody>
          <a:bodyPr wrap="square" lIns="0" tIns="0" rIns="0" bIns="0" rtlCol="0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8600600" y="3043899"/>
            <a:ext cx="2336800" cy="94827"/>
          </a:xfrm>
          <a:custGeom>
            <a:avLst/>
            <a:gdLst/>
            <a:ahLst/>
            <a:cxnLst/>
            <a:rect l="l" t="t" r="r" b="b"/>
            <a:pathLst>
              <a:path w="1752600" h="71119">
                <a:moveTo>
                  <a:pt x="1681724" y="70574"/>
                </a:moveTo>
                <a:lnTo>
                  <a:pt x="0" y="70574"/>
                </a:lnTo>
                <a:lnTo>
                  <a:pt x="70574" y="0"/>
                </a:lnTo>
                <a:lnTo>
                  <a:pt x="1752299" y="0"/>
                </a:lnTo>
                <a:lnTo>
                  <a:pt x="1681724" y="70574"/>
                </a:lnTo>
                <a:close/>
              </a:path>
            </a:pathLst>
          </a:custGeom>
          <a:solidFill>
            <a:srgbClr val="D3E1F9">
              <a:alpha val="42689"/>
            </a:srgbClr>
          </a:solidFill>
        </p:spPr>
        <p:txBody>
          <a:bodyPr wrap="square" lIns="0" tIns="0" rIns="0" bIns="0" rtlCol="0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8600600" y="3043899"/>
            <a:ext cx="2336800" cy="376767"/>
          </a:xfrm>
          <a:custGeom>
            <a:avLst/>
            <a:gdLst/>
            <a:ahLst/>
            <a:cxnLst/>
            <a:rect l="l" t="t" r="r" b="b"/>
            <a:pathLst>
              <a:path w="1752600" h="282575">
                <a:moveTo>
                  <a:pt x="0" y="70574"/>
                </a:moveTo>
                <a:lnTo>
                  <a:pt x="70574" y="0"/>
                </a:lnTo>
                <a:lnTo>
                  <a:pt x="1752299" y="0"/>
                </a:lnTo>
                <a:lnTo>
                  <a:pt x="1752299" y="211724"/>
                </a:lnTo>
                <a:lnTo>
                  <a:pt x="1681724" y="282299"/>
                </a:lnTo>
                <a:lnTo>
                  <a:pt x="0" y="282299"/>
                </a:lnTo>
                <a:lnTo>
                  <a:pt x="0" y="70574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8600600" y="3043899"/>
            <a:ext cx="2336800" cy="94827"/>
          </a:xfrm>
          <a:custGeom>
            <a:avLst/>
            <a:gdLst/>
            <a:ahLst/>
            <a:cxnLst/>
            <a:rect l="l" t="t" r="r" b="b"/>
            <a:pathLst>
              <a:path w="1752600" h="71119">
                <a:moveTo>
                  <a:pt x="0" y="70574"/>
                </a:moveTo>
                <a:lnTo>
                  <a:pt x="1681724" y="70574"/>
                </a:lnTo>
                <a:lnTo>
                  <a:pt x="1752299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0842899" y="3137999"/>
            <a:ext cx="0" cy="282787"/>
          </a:xfrm>
          <a:custGeom>
            <a:avLst/>
            <a:gdLst/>
            <a:ahLst/>
            <a:cxnLst/>
            <a:rect l="l" t="t" r="r" b="b"/>
            <a:pathLst>
              <a:path h="212089">
                <a:moveTo>
                  <a:pt x="0" y="0"/>
                </a:moveTo>
                <a:lnTo>
                  <a:pt x="0" y="211724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8689534" y="3155299"/>
            <a:ext cx="225799" cy="228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18566" y="3137999"/>
            <a:ext cx="3618653" cy="282787"/>
          </a:xfrm>
          <a:custGeom>
            <a:avLst/>
            <a:gdLst/>
            <a:ahLst/>
            <a:cxnLst/>
            <a:rect l="l" t="t" r="r" b="b"/>
            <a:pathLst>
              <a:path w="2713990" h="212089">
                <a:moveTo>
                  <a:pt x="0" y="0"/>
                </a:moveTo>
                <a:lnTo>
                  <a:pt x="2713724" y="0"/>
                </a:lnTo>
                <a:lnTo>
                  <a:pt x="2713724" y="211724"/>
                </a:lnTo>
                <a:lnTo>
                  <a:pt x="0" y="211724"/>
                </a:lnTo>
                <a:lnTo>
                  <a:pt x="0" y="0"/>
                </a:lnTo>
                <a:close/>
              </a:path>
            </a:pathLst>
          </a:custGeom>
          <a:solidFill>
            <a:srgbClr val="F4CCCC">
              <a:alpha val="51919"/>
            </a:srgbClr>
          </a:solidFill>
        </p:spPr>
        <p:txBody>
          <a:bodyPr wrap="square" lIns="0" tIns="0" rIns="0" bIns="0" rtlCol="0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4136865" y="3043899"/>
            <a:ext cx="94827" cy="376767"/>
          </a:xfrm>
          <a:custGeom>
            <a:avLst/>
            <a:gdLst/>
            <a:ahLst/>
            <a:cxnLst/>
            <a:rect l="l" t="t" r="r" b="b"/>
            <a:pathLst>
              <a:path w="71119" h="282575">
                <a:moveTo>
                  <a:pt x="0" y="282299"/>
                </a:moveTo>
                <a:lnTo>
                  <a:pt x="0" y="70574"/>
                </a:lnTo>
                <a:lnTo>
                  <a:pt x="70574" y="0"/>
                </a:lnTo>
                <a:lnTo>
                  <a:pt x="70574" y="211724"/>
                </a:lnTo>
                <a:lnTo>
                  <a:pt x="0" y="282299"/>
                </a:lnTo>
                <a:close/>
              </a:path>
            </a:pathLst>
          </a:custGeom>
          <a:solidFill>
            <a:srgbClr val="C3A3A3">
              <a:alpha val="51919"/>
            </a:srgbClr>
          </a:solidFill>
        </p:spPr>
        <p:txBody>
          <a:bodyPr wrap="square" lIns="0" tIns="0" rIns="0" bIns="0" rtlCol="0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518566" y="3043899"/>
            <a:ext cx="3712633" cy="94827"/>
          </a:xfrm>
          <a:custGeom>
            <a:avLst/>
            <a:gdLst/>
            <a:ahLst/>
            <a:cxnLst/>
            <a:rect l="l" t="t" r="r" b="b"/>
            <a:pathLst>
              <a:path w="2784475" h="71119">
                <a:moveTo>
                  <a:pt x="2713724" y="70574"/>
                </a:moveTo>
                <a:lnTo>
                  <a:pt x="0" y="70574"/>
                </a:lnTo>
                <a:lnTo>
                  <a:pt x="70575" y="0"/>
                </a:lnTo>
                <a:lnTo>
                  <a:pt x="2784299" y="0"/>
                </a:lnTo>
                <a:lnTo>
                  <a:pt x="2713724" y="70574"/>
                </a:lnTo>
                <a:close/>
              </a:path>
            </a:pathLst>
          </a:custGeom>
          <a:solidFill>
            <a:srgbClr val="F6D6D6">
              <a:alpha val="51919"/>
            </a:srgbClr>
          </a:solidFill>
        </p:spPr>
        <p:txBody>
          <a:bodyPr wrap="square" lIns="0" tIns="0" rIns="0" bIns="0" rtlCol="0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518566" y="3043899"/>
            <a:ext cx="3712633" cy="376767"/>
          </a:xfrm>
          <a:custGeom>
            <a:avLst/>
            <a:gdLst/>
            <a:ahLst/>
            <a:cxnLst/>
            <a:rect l="l" t="t" r="r" b="b"/>
            <a:pathLst>
              <a:path w="2784475" h="282575">
                <a:moveTo>
                  <a:pt x="0" y="70574"/>
                </a:moveTo>
                <a:lnTo>
                  <a:pt x="70575" y="0"/>
                </a:lnTo>
                <a:lnTo>
                  <a:pt x="2784299" y="0"/>
                </a:lnTo>
                <a:lnTo>
                  <a:pt x="2784299" y="211724"/>
                </a:lnTo>
                <a:lnTo>
                  <a:pt x="2713724" y="282299"/>
                </a:lnTo>
                <a:lnTo>
                  <a:pt x="0" y="282299"/>
                </a:lnTo>
                <a:lnTo>
                  <a:pt x="0" y="70574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518566" y="3043899"/>
            <a:ext cx="3712633" cy="94827"/>
          </a:xfrm>
          <a:custGeom>
            <a:avLst/>
            <a:gdLst/>
            <a:ahLst/>
            <a:cxnLst/>
            <a:rect l="l" t="t" r="r" b="b"/>
            <a:pathLst>
              <a:path w="2784475" h="71119">
                <a:moveTo>
                  <a:pt x="0" y="70574"/>
                </a:moveTo>
                <a:lnTo>
                  <a:pt x="2713724" y="70574"/>
                </a:lnTo>
                <a:lnTo>
                  <a:pt x="2784299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4136865" y="3137999"/>
            <a:ext cx="0" cy="282787"/>
          </a:xfrm>
          <a:custGeom>
            <a:avLst/>
            <a:gdLst/>
            <a:ahLst/>
            <a:cxnLst/>
            <a:rect l="l" t="t" r="r" b="b"/>
            <a:pathLst>
              <a:path h="212089">
                <a:moveTo>
                  <a:pt x="0" y="0"/>
                </a:moveTo>
                <a:lnTo>
                  <a:pt x="0" y="211724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5906000" y="2755999"/>
            <a:ext cx="723899" cy="3428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948917" y="2448524"/>
            <a:ext cx="778087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0" lvl="0" indent="0" algn="l" defTabSz="1219170" rtl="0" eaLnBrk="1" fontAlgn="auto" latinLnBrk="0" hangingPunct="1">
              <a:lnSpc>
                <a:spcPct val="100000"/>
              </a:lnSpc>
              <a:spcBef>
                <a:spcPts val="133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1" i="0" u="none" strike="noStrike" kern="1200" cap="none" spc="-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input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8228183" y="3094267"/>
            <a:ext cx="204047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0" lvl="0" indent="0" algn="l" defTabSz="1219170" rtl="0" eaLnBrk="1" fontAlgn="auto" latinLnBrk="0" hangingPunct="1">
              <a:lnSpc>
                <a:spcPct val="100000"/>
              </a:lnSpc>
              <a:spcBef>
                <a:spcPts val="133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9584033" y="3456741"/>
            <a:ext cx="373380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0" lvl="0" indent="0" algn="l" defTabSz="1219170" rtl="0" eaLnBrk="1" fontAlgn="auto" latinLnBrk="0" hangingPunct="1">
              <a:lnSpc>
                <a:spcPct val="100000"/>
              </a:lnSpc>
              <a:spcBef>
                <a:spcPts val="133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10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4461849" y="3232099"/>
            <a:ext cx="582507" cy="11853"/>
          </a:xfrm>
          <a:custGeom>
            <a:avLst/>
            <a:gdLst/>
            <a:ahLst/>
            <a:cxnLst/>
            <a:rect l="l" t="t" r="r" b="b"/>
            <a:pathLst>
              <a:path w="436879" h="8889">
                <a:moveTo>
                  <a:pt x="0" y="0"/>
                </a:moveTo>
                <a:lnTo>
                  <a:pt x="436383" y="8615"/>
                </a:lnTo>
              </a:path>
            </a:pathLst>
          </a:custGeom>
          <a:ln w="2857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5023402" y="3161618"/>
            <a:ext cx="212209" cy="16393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7192666" y="3220533"/>
            <a:ext cx="590973" cy="8467"/>
          </a:xfrm>
          <a:custGeom>
            <a:avLst/>
            <a:gdLst/>
            <a:ahLst/>
            <a:cxnLst/>
            <a:rect l="l" t="t" r="r" b="b"/>
            <a:pathLst>
              <a:path w="443229" h="6350">
                <a:moveTo>
                  <a:pt x="0" y="0"/>
                </a:moveTo>
                <a:lnTo>
                  <a:pt x="442967" y="6272"/>
                </a:lnTo>
              </a:path>
            </a:pathLst>
          </a:custGeom>
          <a:ln w="2857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7763348" y="3146922"/>
            <a:ext cx="211875" cy="16394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210567" y="6290133"/>
            <a:ext cx="1173226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ts val="2753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004298" algn="l"/>
                <a:tab pos="9645832" algn="l"/>
              </a:tabLst>
              <a:defRPr/>
            </a:pPr>
            <a:r>
              <a:rPr kumimoji="0" sz="2400" b="0" i="0" u="none" strike="noStrike" kern="1200" cap="none" spc="-7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Fei-Fei Li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&amp; Justin Johnson &amp;</a:t>
            </a:r>
            <a:r>
              <a:rPr kumimoji="0" sz="2400" b="0" i="0" u="none" strike="noStrike" kern="1200" cap="none" spc="-27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-7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Serena Yeung	</a:t>
            </a:r>
            <a:r>
              <a:rPr kumimoji="0" sz="4000" b="0" i="0" u="none" strike="noStrike" kern="1200" cap="none" spc="-9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Lecture </a:t>
            </a:r>
            <a:r>
              <a:rPr kumimoji="0" sz="4000" b="0" i="0" u="none" strike="noStrike" kern="1200" cap="none" spc="0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5</a:t>
            </a:r>
            <a:r>
              <a:rPr kumimoji="0" sz="4000" b="0" i="0" u="none" strike="noStrike" kern="1200" cap="none" spc="-9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4000" b="0" i="0" u="none" strike="noStrike" kern="1200" cap="none" spc="0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-	</a:t>
            </a:r>
            <a:r>
              <a:rPr kumimoji="0" sz="4000" b="0" i="0" u="none" strike="noStrike" kern="1200" cap="none" spc="-9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April 16,</a:t>
            </a:r>
            <a:r>
              <a:rPr kumimoji="0" sz="4000" b="0" i="0" u="none" strike="noStrike" kern="1200" cap="none" spc="-189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4000" b="0" i="0" u="none" strike="noStrike" kern="1200" cap="none" spc="-9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2019</a:t>
            </a:r>
            <a:endParaRPr kumimoji="0" sz="4000" b="0" i="0" u="none" strike="noStrike" kern="1200" cap="none" spc="0" normalizeH="0" baseline="-4166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0" name="object 30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 marR="0" lvl="0" indent="0" algn="l" defTabSz="1219170" rtl="0" eaLnBrk="1" fontAlgn="auto" latinLnBrk="0" hangingPunct="1">
              <a:lnSpc>
                <a:spcPts val="3173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4000" b="0" i="0" u="none" strike="noStrike" kern="1200" cap="none" spc="-9" normalizeH="0" baseline="1388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Lecture </a:t>
            </a:r>
            <a:r>
              <a:rPr kumimoji="0" sz="4000" b="0" i="0" u="none" strike="noStrike" kern="1200" cap="none" spc="0" normalizeH="0" baseline="1388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5 -</a:t>
            </a:r>
            <a:r>
              <a:rPr kumimoji="0" sz="4000" b="0" i="0" u="none" strike="noStrike" kern="1200" cap="none" spc="-369" normalizeH="0" baseline="1388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fld id="{81D60167-4931-47E6-BA6A-407CBD079E47}" type="slidenum">
              <a:rPr kumimoji="0" sz="2667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pPr marL="16933" marR="0" lvl="0" indent="0" algn="l" defTabSz="1219170" rtl="0" eaLnBrk="1" fontAlgn="auto" latinLnBrk="0" hangingPunct="1">
                <a:lnSpc>
                  <a:spcPts val="3173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sz="2667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1" name="object 31"/>
          <p:cNvSpPr txBox="1">
            <a:spLocks noGrp="1"/>
          </p:cNvSpPr>
          <p:nvPr>
            <p:ph type="ftr" sz="quarter" idx="429496729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 marR="0" lvl="0" indent="0" algn="l" defTabSz="1219170" rtl="0" eaLnBrk="1" fontAlgn="auto" latinLnBrk="0" hangingPunct="1">
              <a:lnSpc>
                <a:spcPts val="30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667" b="0" i="0" u="none" strike="noStrike" kern="1200" cap="none" spc="-7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April 16,</a:t>
            </a:r>
            <a:r>
              <a:rPr kumimoji="0" sz="2667" b="0" i="0" u="none" strike="noStrike" kern="1200" cap="none" spc="-12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667" b="0" i="0" u="none" strike="noStrike" kern="1200" cap="none" spc="-7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2019</a:t>
            </a:r>
          </a:p>
        </p:txBody>
      </p:sp>
      <p:sp>
        <p:nvSpPr>
          <p:cNvPr id="32" name="object 32"/>
          <p:cNvSpPr txBox="1">
            <a:spLocks noGrp="1"/>
          </p:cNvSpPr>
          <p:nvPr>
            <p:ph type="dt" sz="half" idx="4294967295"/>
          </p:nvPr>
        </p:nvSpPr>
        <p:spPr>
          <a:xfrm>
            <a:off x="258177" y="8372729"/>
            <a:ext cx="802640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 marR="0" lvl="0" indent="0" algn="l" defTabSz="1219170" rtl="0" eaLnBrk="1" fontAlgn="auto" latinLnBrk="0" hangingPunct="1">
              <a:lnSpc>
                <a:spcPts val="2787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7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Fei-Fei Li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&amp; Justin Johnson &amp; </a:t>
            </a:r>
            <a:r>
              <a:rPr kumimoji="0" sz="2400" b="0" i="0" u="none" strike="noStrike" kern="1200" cap="none" spc="-7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Serena</a:t>
            </a:r>
            <a:r>
              <a:rPr kumimoji="0" sz="2400" b="0" i="0" u="none" strike="noStrike" kern="1200" cap="none" spc="-167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-7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Yeung</a:t>
            </a:r>
          </a:p>
        </p:txBody>
      </p:sp>
    </p:spTree>
    <p:extLst>
      <p:ext uri="{BB962C8B-B14F-4D97-AF65-F5344CB8AC3E}">
        <p14:creationId xmlns:p14="http://schemas.microsoft.com/office/powerpoint/2010/main" val="35818320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964034" y="3456741"/>
            <a:ext cx="712047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0" lvl="0" indent="0" algn="l" defTabSz="1219170" rtl="0" eaLnBrk="1" fontAlgn="auto" latinLnBrk="0" hangingPunct="1">
              <a:lnSpc>
                <a:spcPct val="100000"/>
              </a:lnSpc>
              <a:spcBef>
                <a:spcPts val="133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3072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31250" y="3094267"/>
            <a:ext cx="204047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0" lvl="0" indent="0" algn="l" defTabSz="1219170" rtl="0" eaLnBrk="1" fontAlgn="auto" latinLnBrk="0" hangingPunct="1">
              <a:lnSpc>
                <a:spcPct val="100000"/>
              </a:lnSpc>
              <a:spcBef>
                <a:spcPts val="133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7367" y="72982"/>
            <a:ext cx="6124787" cy="755762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4800" spc="-13" dirty="0"/>
              <a:t>Fully </a:t>
            </a:r>
            <a:r>
              <a:rPr sz="4800" spc="-7" dirty="0"/>
              <a:t>Connected</a:t>
            </a:r>
            <a:r>
              <a:rPr sz="4800" spc="-113" dirty="0"/>
              <a:t> </a:t>
            </a:r>
            <a:r>
              <a:rPr sz="4800" spc="-7" dirty="0"/>
              <a:t>Layer</a:t>
            </a:r>
            <a:endParaRPr sz="4800"/>
          </a:p>
        </p:txBody>
      </p:sp>
      <p:sp>
        <p:nvSpPr>
          <p:cNvPr id="5" name="object 5"/>
          <p:cNvSpPr txBox="1"/>
          <p:nvPr/>
        </p:nvSpPr>
        <p:spPr>
          <a:xfrm>
            <a:off x="1099001" y="1206477"/>
            <a:ext cx="6726767" cy="50954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0" lvl="0" indent="0" algn="l" defTabSz="1219170" rtl="0" eaLnBrk="1" fontAlgn="auto" latinLnBrk="0" hangingPunct="1">
              <a:lnSpc>
                <a:spcPct val="100000"/>
              </a:lnSpc>
              <a:spcBef>
                <a:spcPts val="133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200" b="0" i="0" u="none" strike="noStrike" kern="1200" cap="none" spc="-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32x32x3 image </a:t>
            </a:r>
            <a:r>
              <a:rPr kumimoji="0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-&gt; stretch </a:t>
            </a:r>
            <a:r>
              <a:rPr kumimoji="0" sz="3200" b="0" i="0" u="none" strike="noStrike" kern="1200" cap="none" spc="-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to 3072 </a:t>
            </a:r>
            <a:r>
              <a:rPr kumimoji="0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x</a:t>
            </a:r>
            <a:r>
              <a:rPr kumimoji="0" sz="3200" b="0" i="0" u="none" strike="noStrike" kern="1200" cap="none" spc="-133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</a:t>
            </a:r>
            <a:endParaRPr kumimoji="0" sz="3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586022" y="3285674"/>
            <a:ext cx="1372447" cy="755762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133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10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x</a:t>
            </a:r>
            <a:r>
              <a:rPr kumimoji="0" sz="2400" b="0" i="0" u="none" strike="noStrike" kern="1200" cap="none" spc="-1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-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3072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weights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971767" y="2448524"/>
            <a:ext cx="1456267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0" lvl="0" indent="0" algn="l" defTabSz="1219170" rtl="0" eaLnBrk="1" fontAlgn="auto" latinLnBrk="0" hangingPunct="1">
              <a:lnSpc>
                <a:spcPct val="100000"/>
              </a:lnSpc>
              <a:spcBef>
                <a:spcPts val="133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1" i="0" u="none" strike="noStrike" kern="1200" cap="none" spc="-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activation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8600600" y="3137999"/>
            <a:ext cx="2242819" cy="282787"/>
          </a:xfrm>
          <a:custGeom>
            <a:avLst/>
            <a:gdLst/>
            <a:ahLst/>
            <a:cxnLst/>
            <a:rect l="l" t="t" r="r" b="b"/>
            <a:pathLst>
              <a:path w="1682115" h="212089">
                <a:moveTo>
                  <a:pt x="0" y="0"/>
                </a:moveTo>
                <a:lnTo>
                  <a:pt x="1681724" y="0"/>
                </a:lnTo>
                <a:lnTo>
                  <a:pt x="1681724" y="211724"/>
                </a:lnTo>
                <a:lnTo>
                  <a:pt x="0" y="211724"/>
                </a:lnTo>
                <a:lnTo>
                  <a:pt x="0" y="0"/>
                </a:lnTo>
                <a:close/>
              </a:path>
            </a:pathLst>
          </a:custGeom>
          <a:solidFill>
            <a:srgbClr val="C9DAF7">
              <a:alpha val="42689"/>
            </a:srgbClr>
          </a:solidFill>
        </p:spPr>
        <p:txBody>
          <a:bodyPr wrap="square" lIns="0" tIns="0" rIns="0" bIns="0" rtlCol="0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0842899" y="3043899"/>
            <a:ext cx="94827" cy="376767"/>
          </a:xfrm>
          <a:custGeom>
            <a:avLst/>
            <a:gdLst/>
            <a:ahLst/>
            <a:cxnLst/>
            <a:rect l="l" t="t" r="r" b="b"/>
            <a:pathLst>
              <a:path w="71120" h="282575">
                <a:moveTo>
                  <a:pt x="0" y="282299"/>
                </a:moveTo>
                <a:lnTo>
                  <a:pt x="0" y="70574"/>
                </a:lnTo>
                <a:lnTo>
                  <a:pt x="70574" y="0"/>
                </a:lnTo>
                <a:lnTo>
                  <a:pt x="70574" y="211724"/>
                </a:lnTo>
                <a:lnTo>
                  <a:pt x="0" y="282299"/>
                </a:lnTo>
                <a:close/>
              </a:path>
            </a:pathLst>
          </a:custGeom>
          <a:solidFill>
            <a:srgbClr val="A0AEC6">
              <a:alpha val="42689"/>
            </a:srgbClr>
          </a:solidFill>
        </p:spPr>
        <p:txBody>
          <a:bodyPr wrap="square" lIns="0" tIns="0" rIns="0" bIns="0" rtlCol="0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8600600" y="3043899"/>
            <a:ext cx="2336800" cy="94827"/>
          </a:xfrm>
          <a:custGeom>
            <a:avLst/>
            <a:gdLst/>
            <a:ahLst/>
            <a:cxnLst/>
            <a:rect l="l" t="t" r="r" b="b"/>
            <a:pathLst>
              <a:path w="1752600" h="71119">
                <a:moveTo>
                  <a:pt x="1681724" y="70574"/>
                </a:moveTo>
                <a:lnTo>
                  <a:pt x="0" y="70574"/>
                </a:lnTo>
                <a:lnTo>
                  <a:pt x="70574" y="0"/>
                </a:lnTo>
                <a:lnTo>
                  <a:pt x="1752299" y="0"/>
                </a:lnTo>
                <a:lnTo>
                  <a:pt x="1681724" y="70574"/>
                </a:lnTo>
                <a:close/>
              </a:path>
            </a:pathLst>
          </a:custGeom>
          <a:solidFill>
            <a:srgbClr val="D3E1F9">
              <a:alpha val="42689"/>
            </a:srgbClr>
          </a:solidFill>
        </p:spPr>
        <p:txBody>
          <a:bodyPr wrap="square" lIns="0" tIns="0" rIns="0" bIns="0" rtlCol="0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8600600" y="3043899"/>
            <a:ext cx="2336800" cy="376767"/>
          </a:xfrm>
          <a:custGeom>
            <a:avLst/>
            <a:gdLst/>
            <a:ahLst/>
            <a:cxnLst/>
            <a:rect l="l" t="t" r="r" b="b"/>
            <a:pathLst>
              <a:path w="1752600" h="282575">
                <a:moveTo>
                  <a:pt x="0" y="70574"/>
                </a:moveTo>
                <a:lnTo>
                  <a:pt x="70574" y="0"/>
                </a:lnTo>
                <a:lnTo>
                  <a:pt x="1752299" y="0"/>
                </a:lnTo>
                <a:lnTo>
                  <a:pt x="1752299" y="211724"/>
                </a:lnTo>
                <a:lnTo>
                  <a:pt x="1681724" y="282299"/>
                </a:lnTo>
                <a:lnTo>
                  <a:pt x="0" y="282299"/>
                </a:lnTo>
                <a:lnTo>
                  <a:pt x="0" y="70574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8600600" y="3043899"/>
            <a:ext cx="2336800" cy="94827"/>
          </a:xfrm>
          <a:custGeom>
            <a:avLst/>
            <a:gdLst/>
            <a:ahLst/>
            <a:cxnLst/>
            <a:rect l="l" t="t" r="r" b="b"/>
            <a:pathLst>
              <a:path w="1752600" h="71119">
                <a:moveTo>
                  <a:pt x="0" y="70574"/>
                </a:moveTo>
                <a:lnTo>
                  <a:pt x="1681724" y="70574"/>
                </a:lnTo>
                <a:lnTo>
                  <a:pt x="1752299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0842899" y="3137999"/>
            <a:ext cx="0" cy="282787"/>
          </a:xfrm>
          <a:custGeom>
            <a:avLst/>
            <a:gdLst/>
            <a:ahLst/>
            <a:cxnLst/>
            <a:rect l="l" t="t" r="r" b="b"/>
            <a:pathLst>
              <a:path h="212089">
                <a:moveTo>
                  <a:pt x="0" y="0"/>
                </a:moveTo>
                <a:lnTo>
                  <a:pt x="0" y="211724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8689534" y="3155299"/>
            <a:ext cx="225799" cy="228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18566" y="3137999"/>
            <a:ext cx="3618653" cy="282787"/>
          </a:xfrm>
          <a:custGeom>
            <a:avLst/>
            <a:gdLst/>
            <a:ahLst/>
            <a:cxnLst/>
            <a:rect l="l" t="t" r="r" b="b"/>
            <a:pathLst>
              <a:path w="2713990" h="212089">
                <a:moveTo>
                  <a:pt x="0" y="0"/>
                </a:moveTo>
                <a:lnTo>
                  <a:pt x="2713724" y="0"/>
                </a:lnTo>
                <a:lnTo>
                  <a:pt x="2713724" y="211724"/>
                </a:lnTo>
                <a:lnTo>
                  <a:pt x="0" y="211724"/>
                </a:lnTo>
                <a:lnTo>
                  <a:pt x="0" y="0"/>
                </a:lnTo>
                <a:close/>
              </a:path>
            </a:pathLst>
          </a:custGeom>
          <a:solidFill>
            <a:srgbClr val="F4CCCC">
              <a:alpha val="51919"/>
            </a:srgbClr>
          </a:solidFill>
        </p:spPr>
        <p:txBody>
          <a:bodyPr wrap="square" lIns="0" tIns="0" rIns="0" bIns="0" rtlCol="0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4136865" y="3043899"/>
            <a:ext cx="94827" cy="376767"/>
          </a:xfrm>
          <a:custGeom>
            <a:avLst/>
            <a:gdLst/>
            <a:ahLst/>
            <a:cxnLst/>
            <a:rect l="l" t="t" r="r" b="b"/>
            <a:pathLst>
              <a:path w="71119" h="282575">
                <a:moveTo>
                  <a:pt x="0" y="282299"/>
                </a:moveTo>
                <a:lnTo>
                  <a:pt x="0" y="70574"/>
                </a:lnTo>
                <a:lnTo>
                  <a:pt x="70574" y="0"/>
                </a:lnTo>
                <a:lnTo>
                  <a:pt x="70574" y="211724"/>
                </a:lnTo>
                <a:lnTo>
                  <a:pt x="0" y="282299"/>
                </a:lnTo>
                <a:close/>
              </a:path>
            </a:pathLst>
          </a:custGeom>
          <a:solidFill>
            <a:srgbClr val="C3A3A3">
              <a:alpha val="51919"/>
            </a:srgbClr>
          </a:solidFill>
        </p:spPr>
        <p:txBody>
          <a:bodyPr wrap="square" lIns="0" tIns="0" rIns="0" bIns="0" rtlCol="0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518566" y="3043899"/>
            <a:ext cx="3712633" cy="94827"/>
          </a:xfrm>
          <a:custGeom>
            <a:avLst/>
            <a:gdLst/>
            <a:ahLst/>
            <a:cxnLst/>
            <a:rect l="l" t="t" r="r" b="b"/>
            <a:pathLst>
              <a:path w="2784475" h="71119">
                <a:moveTo>
                  <a:pt x="2713724" y="70574"/>
                </a:moveTo>
                <a:lnTo>
                  <a:pt x="0" y="70574"/>
                </a:lnTo>
                <a:lnTo>
                  <a:pt x="70575" y="0"/>
                </a:lnTo>
                <a:lnTo>
                  <a:pt x="2784299" y="0"/>
                </a:lnTo>
                <a:lnTo>
                  <a:pt x="2713724" y="70574"/>
                </a:lnTo>
                <a:close/>
              </a:path>
            </a:pathLst>
          </a:custGeom>
          <a:solidFill>
            <a:srgbClr val="F6D6D6">
              <a:alpha val="51919"/>
            </a:srgbClr>
          </a:solidFill>
        </p:spPr>
        <p:txBody>
          <a:bodyPr wrap="square" lIns="0" tIns="0" rIns="0" bIns="0" rtlCol="0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518566" y="3043899"/>
            <a:ext cx="3712633" cy="376767"/>
          </a:xfrm>
          <a:custGeom>
            <a:avLst/>
            <a:gdLst/>
            <a:ahLst/>
            <a:cxnLst/>
            <a:rect l="l" t="t" r="r" b="b"/>
            <a:pathLst>
              <a:path w="2784475" h="282575">
                <a:moveTo>
                  <a:pt x="0" y="70574"/>
                </a:moveTo>
                <a:lnTo>
                  <a:pt x="70575" y="0"/>
                </a:lnTo>
                <a:lnTo>
                  <a:pt x="2784299" y="0"/>
                </a:lnTo>
                <a:lnTo>
                  <a:pt x="2784299" y="211724"/>
                </a:lnTo>
                <a:lnTo>
                  <a:pt x="2713724" y="282299"/>
                </a:lnTo>
                <a:lnTo>
                  <a:pt x="0" y="282299"/>
                </a:lnTo>
                <a:lnTo>
                  <a:pt x="0" y="70574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518566" y="3043899"/>
            <a:ext cx="3712633" cy="94827"/>
          </a:xfrm>
          <a:custGeom>
            <a:avLst/>
            <a:gdLst/>
            <a:ahLst/>
            <a:cxnLst/>
            <a:rect l="l" t="t" r="r" b="b"/>
            <a:pathLst>
              <a:path w="2784475" h="71119">
                <a:moveTo>
                  <a:pt x="0" y="70574"/>
                </a:moveTo>
                <a:lnTo>
                  <a:pt x="2713724" y="70574"/>
                </a:lnTo>
                <a:lnTo>
                  <a:pt x="2784299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4136865" y="3137999"/>
            <a:ext cx="0" cy="282787"/>
          </a:xfrm>
          <a:custGeom>
            <a:avLst/>
            <a:gdLst/>
            <a:ahLst/>
            <a:cxnLst/>
            <a:rect l="l" t="t" r="r" b="b"/>
            <a:pathLst>
              <a:path h="212089">
                <a:moveTo>
                  <a:pt x="0" y="0"/>
                </a:moveTo>
                <a:lnTo>
                  <a:pt x="0" y="211724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5906000" y="2755999"/>
            <a:ext cx="723899" cy="3428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948917" y="2448524"/>
            <a:ext cx="778087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0" lvl="0" indent="0" algn="l" defTabSz="1219170" rtl="0" eaLnBrk="1" fontAlgn="auto" latinLnBrk="0" hangingPunct="1">
              <a:lnSpc>
                <a:spcPct val="100000"/>
              </a:lnSpc>
              <a:spcBef>
                <a:spcPts val="133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1" i="0" u="none" strike="noStrike" kern="1200" cap="none" spc="-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input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7886134" y="4117618"/>
            <a:ext cx="3561927" cy="1158436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0" lvl="0" indent="0" algn="l" defTabSz="1219170" rtl="0" eaLnBrk="1" fontAlgn="auto" latinLnBrk="0" hangingPunct="1">
              <a:lnSpc>
                <a:spcPts val="2219"/>
              </a:lnSpc>
              <a:spcBef>
                <a:spcPts val="133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67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</a:t>
            </a:r>
            <a:r>
              <a:rPr kumimoji="0" sz="1867" b="1" i="0" u="none" strike="noStrike" kern="1200" cap="none" spc="-13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67" b="1" i="0" u="none" strike="noStrike" kern="1200" cap="none" spc="-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number:</a:t>
            </a:r>
            <a:endParaRPr kumimoji="0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6933" marR="6773" lvl="0" indent="0" algn="l" defTabSz="1219170" rtl="0" eaLnBrk="1" fontAlgn="auto" latinLnBrk="0" hangingPunct="1">
              <a:lnSpc>
                <a:spcPts val="2200"/>
              </a:lnSpc>
              <a:spcBef>
                <a:spcPts val="87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67" b="0" i="0" u="none" strike="noStrike" kern="1200" cap="none" spc="-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 </a:t>
            </a:r>
            <a:r>
              <a:rPr kumimoji="0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result </a:t>
            </a:r>
            <a:r>
              <a:rPr kumimoji="0" sz="1867" b="0" i="0" u="none" strike="noStrike" kern="1200" cap="none" spc="-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of taking </a:t>
            </a:r>
            <a:r>
              <a:rPr kumimoji="0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 </a:t>
            </a:r>
            <a:r>
              <a:rPr kumimoji="0" sz="1867" b="0" i="0" u="none" strike="noStrike" kern="1200" cap="none" spc="-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dot product  between </a:t>
            </a:r>
            <a:r>
              <a:rPr kumimoji="0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 row </a:t>
            </a:r>
            <a:r>
              <a:rPr kumimoji="0" sz="1867" b="0" i="0" u="none" strike="noStrike" kern="1200" cap="none" spc="-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of </a:t>
            </a:r>
            <a:r>
              <a:rPr kumimoji="0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 </a:t>
            </a:r>
            <a:r>
              <a:rPr kumimoji="0" sz="1867" b="0" i="0" u="none" strike="noStrike" kern="1200" cap="none" spc="-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and the</a:t>
            </a:r>
            <a:r>
              <a:rPr kumimoji="0" sz="1867" b="0" i="0" u="none" strike="noStrike" kern="1200" cap="none" spc="-133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67" b="0" i="0" u="none" strike="noStrike" kern="1200" cap="none" spc="-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input  </a:t>
            </a:r>
            <a:r>
              <a:rPr kumimoji="0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(a </a:t>
            </a:r>
            <a:r>
              <a:rPr kumimoji="0" sz="1867" b="0" i="0" u="none" strike="noStrike" kern="1200" cap="none" spc="-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3072-dimensional dot</a:t>
            </a:r>
            <a:r>
              <a:rPr kumimoji="0" sz="1867" b="0" i="0" u="none" strike="noStrike" kern="1200" cap="none" spc="-10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67" b="0" i="0" u="none" strike="noStrike" kern="1200" cap="none" spc="-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product)</a:t>
            </a:r>
            <a:endParaRPr kumimoji="0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8228183" y="3094267"/>
            <a:ext cx="204047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0" lvl="0" indent="0" algn="l" defTabSz="1219170" rtl="0" eaLnBrk="1" fontAlgn="auto" latinLnBrk="0" hangingPunct="1">
              <a:lnSpc>
                <a:spcPct val="100000"/>
              </a:lnSpc>
              <a:spcBef>
                <a:spcPts val="133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9584033" y="3456741"/>
            <a:ext cx="373380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0" lvl="0" indent="0" algn="l" defTabSz="1219170" rtl="0" eaLnBrk="1" fontAlgn="auto" latinLnBrk="0" hangingPunct="1">
              <a:lnSpc>
                <a:spcPct val="100000"/>
              </a:lnSpc>
              <a:spcBef>
                <a:spcPts val="133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10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8232034" y="3661423"/>
            <a:ext cx="326813" cy="423333"/>
          </a:xfrm>
          <a:custGeom>
            <a:avLst/>
            <a:gdLst/>
            <a:ahLst/>
            <a:cxnLst/>
            <a:rect l="l" t="t" r="r" b="b"/>
            <a:pathLst>
              <a:path w="245110" h="317500">
                <a:moveTo>
                  <a:pt x="0" y="317032"/>
                </a:moveTo>
                <a:lnTo>
                  <a:pt x="244969" y="0"/>
                </a:lnTo>
              </a:path>
            </a:pathLst>
          </a:custGeom>
          <a:ln w="2857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8489812" y="3505558"/>
            <a:ext cx="193613" cy="21339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4461849" y="3232099"/>
            <a:ext cx="582507" cy="11853"/>
          </a:xfrm>
          <a:custGeom>
            <a:avLst/>
            <a:gdLst/>
            <a:ahLst/>
            <a:cxnLst/>
            <a:rect l="l" t="t" r="r" b="b"/>
            <a:pathLst>
              <a:path w="436879" h="8889">
                <a:moveTo>
                  <a:pt x="0" y="0"/>
                </a:moveTo>
                <a:lnTo>
                  <a:pt x="436383" y="8615"/>
                </a:lnTo>
              </a:path>
            </a:pathLst>
          </a:custGeom>
          <a:ln w="2857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5023402" y="3161618"/>
            <a:ext cx="212209" cy="16393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7192666" y="3220533"/>
            <a:ext cx="590973" cy="8467"/>
          </a:xfrm>
          <a:custGeom>
            <a:avLst/>
            <a:gdLst/>
            <a:ahLst/>
            <a:cxnLst/>
            <a:rect l="l" t="t" r="r" b="b"/>
            <a:pathLst>
              <a:path w="443229" h="6350">
                <a:moveTo>
                  <a:pt x="0" y="0"/>
                </a:moveTo>
                <a:lnTo>
                  <a:pt x="442967" y="6272"/>
                </a:lnTo>
              </a:path>
            </a:pathLst>
          </a:custGeom>
          <a:ln w="2857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7763348" y="3146922"/>
            <a:ext cx="211875" cy="16394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210567" y="6290133"/>
            <a:ext cx="1173226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ts val="2753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004298" algn="l"/>
                <a:tab pos="9645832" algn="l"/>
              </a:tabLst>
              <a:defRPr/>
            </a:pPr>
            <a:r>
              <a:rPr kumimoji="0" sz="2400" b="0" i="0" u="none" strike="noStrike" kern="1200" cap="none" spc="-7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Fei-Fei Li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&amp; Justin Johnson &amp;</a:t>
            </a:r>
            <a:r>
              <a:rPr kumimoji="0" sz="2400" b="0" i="0" u="none" strike="noStrike" kern="1200" cap="none" spc="-27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-7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Serena Yeung	</a:t>
            </a:r>
            <a:r>
              <a:rPr kumimoji="0" sz="4000" b="0" i="0" u="none" strike="noStrike" kern="1200" cap="none" spc="-9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Lecture </a:t>
            </a:r>
            <a:r>
              <a:rPr kumimoji="0" sz="4000" b="0" i="0" u="none" strike="noStrike" kern="1200" cap="none" spc="0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5</a:t>
            </a:r>
            <a:r>
              <a:rPr kumimoji="0" sz="4000" b="0" i="0" u="none" strike="noStrike" kern="1200" cap="none" spc="-9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4000" b="0" i="0" u="none" strike="noStrike" kern="1200" cap="none" spc="0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-	</a:t>
            </a:r>
            <a:r>
              <a:rPr kumimoji="0" sz="4000" b="0" i="0" u="none" strike="noStrike" kern="1200" cap="none" spc="-9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April 16,</a:t>
            </a:r>
            <a:r>
              <a:rPr kumimoji="0" sz="4000" b="0" i="0" u="none" strike="noStrike" kern="1200" cap="none" spc="-189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4000" b="0" i="0" u="none" strike="noStrike" kern="1200" cap="none" spc="-9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2019</a:t>
            </a:r>
            <a:endParaRPr kumimoji="0" sz="4000" b="0" i="0" u="none" strike="noStrike" kern="1200" cap="none" spc="0" normalizeH="0" baseline="-4166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3" name="object 33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 marR="0" lvl="0" indent="0" algn="l" defTabSz="1219170" rtl="0" eaLnBrk="1" fontAlgn="auto" latinLnBrk="0" hangingPunct="1">
              <a:lnSpc>
                <a:spcPts val="3173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4000" b="0" i="0" u="none" strike="noStrike" kern="1200" cap="none" spc="-9" normalizeH="0" baseline="1388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Lecture </a:t>
            </a:r>
            <a:r>
              <a:rPr kumimoji="0" sz="4000" b="0" i="0" u="none" strike="noStrike" kern="1200" cap="none" spc="0" normalizeH="0" baseline="1388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5 -</a:t>
            </a:r>
            <a:r>
              <a:rPr kumimoji="0" sz="4000" b="0" i="0" u="none" strike="noStrike" kern="1200" cap="none" spc="-369" normalizeH="0" baseline="1388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fld id="{81D60167-4931-47E6-BA6A-407CBD079E47}" type="slidenum">
              <a:rPr kumimoji="0" sz="2667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pPr marL="16933" marR="0" lvl="0" indent="0" algn="l" defTabSz="1219170" rtl="0" eaLnBrk="1" fontAlgn="auto" latinLnBrk="0" hangingPunct="1">
                <a:lnSpc>
                  <a:spcPts val="3173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sz="2667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4" name="object 34"/>
          <p:cNvSpPr txBox="1">
            <a:spLocks noGrp="1"/>
          </p:cNvSpPr>
          <p:nvPr>
            <p:ph type="ftr" sz="quarter" idx="429496729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 marR="0" lvl="0" indent="0" algn="l" defTabSz="1219170" rtl="0" eaLnBrk="1" fontAlgn="auto" latinLnBrk="0" hangingPunct="1">
              <a:lnSpc>
                <a:spcPts val="30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667" b="0" i="0" u="none" strike="noStrike" kern="1200" cap="none" spc="-7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April 16,</a:t>
            </a:r>
            <a:r>
              <a:rPr kumimoji="0" sz="2667" b="0" i="0" u="none" strike="noStrike" kern="1200" cap="none" spc="-12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667" b="0" i="0" u="none" strike="noStrike" kern="1200" cap="none" spc="-7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2019</a:t>
            </a:r>
          </a:p>
        </p:txBody>
      </p:sp>
      <p:sp>
        <p:nvSpPr>
          <p:cNvPr id="35" name="object 35"/>
          <p:cNvSpPr txBox="1">
            <a:spLocks noGrp="1"/>
          </p:cNvSpPr>
          <p:nvPr>
            <p:ph type="dt" sz="half" idx="4294967295"/>
          </p:nvPr>
        </p:nvSpPr>
        <p:spPr>
          <a:xfrm>
            <a:off x="258177" y="8372729"/>
            <a:ext cx="802640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 marR="0" lvl="0" indent="0" algn="l" defTabSz="1219170" rtl="0" eaLnBrk="1" fontAlgn="auto" latinLnBrk="0" hangingPunct="1">
              <a:lnSpc>
                <a:spcPts val="2787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7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Fei-Fei Li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&amp; Justin Johnson &amp; </a:t>
            </a:r>
            <a:r>
              <a:rPr kumimoji="0" sz="2400" b="0" i="0" u="none" strike="noStrike" kern="1200" cap="none" spc="-7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Serena</a:t>
            </a:r>
            <a:r>
              <a:rPr kumimoji="0" sz="2400" b="0" i="0" u="none" strike="noStrike" kern="1200" cap="none" spc="-167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-7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Yeung</a:t>
            </a:r>
          </a:p>
        </p:txBody>
      </p:sp>
    </p:spTree>
    <p:extLst>
      <p:ext uri="{BB962C8B-B14F-4D97-AF65-F5344CB8AC3E}">
        <p14:creationId xmlns:p14="http://schemas.microsoft.com/office/powerpoint/2010/main" val="36258809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21933" y="2891988"/>
            <a:ext cx="284480" cy="2686473"/>
          </a:xfrm>
          <a:custGeom>
            <a:avLst/>
            <a:gdLst/>
            <a:ahLst/>
            <a:cxnLst/>
            <a:rect l="l" t="t" r="r" b="b"/>
            <a:pathLst>
              <a:path w="213359" h="2014854">
                <a:moveTo>
                  <a:pt x="0" y="0"/>
                </a:moveTo>
                <a:lnTo>
                  <a:pt x="213171" y="0"/>
                </a:lnTo>
                <a:lnTo>
                  <a:pt x="213171" y="2014671"/>
                </a:lnTo>
                <a:lnTo>
                  <a:pt x="0" y="2014671"/>
                </a:lnTo>
                <a:lnTo>
                  <a:pt x="0" y="0"/>
                </a:lnTo>
                <a:close/>
              </a:path>
            </a:pathLst>
          </a:custGeom>
          <a:solidFill>
            <a:srgbClr val="F4CCCC">
              <a:alpha val="51919"/>
            </a:srgbClr>
          </a:solidFill>
        </p:spPr>
        <p:txBody>
          <a:bodyPr wrap="square" lIns="0" tIns="0" rIns="0" bIns="0" rtlCol="0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706162" y="1901016"/>
            <a:ext cx="991447" cy="3677920"/>
          </a:xfrm>
          <a:custGeom>
            <a:avLst/>
            <a:gdLst/>
            <a:ahLst/>
            <a:cxnLst/>
            <a:rect l="l" t="t" r="r" b="b"/>
            <a:pathLst>
              <a:path w="743585" h="2758440">
                <a:moveTo>
                  <a:pt x="0" y="2757899"/>
                </a:moveTo>
                <a:lnTo>
                  <a:pt x="0" y="743227"/>
                </a:lnTo>
                <a:lnTo>
                  <a:pt x="743227" y="0"/>
                </a:lnTo>
                <a:lnTo>
                  <a:pt x="743227" y="2014671"/>
                </a:lnTo>
                <a:lnTo>
                  <a:pt x="0" y="2757899"/>
                </a:lnTo>
                <a:close/>
              </a:path>
            </a:pathLst>
          </a:custGeom>
          <a:solidFill>
            <a:srgbClr val="C3A3A3">
              <a:alpha val="51919"/>
            </a:srgbClr>
          </a:solidFill>
        </p:spPr>
        <p:txBody>
          <a:bodyPr wrap="square" lIns="0" tIns="0" rIns="0" bIns="0" rtlCol="0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421934" y="1901017"/>
            <a:ext cx="1275925" cy="991447"/>
          </a:xfrm>
          <a:custGeom>
            <a:avLst/>
            <a:gdLst/>
            <a:ahLst/>
            <a:cxnLst/>
            <a:rect l="l" t="t" r="r" b="b"/>
            <a:pathLst>
              <a:path w="956944" h="743585">
                <a:moveTo>
                  <a:pt x="213171" y="743227"/>
                </a:moveTo>
                <a:lnTo>
                  <a:pt x="0" y="743227"/>
                </a:lnTo>
                <a:lnTo>
                  <a:pt x="743227" y="0"/>
                </a:lnTo>
                <a:lnTo>
                  <a:pt x="956399" y="0"/>
                </a:lnTo>
                <a:lnTo>
                  <a:pt x="213171" y="743227"/>
                </a:lnTo>
                <a:close/>
              </a:path>
            </a:pathLst>
          </a:custGeom>
          <a:solidFill>
            <a:srgbClr val="F6D6D6">
              <a:alpha val="51919"/>
            </a:srgbClr>
          </a:solidFill>
        </p:spPr>
        <p:txBody>
          <a:bodyPr wrap="square" lIns="0" tIns="0" rIns="0" bIns="0" rtlCol="0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421934" y="1901016"/>
            <a:ext cx="1275925" cy="3677920"/>
          </a:xfrm>
          <a:custGeom>
            <a:avLst/>
            <a:gdLst/>
            <a:ahLst/>
            <a:cxnLst/>
            <a:rect l="l" t="t" r="r" b="b"/>
            <a:pathLst>
              <a:path w="956944" h="2758440">
                <a:moveTo>
                  <a:pt x="0" y="743227"/>
                </a:moveTo>
                <a:lnTo>
                  <a:pt x="743227" y="0"/>
                </a:lnTo>
                <a:lnTo>
                  <a:pt x="956399" y="0"/>
                </a:lnTo>
                <a:lnTo>
                  <a:pt x="956399" y="2014671"/>
                </a:lnTo>
                <a:lnTo>
                  <a:pt x="213171" y="2757899"/>
                </a:lnTo>
                <a:lnTo>
                  <a:pt x="0" y="2757899"/>
                </a:lnTo>
                <a:lnTo>
                  <a:pt x="0" y="743227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421934" y="1901017"/>
            <a:ext cx="1275925" cy="991447"/>
          </a:xfrm>
          <a:custGeom>
            <a:avLst/>
            <a:gdLst/>
            <a:ahLst/>
            <a:cxnLst/>
            <a:rect l="l" t="t" r="r" b="b"/>
            <a:pathLst>
              <a:path w="956944" h="743585">
                <a:moveTo>
                  <a:pt x="0" y="743227"/>
                </a:moveTo>
                <a:lnTo>
                  <a:pt x="213171" y="743227"/>
                </a:lnTo>
                <a:lnTo>
                  <a:pt x="956399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706161" y="2891988"/>
            <a:ext cx="0" cy="2686473"/>
          </a:xfrm>
          <a:custGeom>
            <a:avLst/>
            <a:gdLst/>
            <a:ahLst/>
            <a:cxnLst/>
            <a:rect l="l" t="t" r="r" b="b"/>
            <a:pathLst>
              <a:path h="2014854">
                <a:moveTo>
                  <a:pt x="0" y="0"/>
                </a:moveTo>
                <a:lnTo>
                  <a:pt x="0" y="2014671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794499" y="2997824"/>
            <a:ext cx="373380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0" lvl="0" indent="0" algn="l" defTabSz="1219170" rtl="0" eaLnBrk="1" fontAlgn="auto" latinLnBrk="0" hangingPunct="1">
              <a:lnSpc>
                <a:spcPct val="100000"/>
              </a:lnSpc>
              <a:spcBef>
                <a:spcPts val="133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32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10567" y="6290133"/>
            <a:ext cx="1173226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ts val="2753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004298" algn="l"/>
                <a:tab pos="9645832" algn="l"/>
              </a:tabLst>
              <a:defRPr/>
            </a:pPr>
            <a:r>
              <a:rPr kumimoji="0" sz="2400" b="0" i="0" u="none" strike="noStrike" kern="1200" cap="none" spc="-7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Fei-Fei Li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&amp; Justin Johnson &amp;</a:t>
            </a:r>
            <a:r>
              <a:rPr kumimoji="0" sz="2400" b="0" i="0" u="none" strike="noStrike" kern="1200" cap="none" spc="-27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-7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Serena Yeung	</a:t>
            </a:r>
            <a:r>
              <a:rPr kumimoji="0" sz="4000" b="0" i="0" u="none" strike="noStrike" kern="1200" cap="none" spc="-9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Lecture </a:t>
            </a:r>
            <a:r>
              <a:rPr kumimoji="0" sz="4000" b="0" i="0" u="none" strike="noStrike" kern="1200" cap="none" spc="0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5</a:t>
            </a:r>
            <a:r>
              <a:rPr kumimoji="0" sz="4000" b="0" i="0" u="none" strike="noStrike" kern="1200" cap="none" spc="-9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4000" b="0" i="0" u="none" strike="noStrike" kern="1200" cap="none" spc="0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-	</a:t>
            </a:r>
            <a:r>
              <a:rPr kumimoji="0" sz="4000" b="0" i="0" u="none" strike="noStrike" kern="1200" cap="none" spc="-9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April 16,</a:t>
            </a:r>
            <a:r>
              <a:rPr kumimoji="0" sz="4000" b="0" i="0" u="none" strike="noStrike" kern="1200" cap="none" spc="-189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4000" b="0" i="0" u="none" strike="noStrike" kern="1200" cap="none" spc="-9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2019</a:t>
            </a:r>
            <a:endParaRPr kumimoji="0" sz="4000" b="0" i="0" u="none" strike="noStrike" kern="1200" cap="none" spc="0" normalizeH="0" baseline="-4166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 marR="0" lvl="0" indent="0" algn="l" defTabSz="1219170" rtl="0" eaLnBrk="1" fontAlgn="auto" latinLnBrk="0" hangingPunct="1">
              <a:lnSpc>
                <a:spcPts val="3173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4000" b="0" i="0" u="none" strike="noStrike" kern="1200" cap="none" spc="-9" normalizeH="0" baseline="1388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Lecture </a:t>
            </a:r>
            <a:r>
              <a:rPr kumimoji="0" sz="4000" b="0" i="0" u="none" strike="noStrike" kern="1200" cap="none" spc="0" normalizeH="0" baseline="1388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5 -</a:t>
            </a:r>
            <a:r>
              <a:rPr kumimoji="0" sz="4000" b="0" i="0" u="none" strike="noStrike" kern="1200" cap="none" spc="-369" normalizeH="0" baseline="1388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fld id="{81D60167-4931-47E6-BA6A-407CBD079E47}" type="slidenum">
              <a:rPr kumimoji="0" sz="2667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pPr marL="16933" marR="0" lvl="0" indent="0" algn="l" defTabSz="1219170" rtl="0" eaLnBrk="1" fontAlgn="auto" latinLnBrk="0" hangingPunct="1">
                <a:lnSpc>
                  <a:spcPts val="3173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sz="2667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ftr" sz="quarter" idx="429496729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 marR="0" lvl="0" indent="0" algn="l" defTabSz="1219170" rtl="0" eaLnBrk="1" fontAlgn="auto" latinLnBrk="0" hangingPunct="1">
              <a:lnSpc>
                <a:spcPts val="30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667" b="0" i="0" u="none" strike="noStrike" kern="1200" cap="none" spc="-7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April 16,</a:t>
            </a:r>
            <a:r>
              <a:rPr kumimoji="0" sz="2667" b="0" i="0" u="none" strike="noStrike" kern="1200" cap="none" spc="-12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667" b="0" i="0" u="none" strike="noStrike" kern="1200" cap="none" spc="-7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2019</a:t>
            </a:r>
          </a:p>
        </p:txBody>
      </p:sp>
      <p:sp>
        <p:nvSpPr>
          <p:cNvPr id="18" name="object 18"/>
          <p:cNvSpPr txBox="1">
            <a:spLocks noGrp="1"/>
          </p:cNvSpPr>
          <p:nvPr>
            <p:ph type="dt" sz="half" idx="4294967295"/>
          </p:nvPr>
        </p:nvSpPr>
        <p:spPr>
          <a:xfrm>
            <a:off x="258177" y="8372729"/>
            <a:ext cx="802640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 marR="0" lvl="0" indent="0" algn="l" defTabSz="1219170" rtl="0" eaLnBrk="1" fontAlgn="auto" latinLnBrk="0" hangingPunct="1">
              <a:lnSpc>
                <a:spcPts val="2787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7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Fei-Fei Li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&amp; Justin Johnson &amp; </a:t>
            </a:r>
            <a:r>
              <a:rPr kumimoji="0" sz="2400" b="0" i="0" u="none" strike="noStrike" kern="1200" cap="none" spc="-7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Serena</a:t>
            </a:r>
            <a:r>
              <a:rPr kumimoji="0" sz="2400" b="0" i="0" u="none" strike="noStrike" kern="1200" cap="none" spc="-167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-7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Yeung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441983" y="5575035"/>
            <a:ext cx="204047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0" lvl="0" indent="0" algn="l" defTabSz="1219170" rtl="0" eaLnBrk="1" fontAlgn="auto" latinLnBrk="0" hangingPunct="1">
              <a:lnSpc>
                <a:spcPct val="100000"/>
              </a:lnSpc>
              <a:spcBef>
                <a:spcPts val="133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3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97367" y="72982"/>
            <a:ext cx="4944533" cy="755762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4800" spc="-7" dirty="0"/>
              <a:t>Convolution</a:t>
            </a:r>
            <a:r>
              <a:rPr sz="4800" spc="-120" dirty="0"/>
              <a:t> </a:t>
            </a:r>
            <a:r>
              <a:rPr sz="4800" spc="-7" dirty="0"/>
              <a:t>Layer</a:t>
            </a:r>
            <a:endParaRPr sz="4800" dirty="0"/>
          </a:p>
        </p:txBody>
      </p:sp>
      <p:sp>
        <p:nvSpPr>
          <p:cNvPr id="11" name="object 11"/>
          <p:cNvSpPr txBox="1"/>
          <p:nvPr/>
        </p:nvSpPr>
        <p:spPr>
          <a:xfrm>
            <a:off x="4949686" y="1206477"/>
            <a:ext cx="7242313" cy="400793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0" lvl="0" indent="0" algn="l" defTabSz="1219170" rtl="0" eaLnBrk="1" fontAlgn="auto" latinLnBrk="0" hangingPunct="1">
              <a:lnSpc>
                <a:spcPct val="100000"/>
              </a:lnSpc>
              <a:spcBef>
                <a:spcPts val="133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200" b="0" i="0" u="none" strike="noStrike" kern="1200" cap="none" spc="-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32x32x3 image </a:t>
            </a:r>
            <a:r>
              <a:rPr kumimoji="0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-&gt; 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474133" marR="0" lvl="0" indent="-457200" algn="l" defTabSz="1219170" rtl="0" eaLnBrk="1" fontAlgn="auto" latinLnBrk="0" hangingPunct="1">
              <a:lnSpc>
                <a:spcPct val="100000"/>
              </a:lnSpc>
              <a:spcBef>
                <a:spcPts val="133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sz="3200" b="0" i="0" u="none" strike="noStrike" kern="1200" cap="none" spc="-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preserve </a:t>
            </a:r>
            <a:r>
              <a:rPr kumimoji="0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spatial</a:t>
            </a:r>
            <a:r>
              <a:rPr kumimoji="0" sz="3200" b="0" i="0" u="none" strike="noStrike" kern="1200" cap="none" spc="-12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structure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</a:p>
          <a:p>
            <a:pPr marL="474133" marR="0" lvl="0" indent="-457200" algn="l" defTabSz="1219170" rtl="0" eaLnBrk="1" fontAlgn="auto" latinLnBrk="0" hangingPunct="1">
              <a:lnSpc>
                <a:spcPct val="100000"/>
              </a:lnSpc>
              <a:spcBef>
                <a:spcPts val="133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use less weights </a:t>
            </a:r>
          </a:p>
          <a:p>
            <a:pPr marL="474133" marR="0" lvl="0" indent="-457200" algn="l" defTabSz="1219170" rtl="0" eaLnBrk="1" fontAlgn="auto" latinLnBrk="0" hangingPunct="1">
              <a:lnSpc>
                <a:spcPct val="100000"/>
              </a:lnSpc>
              <a:spcBef>
                <a:spcPts val="133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that are 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Arial"/>
                <a:ea typeface="+mn-ea"/>
                <a:cs typeface="Arial"/>
              </a:rPr>
              <a:t>learnable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to achieve a certain objective</a:t>
            </a:r>
          </a:p>
          <a:p>
            <a:pPr marL="474133" marR="0" lvl="0" indent="-457200" algn="l" defTabSz="1219170" rtl="0" eaLnBrk="1" fontAlgn="auto" latinLnBrk="0" hangingPunct="1">
              <a:lnSpc>
                <a:spcPct val="100000"/>
              </a:lnSpc>
              <a:spcBef>
                <a:spcPts val="133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3200" dirty="0">
                <a:solidFill>
                  <a:prstClr val="black"/>
                </a:solidFill>
                <a:latin typeface="Arial"/>
                <a:cs typeface="Arial"/>
              </a:rPr>
              <a:t>Ensure that all locations in the mage are processed with same weights (hence convolutional)</a:t>
            </a:r>
            <a:endParaRPr kumimoji="0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788534" y="4938840"/>
            <a:ext cx="745913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0" lvl="0" indent="0" algn="l" defTabSz="1219170" rtl="0" eaLnBrk="1" fontAlgn="auto" latinLnBrk="0" hangingPunct="1">
              <a:lnSpc>
                <a:spcPct val="100000"/>
              </a:lnSpc>
              <a:spcBef>
                <a:spcPts val="133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7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width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348501" y="2918272"/>
            <a:ext cx="864447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0" lvl="0" indent="0" algn="l" defTabSz="1219170" rtl="0" eaLnBrk="1" fontAlgn="auto" latinLnBrk="0" hangingPunct="1">
              <a:lnSpc>
                <a:spcPct val="100000"/>
              </a:lnSpc>
              <a:spcBef>
                <a:spcPts val="133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7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height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837901" y="4972045"/>
            <a:ext cx="796713" cy="913926"/>
          </a:xfrm>
          <a:prstGeom prst="rect">
            <a:avLst/>
          </a:prstGeom>
        </p:spPr>
        <p:txBody>
          <a:bodyPr vert="horz" wrap="square" lIns="0" tIns="97367" rIns="0" bIns="0" rtlCol="0">
            <a:spAutoFit/>
          </a:bodyPr>
          <a:lstStyle/>
          <a:p>
            <a:pPr marL="413163" marR="0" lvl="0" indent="0" algn="l" defTabSz="1219170" rtl="0" eaLnBrk="1" fontAlgn="auto" latinLnBrk="0" hangingPunct="1">
              <a:lnSpc>
                <a:spcPct val="100000"/>
              </a:lnSpc>
              <a:spcBef>
                <a:spcPts val="767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32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6933" marR="0" lvl="0" indent="0" algn="l" defTabSz="1219170" rtl="0" eaLnBrk="1" fontAlgn="auto" latinLnBrk="0" hangingPunct="1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7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depth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369344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21933" y="2891988"/>
            <a:ext cx="284480" cy="2686473"/>
          </a:xfrm>
          <a:custGeom>
            <a:avLst/>
            <a:gdLst/>
            <a:ahLst/>
            <a:cxnLst/>
            <a:rect l="l" t="t" r="r" b="b"/>
            <a:pathLst>
              <a:path w="213359" h="2014854">
                <a:moveTo>
                  <a:pt x="0" y="0"/>
                </a:moveTo>
                <a:lnTo>
                  <a:pt x="213171" y="0"/>
                </a:lnTo>
                <a:lnTo>
                  <a:pt x="213171" y="2014671"/>
                </a:lnTo>
                <a:lnTo>
                  <a:pt x="0" y="2014671"/>
                </a:lnTo>
                <a:lnTo>
                  <a:pt x="0" y="0"/>
                </a:lnTo>
                <a:close/>
              </a:path>
            </a:pathLst>
          </a:custGeom>
          <a:solidFill>
            <a:srgbClr val="F4CCCC">
              <a:alpha val="51919"/>
            </a:srgbClr>
          </a:solidFill>
        </p:spPr>
        <p:txBody>
          <a:bodyPr wrap="square" lIns="0" tIns="0" rIns="0" bIns="0" rtlCol="0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706162" y="1901016"/>
            <a:ext cx="991447" cy="3677920"/>
          </a:xfrm>
          <a:custGeom>
            <a:avLst/>
            <a:gdLst/>
            <a:ahLst/>
            <a:cxnLst/>
            <a:rect l="l" t="t" r="r" b="b"/>
            <a:pathLst>
              <a:path w="743585" h="2758440">
                <a:moveTo>
                  <a:pt x="0" y="2757899"/>
                </a:moveTo>
                <a:lnTo>
                  <a:pt x="0" y="743227"/>
                </a:lnTo>
                <a:lnTo>
                  <a:pt x="743227" y="0"/>
                </a:lnTo>
                <a:lnTo>
                  <a:pt x="743227" y="2014671"/>
                </a:lnTo>
                <a:lnTo>
                  <a:pt x="0" y="2757899"/>
                </a:lnTo>
                <a:close/>
              </a:path>
            </a:pathLst>
          </a:custGeom>
          <a:solidFill>
            <a:srgbClr val="C3A3A3">
              <a:alpha val="51919"/>
            </a:srgbClr>
          </a:solidFill>
        </p:spPr>
        <p:txBody>
          <a:bodyPr wrap="square" lIns="0" tIns="0" rIns="0" bIns="0" rtlCol="0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421934" y="1901017"/>
            <a:ext cx="1275925" cy="991447"/>
          </a:xfrm>
          <a:custGeom>
            <a:avLst/>
            <a:gdLst/>
            <a:ahLst/>
            <a:cxnLst/>
            <a:rect l="l" t="t" r="r" b="b"/>
            <a:pathLst>
              <a:path w="956944" h="743585">
                <a:moveTo>
                  <a:pt x="213171" y="743227"/>
                </a:moveTo>
                <a:lnTo>
                  <a:pt x="0" y="743227"/>
                </a:lnTo>
                <a:lnTo>
                  <a:pt x="743227" y="0"/>
                </a:lnTo>
                <a:lnTo>
                  <a:pt x="956399" y="0"/>
                </a:lnTo>
                <a:lnTo>
                  <a:pt x="213171" y="743227"/>
                </a:lnTo>
                <a:close/>
              </a:path>
            </a:pathLst>
          </a:custGeom>
          <a:solidFill>
            <a:srgbClr val="F6D6D6">
              <a:alpha val="51919"/>
            </a:srgbClr>
          </a:solidFill>
        </p:spPr>
        <p:txBody>
          <a:bodyPr wrap="square" lIns="0" tIns="0" rIns="0" bIns="0" rtlCol="0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421934" y="1901016"/>
            <a:ext cx="1275925" cy="3677920"/>
          </a:xfrm>
          <a:custGeom>
            <a:avLst/>
            <a:gdLst/>
            <a:ahLst/>
            <a:cxnLst/>
            <a:rect l="l" t="t" r="r" b="b"/>
            <a:pathLst>
              <a:path w="956944" h="2758440">
                <a:moveTo>
                  <a:pt x="0" y="743227"/>
                </a:moveTo>
                <a:lnTo>
                  <a:pt x="743227" y="0"/>
                </a:lnTo>
                <a:lnTo>
                  <a:pt x="956399" y="0"/>
                </a:lnTo>
                <a:lnTo>
                  <a:pt x="956399" y="2014671"/>
                </a:lnTo>
                <a:lnTo>
                  <a:pt x="213171" y="2757899"/>
                </a:lnTo>
                <a:lnTo>
                  <a:pt x="0" y="2757899"/>
                </a:lnTo>
                <a:lnTo>
                  <a:pt x="0" y="743227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421934" y="1901017"/>
            <a:ext cx="1275925" cy="991447"/>
          </a:xfrm>
          <a:custGeom>
            <a:avLst/>
            <a:gdLst/>
            <a:ahLst/>
            <a:cxnLst/>
            <a:rect l="l" t="t" r="r" b="b"/>
            <a:pathLst>
              <a:path w="956944" h="743585">
                <a:moveTo>
                  <a:pt x="0" y="743227"/>
                </a:moveTo>
                <a:lnTo>
                  <a:pt x="213171" y="743227"/>
                </a:lnTo>
                <a:lnTo>
                  <a:pt x="956399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706161" y="2891988"/>
            <a:ext cx="0" cy="2686473"/>
          </a:xfrm>
          <a:custGeom>
            <a:avLst/>
            <a:gdLst/>
            <a:ahLst/>
            <a:cxnLst/>
            <a:rect l="l" t="t" r="r" b="b"/>
            <a:pathLst>
              <a:path h="2014854">
                <a:moveTo>
                  <a:pt x="0" y="0"/>
                </a:moveTo>
                <a:lnTo>
                  <a:pt x="0" y="2014671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97367" y="72982"/>
            <a:ext cx="4944533" cy="755762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4800" spc="-7" dirty="0"/>
              <a:t>Convolution</a:t>
            </a:r>
            <a:r>
              <a:rPr sz="4800" spc="-120" dirty="0"/>
              <a:t> </a:t>
            </a:r>
            <a:r>
              <a:rPr sz="4800" spc="-7" dirty="0"/>
              <a:t>Layer</a:t>
            </a:r>
            <a:endParaRPr sz="4800"/>
          </a:p>
        </p:txBody>
      </p:sp>
      <p:sp>
        <p:nvSpPr>
          <p:cNvPr id="9" name="object 9"/>
          <p:cNvSpPr/>
          <p:nvPr/>
        </p:nvSpPr>
        <p:spPr>
          <a:xfrm>
            <a:off x="5527867" y="3273914"/>
            <a:ext cx="176107" cy="884767"/>
          </a:xfrm>
          <a:custGeom>
            <a:avLst/>
            <a:gdLst/>
            <a:ahLst/>
            <a:cxnLst/>
            <a:rect l="l" t="t" r="r" b="b"/>
            <a:pathLst>
              <a:path w="132079" h="663575">
                <a:moveTo>
                  <a:pt x="0" y="0"/>
                </a:moveTo>
                <a:lnTo>
                  <a:pt x="131602" y="0"/>
                </a:lnTo>
                <a:lnTo>
                  <a:pt x="131602" y="663202"/>
                </a:lnTo>
                <a:lnTo>
                  <a:pt x="0" y="663202"/>
                </a:lnTo>
                <a:lnTo>
                  <a:pt x="0" y="0"/>
                </a:lnTo>
                <a:close/>
              </a:path>
            </a:pathLst>
          </a:custGeom>
          <a:solidFill>
            <a:srgbClr val="C9DAF7"/>
          </a:solidFill>
        </p:spPr>
        <p:txBody>
          <a:bodyPr wrap="square" lIns="0" tIns="0" rIns="0" bIns="0" rtlCol="0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703336" y="3072984"/>
            <a:ext cx="201507" cy="1085425"/>
          </a:xfrm>
          <a:custGeom>
            <a:avLst/>
            <a:gdLst/>
            <a:ahLst/>
            <a:cxnLst/>
            <a:rect l="l" t="t" r="r" b="b"/>
            <a:pathLst>
              <a:path w="151129" h="814069">
                <a:moveTo>
                  <a:pt x="0" y="813899"/>
                </a:moveTo>
                <a:lnTo>
                  <a:pt x="0" y="150697"/>
                </a:lnTo>
                <a:lnTo>
                  <a:pt x="150697" y="0"/>
                </a:lnTo>
                <a:lnTo>
                  <a:pt x="150697" y="663202"/>
                </a:lnTo>
                <a:lnTo>
                  <a:pt x="0" y="813899"/>
                </a:lnTo>
                <a:close/>
              </a:path>
            </a:pathLst>
          </a:custGeom>
          <a:solidFill>
            <a:srgbClr val="A0AEC6"/>
          </a:solidFill>
        </p:spPr>
        <p:txBody>
          <a:bodyPr wrap="square" lIns="0" tIns="0" rIns="0" bIns="0" rtlCol="0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527867" y="3072983"/>
            <a:ext cx="376767" cy="201507"/>
          </a:xfrm>
          <a:custGeom>
            <a:avLst/>
            <a:gdLst/>
            <a:ahLst/>
            <a:cxnLst/>
            <a:rect l="l" t="t" r="r" b="b"/>
            <a:pathLst>
              <a:path w="282575" h="151130">
                <a:moveTo>
                  <a:pt x="131602" y="150697"/>
                </a:moveTo>
                <a:lnTo>
                  <a:pt x="0" y="150697"/>
                </a:lnTo>
                <a:lnTo>
                  <a:pt x="150697" y="0"/>
                </a:lnTo>
                <a:lnTo>
                  <a:pt x="282299" y="0"/>
                </a:lnTo>
                <a:lnTo>
                  <a:pt x="131602" y="150697"/>
                </a:lnTo>
                <a:close/>
              </a:path>
            </a:pathLst>
          </a:custGeom>
          <a:solidFill>
            <a:srgbClr val="D3E1F9"/>
          </a:solidFill>
        </p:spPr>
        <p:txBody>
          <a:bodyPr wrap="square" lIns="0" tIns="0" rIns="0" bIns="0" rtlCol="0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527867" y="3072984"/>
            <a:ext cx="376767" cy="1085425"/>
          </a:xfrm>
          <a:custGeom>
            <a:avLst/>
            <a:gdLst/>
            <a:ahLst/>
            <a:cxnLst/>
            <a:rect l="l" t="t" r="r" b="b"/>
            <a:pathLst>
              <a:path w="282575" h="814069">
                <a:moveTo>
                  <a:pt x="0" y="150697"/>
                </a:moveTo>
                <a:lnTo>
                  <a:pt x="150697" y="0"/>
                </a:lnTo>
                <a:lnTo>
                  <a:pt x="282299" y="0"/>
                </a:lnTo>
                <a:lnTo>
                  <a:pt x="282299" y="663202"/>
                </a:lnTo>
                <a:lnTo>
                  <a:pt x="131602" y="813899"/>
                </a:lnTo>
                <a:lnTo>
                  <a:pt x="0" y="813899"/>
                </a:lnTo>
                <a:lnTo>
                  <a:pt x="0" y="150697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5527867" y="3072983"/>
            <a:ext cx="376767" cy="201507"/>
          </a:xfrm>
          <a:custGeom>
            <a:avLst/>
            <a:gdLst/>
            <a:ahLst/>
            <a:cxnLst/>
            <a:rect l="l" t="t" r="r" b="b"/>
            <a:pathLst>
              <a:path w="282575" h="151130">
                <a:moveTo>
                  <a:pt x="0" y="150697"/>
                </a:moveTo>
                <a:lnTo>
                  <a:pt x="131602" y="150697"/>
                </a:lnTo>
                <a:lnTo>
                  <a:pt x="282299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5703336" y="3273914"/>
            <a:ext cx="0" cy="884767"/>
          </a:xfrm>
          <a:custGeom>
            <a:avLst/>
            <a:gdLst/>
            <a:ahLst/>
            <a:cxnLst/>
            <a:rect l="l" t="t" r="r" b="b"/>
            <a:pathLst>
              <a:path h="663575">
                <a:moveTo>
                  <a:pt x="0" y="0"/>
                </a:moveTo>
                <a:lnTo>
                  <a:pt x="0" y="663202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body" idx="1"/>
          </p:nvPr>
        </p:nvSpPr>
        <p:spPr>
          <a:xfrm>
            <a:off x="271612" y="1379024"/>
            <a:ext cx="11610169" cy="3589423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lang="en-US" spc="-7" dirty="0"/>
              <a:t>    </a:t>
            </a:r>
            <a:r>
              <a:rPr spc="-7" dirty="0"/>
              <a:t>32x32x3</a:t>
            </a:r>
            <a:r>
              <a:rPr spc="-13" dirty="0"/>
              <a:t> </a:t>
            </a:r>
            <a:r>
              <a:rPr spc="-7" dirty="0"/>
              <a:t>image</a:t>
            </a:r>
          </a:p>
          <a:p>
            <a:pPr>
              <a:spcBef>
                <a:spcPts val="67"/>
              </a:spcBef>
            </a:pPr>
            <a:endParaRPr sz="3733" dirty="0">
              <a:latin typeface="Times New Roman"/>
              <a:cs typeface="Times New Roman"/>
            </a:endParaRPr>
          </a:p>
          <a:p>
            <a:pPr marR="92284" algn="ctr"/>
            <a:r>
              <a:rPr lang="en-US" spc="-7" dirty="0"/>
              <a:t>                 </a:t>
            </a:r>
            <a:r>
              <a:rPr spc="-7" dirty="0"/>
              <a:t>5x5x3</a:t>
            </a:r>
            <a:r>
              <a:rPr spc="-13" dirty="0"/>
              <a:t> </a:t>
            </a:r>
            <a:r>
              <a:rPr spc="-7" dirty="0"/>
              <a:t>filter</a:t>
            </a:r>
          </a:p>
          <a:p>
            <a:pPr marL="1711917">
              <a:spcBef>
                <a:spcPts val="2067"/>
              </a:spcBef>
            </a:pPr>
            <a:r>
              <a:rPr sz="2400" spc="-7" dirty="0"/>
              <a:t>32</a:t>
            </a:r>
            <a:endParaRPr sz="2400" dirty="0"/>
          </a:p>
          <a:p>
            <a:pPr marL="5945145">
              <a:spcBef>
                <a:spcPts val="2107"/>
              </a:spcBef>
            </a:pPr>
            <a:r>
              <a:rPr sz="2400" b="1" spc="-7" dirty="0"/>
              <a:t>Convolve </a:t>
            </a:r>
            <a:r>
              <a:rPr sz="2400" spc="-7" dirty="0"/>
              <a:t>the filter with the</a:t>
            </a:r>
            <a:r>
              <a:rPr sz="2400" spc="-93" dirty="0"/>
              <a:t> </a:t>
            </a:r>
            <a:r>
              <a:rPr sz="2400" spc="-7" dirty="0"/>
              <a:t>image</a:t>
            </a:r>
            <a:endParaRPr sz="2400" dirty="0"/>
          </a:p>
          <a:p>
            <a:pPr marL="5945145" marR="6773">
              <a:lnSpc>
                <a:spcPct val="100699"/>
              </a:lnSpc>
            </a:pPr>
            <a:r>
              <a:rPr sz="2400" spc="-7" dirty="0"/>
              <a:t>i.e. </a:t>
            </a:r>
            <a:r>
              <a:rPr sz="2400" dirty="0"/>
              <a:t>“slide </a:t>
            </a:r>
            <a:r>
              <a:rPr sz="2400" spc="-7" dirty="0"/>
              <a:t>over the image</a:t>
            </a:r>
            <a:r>
              <a:rPr sz="2400" spc="-120" dirty="0"/>
              <a:t> </a:t>
            </a:r>
            <a:r>
              <a:rPr sz="2400" dirty="0"/>
              <a:t>spatially,  computing </a:t>
            </a:r>
            <a:r>
              <a:rPr sz="2400" spc="-7" dirty="0"/>
              <a:t>dot</a:t>
            </a:r>
            <a:r>
              <a:rPr sz="2400" spc="-33" dirty="0"/>
              <a:t> </a:t>
            </a:r>
            <a:r>
              <a:rPr sz="2400" spc="-7" dirty="0"/>
              <a:t>products”</a:t>
            </a:r>
            <a:endParaRPr sz="2400" dirty="0"/>
          </a:p>
        </p:txBody>
      </p:sp>
      <p:sp>
        <p:nvSpPr>
          <p:cNvPr id="16" name="object 16"/>
          <p:cNvSpPr txBox="1"/>
          <p:nvPr/>
        </p:nvSpPr>
        <p:spPr>
          <a:xfrm>
            <a:off x="210567" y="6290133"/>
            <a:ext cx="1173226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ts val="2753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004298" algn="l"/>
                <a:tab pos="9645832" algn="l"/>
              </a:tabLst>
              <a:defRPr/>
            </a:pPr>
            <a:r>
              <a:rPr kumimoji="0" sz="2400" b="0" i="0" u="none" strike="noStrike" kern="1200" cap="none" spc="-7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Fei-Fei Li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&amp; Justin Johnson &amp;</a:t>
            </a:r>
            <a:r>
              <a:rPr kumimoji="0" sz="2400" b="0" i="0" u="none" strike="noStrike" kern="1200" cap="none" spc="-27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-7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Serena Yeung	</a:t>
            </a:r>
            <a:r>
              <a:rPr kumimoji="0" sz="4000" b="0" i="0" u="none" strike="noStrike" kern="1200" cap="none" spc="-9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Lecture </a:t>
            </a:r>
            <a:r>
              <a:rPr kumimoji="0" sz="4000" b="0" i="0" u="none" strike="noStrike" kern="1200" cap="none" spc="0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5</a:t>
            </a:r>
            <a:r>
              <a:rPr kumimoji="0" sz="4000" b="0" i="0" u="none" strike="noStrike" kern="1200" cap="none" spc="-9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4000" b="0" i="0" u="none" strike="noStrike" kern="1200" cap="none" spc="0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-	</a:t>
            </a:r>
            <a:r>
              <a:rPr kumimoji="0" sz="4000" b="0" i="0" u="none" strike="noStrike" kern="1200" cap="none" spc="-9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April 16,</a:t>
            </a:r>
            <a:r>
              <a:rPr kumimoji="0" sz="4000" b="0" i="0" u="none" strike="noStrike" kern="1200" cap="none" spc="-189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4000" b="0" i="0" u="none" strike="noStrike" kern="1200" cap="none" spc="-9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2019</a:t>
            </a:r>
            <a:endParaRPr kumimoji="0" sz="4000" b="0" i="0" u="none" strike="noStrike" kern="1200" cap="none" spc="0" normalizeH="0" baseline="-4166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234534" y="5081730"/>
            <a:ext cx="37338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 marR="0" lvl="0" indent="0" algn="l" defTabSz="1219170" rtl="0" eaLnBrk="1" fontAlgn="auto" latinLnBrk="0" hangingPunct="1">
              <a:lnSpc>
                <a:spcPts val="2787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32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441983" y="5603907"/>
            <a:ext cx="204047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 marR="0" lvl="0" indent="0" algn="l" defTabSz="1219170" rtl="0" eaLnBrk="1" fontAlgn="auto" latinLnBrk="0" hangingPunct="1">
              <a:lnSpc>
                <a:spcPts val="2787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3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 marR="0" lvl="0" indent="0" algn="l" defTabSz="1219170" rtl="0" eaLnBrk="1" fontAlgn="auto" latinLnBrk="0" hangingPunct="1">
              <a:lnSpc>
                <a:spcPts val="3173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4000" b="0" i="0" u="none" strike="noStrike" kern="1200" cap="none" spc="-9" normalizeH="0" baseline="1388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Lecture </a:t>
            </a:r>
            <a:r>
              <a:rPr kumimoji="0" sz="4000" b="0" i="0" u="none" strike="noStrike" kern="1200" cap="none" spc="0" normalizeH="0" baseline="1388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5 -</a:t>
            </a:r>
            <a:r>
              <a:rPr kumimoji="0" sz="4000" b="0" i="0" u="none" strike="noStrike" kern="1200" cap="none" spc="-369" normalizeH="0" baseline="1388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fld id="{81D60167-4931-47E6-BA6A-407CBD079E47}" type="slidenum">
              <a:rPr kumimoji="0" sz="2667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pPr marL="16933" marR="0" lvl="0" indent="0" algn="l" defTabSz="1219170" rtl="0" eaLnBrk="1" fontAlgn="auto" latinLnBrk="0" hangingPunct="1">
                <a:lnSpc>
                  <a:spcPts val="3173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sz="2667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ftr" sz="quarter" idx="429496729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 marR="0" lvl="0" indent="0" algn="l" defTabSz="1219170" rtl="0" eaLnBrk="1" fontAlgn="auto" latinLnBrk="0" hangingPunct="1">
              <a:lnSpc>
                <a:spcPts val="30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667" b="0" i="0" u="none" strike="noStrike" kern="1200" cap="none" spc="-7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April 16,</a:t>
            </a:r>
            <a:r>
              <a:rPr kumimoji="0" sz="2667" b="0" i="0" u="none" strike="noStrike" kern="1200" cap="none" spc="-12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667" b="0" i="0" u="none" strike="noStrike" kern="1200" cap="none" spc="-7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2019</a:t>
            </a:r>
          </a:p>
        </p:txBody>
      </p:sp>
      <p:sp>
        <p:nvSpPr>
          <p:cNvPr id="21" name="object 21"/>
          <p:cNvSpPr txBox="1">
            <a:spLocks noGrp="1"/>
          </p:cNvSpPr>
          <p:nvPr>
            <p:ph type="dt" sz="half" idx="4294967295"/>
          </p:nvPr>
        </p:nvSpPr>
        <p:spPr>
          <a:xfrm>
            <a:off x="258177" y="8372729"/>
            <a:ext cx="802640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 marR="0" lvl="0" indent="0" algn="l" defTabSz="1219170" rtl="0" eaLnBrk="1" fontAlgn="auto" latinLnBrk="0" hangingPunct="1">
              <a:lnSpc>
                <a:spcPts val="2787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7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Fei-Fei Li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&amp; Justin Johnson &amp; </a:t>
            </a:r>
            <a:r>
              <a:rPr kumimoji="0" sz="2400" b="0" i="0" u="none" strike="noStrike" kern="1200" cap="none" spc="-7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Serena</a:t>
            </a:r>
            <a:r>
              <a:rPr kumimoji="0" sz="2400" b="0" i="0" u="none" strike="noStrike" kern="1200" cap="none" spc="-167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-7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Yeung</a:t>
            </a:r>
          </a:p>
        </p:txBody>
      </p:sp>
    </p:spTree>
    <p:extLst>
      <p:ext uri="{BB962C8B-B14F-4D97-AF65-F5344CB8AC3E}">
        <p14:creationId xmlns:p14="http://schemas.microsoft.com/office/powerpoint/2010/main" val="13762027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21933" y="2891988"/>
            <a:ext cx="284480" cy="2686473"/>
          </a:xfrm>
          <a:custGeom>
            <a:avLst/>
            <a:gdLst/>
            <a:ahLst/>
            <a:cxnLst/>
            <a:rect l="l" t="t" r="r" b="b"/>
            <a:pathLst>
              <a:path w="213359" h="2014854">
                <a:moveTo>
                  <a:pt x="0" y="0"/>
                </a:moveTo>
                <a:lnTo>
                  <a:pt x="213171" y="0"/>
                </a:lnTo>
                <a:lnTo>
                  <a:pt x="213171" y="2014671"/>
                </a:lnTo>
                <a:lnTo>
                  <a:pt x="0" y="2014671"/>
                </a:lnTo>
                <a:lnTo>
                  <a:pt x="0" y="0"/>
                </a:lnTo>
                <a:close/>
              </a:path>
            </a:pathLst>
          </a:custGeom>
          <a:solidFill>
            <a:srgbClr val="F4CCCC">
              <a:alpha val="51919"/>
            </a:srgbClr>
          </a:solidFill>
        </p:spPr>
        <p:txBody>
          <a:bodyPr wrap="square" lIns="0" tIns="0" rIns="0" bIns="0" rtlCol="0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706162" y="1901016"/>
            <a:ext cx="991447" cy="3677920"/>
          </a:xfrm>
          <a:custGeom>
            <a:avLst/>
            <a:gdLst/>
            <a:ahLst/>
            <a:cxnLst/>
            <a:rect l="l" t="t" r="r" b="b"/>
            <a:pathLst>
              <a:path w="743585" h="2758440">
                <a:moveTo>
                  <a:pt x="0" y="2757899"/>
                </a:moveTo>
                <a:lnTo>
                  <a:pt x="0" y="743227"/>
                </a:lnTo>
                <a:lnTo>
                  <a:pt x="743227" y="0"/>
                </a:lnTo>
                <a:lnTo>
                  <a:pt x="743227" y="2014671"/>
                </a:lnTo>
                <a:lnTo>
                  <a:pt x="0" y="2757899"/>
                </a:lnTo>
                <a:close/>
              </a:path>
            </a:pathLst>
          </a:custGeom>
          <a:solidFill>
            <a:srgbClr val="C3A3A3">
              <a:alpha val="51919"/>
            </a:srgbClr>
          </a:solidFill>
        </p:spPr>
        <p:txBody>
          <a:bodyPr wrap="square" lIns="0" tIns="0" rIns="0" bIns="0" rtlCol="0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421934" y="1901017"/>
            <a:ext cx="1275925" cy="991447"/>
          </a:xfrm>
          <a:custGeom>
            <a:avLst/>
            <a:gdLst/>
            <a:ahLst/>
            <a:cxnLst/>
            <a:rect l="l" t="t" r="r" b="b"/>
            <a:pathLst>
              <a:path w="956944" h="743585">
                <a:moveTo>
                  <a:pt x="213171" y="743227"/>
                </a:moveTo>
                <a:lnTo>
                  <a:pt x="0" y="743227"/>
                </a:lnTo>
                <a:lnTo>
                  <a:pt x="743227" y="0"/>
                </a:lnTo>
                <a:lnTo>
                  <a:pt x="956399" y="0"/>
                </a:lnTo>
                <a:lnTo>
                  <a:pt x="213171" y="743227"/>
                </a:lnTo>
                <a:close/>
              </a:path>
            </a:pathLst>
          </a:custGeom>
          <a:solidFill>
            <a:srgbClr val="F6D6D6">
              <a:alpha val="51919"/>
            </a:srgbClr>
          </a:solidFill>
        </p:spPr>
        <p:txBody>
          <a:bodyPr wrap="square" lIns="0" tIns="0" rIns="0" bIns="0" rtlCol="0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421934" y="1901016"/>
            <a:ext cx="1275925" cy="3677920"/>
          </a:xfrm>
          <a:custGeom>
            <a:avLst/>
            <a:gdLst/>
            <a:ahLst/>
            <a:cxnLst/>
            <a:rect l="l" t="t" r="r" b="b"/>
            <a:pathLst>
              <a:path w="956944" h="2758440">
                <a:moveTo>
                  <a:pt x="0" y="743227"/>
                </a:moveTo>
                <a:lnTo>
                  <a:pt x="743227" y="0"/>
                </a:lnTo>
                <a:lnTo>
                  <a:pt x="956399" y="0"/>
                </a:lnTo>
                <a:lnTo>
                  <a:pt x="956399" y="2014671"/>
                </a:lnTo>
                <a:lnTo>
                  <a:pt x="213171" y="2757899"/>
                </a:lnTo>
                <a:lnTo>
                  <a:pt x="0" y="2757899"/>
                </a:lnTo>
                <a:lnTo>
                  <a:pt x="0" y="743227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421934" y="1901017"/>
            <a:ext cx="1275925" cy="991447"/>
          </a:xfrm>
          <a:custGeom>
            <a:avLst/>
            <a:gdLst/>
            <a:ahLst/>
            <a:cxnLst/>
            <a:rect l="l" t="t" r="r" b="b"/>
            <a:pathLst>
              <a:path w="956944" h="743585">
                <a:moveTo>
                  <a:pt x="0" y="743227"/>
                </a:moveTo>
                <a:lnTo>
                  <a:pt x="213171" y="743227"/>
                </a:lnTo>
                <a:lnTo>
                  <a:pt x="956399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706161" y="2891988"/>
            <a:ext cx="0" cy="2686473"/>
          </a:xfrm>
          <a:custGeom>
            <a:avLst/>
            <a:gdLst/>
            <a:ahLst/>
            <a:cxnLst/>
            <a:rect l="l" t="t" r="r" b="b"/>
            <a:pathLst>
              <a:path h="2014854">
                <a:moveTo>
                  <a:pt x="0" y="0"/>
                </a:moveTo>
                <a:lnTo>
                  <a:pt x="0" y="2014671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97367" y="72982"/>
            <a:ext cx="4944533" cy="755762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4800" spc="-7" dirty="0"/>
              <a:t>Convolution</a:t>
            </a:r>
            <a:r>
              <a:rPr sz="4800" spc="-120" dirty="0"/>
              <a:t> </a:t>
            </a:r>
            <a:r>
              <a:rPr sz="4800" spc="-7" dirty="0"/>
              <a:t>Layer</a:t>
            </a:r>
            <a:endParaRPr sz="4800" dirty="0"/>
          </a:p>
        </p:txBody>
      </p:sp>
      <p:sp>
        <p:nvSpPr>
          <p:cNvPr id="9" name="object 9"/>
          <p:cNvSpPr/>
          <p:nvPr/>
        </p:nvSpPr>
        <p:spPr>
          <a:xfrm>
            <a:off x="5527867" y="3273914"/>
            <a:ext cx="176107" cy="884767"/>
          </a:xfrm>
          <a:custGeom>
            <a:avLst/>
            <a:gdLst/>
            <a:ahLst/>
            <a:cxnLst/>
            <a:rect l="l" t="t" r="r" b="b"/>
            <a:pathLst>
              <a:path w="132079" h="663575">
                <a:moveTo>
                  <a:pt x="0" y="0"/>
                </a:moveTo>
                <a:lnTo>
                  <a:pt x="131602" y="0"/>
                </a:lnTo>
                <a:lnTo>
                  <a:pt x="131602" y="663202"/>
                </a:lnTo>
                <a:lnTo>
                  <a:pt x="0" y="663202"/>
                </a:lnTo>
                <a:lnTo>
                  <a:pt x="0" y="0"/>
                </a:lnTo>
                <a:close/>
              </a:path>
            </a:pathLst>
          </a:custGeom>
          <a:solidFill>
            <a:srgbClr val="C9DAF7"/>
          </a:solidFill>
        </p:spPr>
        <p:txBody>
          <a:bodyPr wrap="square" lIns="0" tIns="0" rIns="0" bIns="0" rtlCol="0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703336" y="3072984"/>
            <a:ext cx="201507" cy="1085425"/>
          </a:xfrm>
          <a:custGeom>
            <a:avLst/>
            <a:gdLst/>
            <a:ahLst/>
            <a:cxnLst/>
            <a:rect l="l" t="t" r="r" b="b"/>
            <a:pathLst>
              <a:path w="151129" h="814069">
                <a:moveTo>
                  <a:pt x="0" y="813899"/>
                </a:moveTo>
                <a:lnTo>
                  <a:pt x="0" y="150697"/>
                </a:lnTo>
                <a:lnTo>
                  <a:pt x="150697" y="0"/>
                </a:lnTo>
                <a:lnTo>
                  <a:pt x="150697" y="663202"/>
                </a:lnTo>
                <a:lnTo>
                  <a:pt x="0" y="813899"/>
                </a:lnTo>
                <a:close/>
              </a:path>
            </a:pathLst>
          </a:custGeom>
          <a:solidFill>
            <a:srgbClr val="A0AEC6"/>
          </a:solidFill>
        </p:spPr>
        <p:txBody>
          <a:bodyPr wrap="square" lIns="0" tIns="0" rIns="0" bIns="0" rtlCol="0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527867" y="3072983"/>
            <a:ext cx="376767" cy="201507"/>
          </a:xfrm>
          <a:custGeom>
            <a:avLst/>
            <a:gdLst/>
            <a:ahLst/>
            <a:cxnLst/>
            <a:rect l="l" t="t" r="r" b="b"/>
            <a:pathLst>
              <a:path w="282575" h="151130">
                <a:moveTo>
                  <a:pt x="131602" y="150697"/>
                </a:moveTo>
                <a:lnTo>
                  <a:pt x="0" y="150697"/>
                </a:lnTo>
                <a:lnTo>
                  <a:pt x="150697" y="0"/>
                </a:lnTo>
                <a:lnTo>
                  <a:pt x="282299" y="0"/>
                </a:lnTo>
                <a:lnTo>
                  <a:pt x="131602" y="150697"/>
                </a:lnTo>
                <a:close/>
              </a:path>
            </a:pathLst>
          </a:custGeom>
          <a:solidFill>
            <a:srgbClr val="D3E1F9"/>
          </a:solidFill>
        </p:spPr>
        <p:txBody>
          <a:bodyPr wrap="square" lIns="0" tIns="0" rIns="0" bIns="0" rtlCol="0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527867" y="3072984"/>
            <a:ext cx="376767" cy="1085425"/>
          </a:xfrm>
          <a:custGeom>
            <a:avLst/>
            <a:gdLst/>
            <a:ahLst/>
            <a:cxnLst/>
            <a:rect l="l" t="t" r="r" b="b"/>
            <a:pathLst>
              <a:path w="282575" h="814069">
                <a:moveTo>
                  <a:pt x="0" y="150697"/>
                </a:moveTo>
                <a:lnTo>
                  <a:pt x="150697" y="0"/>
                </a:lnTo>
                <a:lnTo>
                  <a:pt x="282299" y="0"/>
                </a:lnTo>
                <a:lnTo>
                  <a:pt x="282299" y="663202"/>
                </a:lnTo>
                <a:lnTo>
                  <a:pt x="131602" y="813899"/>
                </a:lnTo>
                <a:lnTo>
                  <a:pt x="0" y="813899"/>
                </a:lnTo>
                <a:lnTo>
                  <a:pt x="0" y="150697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5527867" y="3072983"/>
            <a:ext cx="376767" cy="201507"/>
          </a:xfrm>
          <a:custGeom>
            <a:avLst/>
            <a:gdLst/>
            <a:ahLst/>
            <a:cxnLst/>
            <a:rect l="l" t="t" r="r" b="b"/>
            <a:pathLst>
              <a:path w="282575" h="151130">
                <a:moveTo>
                  <a:pt x="0" y="150697"/>
                </a:moveTo>
                <a:lnTo>
                  <a:pt x="131602" y="150697"/>
                </a:lnTo>
                <a:lnTo>
                  <a:pt x="282299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5703336" y="3273914"/>
            <a:ext cx="0" cy="884767"/>
          </a:xfrm>
          <a:custGeom>
            <a:avLst/>
            <a:gdLst/>
            <a:ahLst/>
            <a:cxnLst/>
            <a:rect l="l" t="t" r="r" b="b"/>
            <a:pathLst>
              <a:path h="663575">
                <a:moveTo>
                  <a:pt x="0" y="0"/>
                </a:moveTo>
                <a:lnTo>
                  <a:pt x="0" y="663202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body" idx="1"/>
          </p:nvPr>
        </p:nvSpPr>
        <p:spPr>
          <a:xfrm>
            <a:off x="1465333" y="1608614"/>
            <a:ext cx="14067083" cy="3589423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pc="-7" dirty="0"/>
              <a:t>32x32x</a:t>
            </a:r>
            <a:r>
              <a:rPr spc="-7" dirty="0">
                <a:solidFill>
                  <a:srgbClr val="0000FF"/>
                </a:solidFill>
              </a:rPr>
              <a:t>3</a:t>
            </a:r>
            <a:r>
              <a:rPr spc="-13" dirty="0">
                <a:solidFill>
                  <a:srgbClr val="0000FF"/>
                </a:solidFill>
              </a:rPr>
              <a:t> </a:t>
            </a:r>
            <a:r>
              <a:rPr spc="-7" dirty="0"/>
              <a:t>image</a:t>
            </a:r>
          </a:p>
          <a:p>
            <a:pPr>
              <a:spcBef>
                <a:spcPts val="67"/>
              </a:spcBef>
            </a:pPr>
            <a:endParaRPr sz="3733" dirty="0">
              <a:latin typeface="Times New Roman"/>
              <a:cs typeface="Times New Roman"/>
            </a:endParaRPr>
          </a:p>
          <a:p>
            <a:pPr marR="92284" algn="ctr"/>
            <a:r>
              <a:rPr spc="-7" dirty="0"/>
              <a:t>5x5x</a:t>
            </a:r>
            <a:r>
              <a:rPr spc="-7" dirty="0">
                <a:solidFill>
                  <a:srgbClr val="0000FF"/>
                </a:solidFill>
              </a:rPr>
              <a:t>3</a:t>
            </a:r>
            <a:r>
              <a:rPr spc="-13" dirty="0">
                <a:solidFill>
                  <a:srgbClr val="0000FF"/>
                </a:solidFill>
              </a:rPr>
              <a:t> </a:t>
            </a:r>
            <a:r>
              <a:rPr spc="-7" dirty="0"/>
              <a:t>filter</a:t>
            </a:r>
          </a:p>
          <a:p>
            <a:pPr marL="1711917">
              <a:spcBef>
                <a:spcPts val="2067"/>
              </a:spcBef>
            </a:pPr>
            <a:r>
              <a:rPr sz="2400" spc="-7" dirty="0"/>
              <a:t>32</a:t>
            </a:r>
            <a:endParaRPr sz="2400" dirty="0"/>
          </a:p>
          <a:p>
            <a:pPr marL="5945145">
              <a:spcBef>
                <a:spcPts val="2107"/>
              </a:spcBef>
            </a:pPr>
            <a:r>
              <a:rPr sz="2400" b="1" spc="-7" dirty="0"/>
              <a:t>Convolve </a:t>
            </a:r>
            <a:r>
              <a:rPr sz="2400" spc="-7" dirty="0"/>
              <a:t>the filter with the</a:t>
            </a:r>
            <a:r>
              <a:rPr sz="2400" spc="-93" dirty="0"/>
              <a:t> </a:t>
            </a:r>
            <a:r>
              <a:rPr sz="2400" spc="-7" dirty="0"/>
              <a:t>image</a:t>
            </a:r>
            <a:endParaRPr sz="2400" dirty="0"/>
          </a:p>
          <a:p>
            <a:pPr marL="5945145" marR="6773">
              <a:lnSpc>
                <a:spcPct val="100699"/>
              </a:lnSpc>
            </a:pPr>
            <a:r>
              <a:rPr sz="2400" spc="-7" dirty="0"/>
              <a:t>i.e. </a:t>
            </a:r>
            <a:r>
              <a:rPr sz="2400" dirty="0"/>
              <a:t>“slide </a:t>
            </a:r>
            <a:r>
              <a:rPr sz="2400" spc="-7" dirty="0"/>
              <a:t>over the image</a:t>
            </a:r>
            <a:r>
              <a:rPr sz="2400" spc="-120" dirty="0"/>
              <a:t> </a:t>
            </a:r>
            <a:r>
              <a:rPr sz="2400" dirty="0"/>
              <a:t>spatially,  </a:t>
            </a:r>
            <a:endParaRPr lang="en-US" sz="2400" dirty="0"/>
          </a:p>
          <a:p>
            <a:pPr marL="5945145" marR="6773">
              <a:lnSpc>
                <a:spcPct val="100699"/>
              </a:lnSpc>
            </a:pPr>
            <a:r>
              <a:rPr sz="2400" dirty="0"/>
              <a:t>computing </a:t>
            </a:r>
            <a:r>
              <a:rPr sz="2400" spc="-7" dirty="0"/>
              <a:t>dot</a:t>
            </a:r>
            <a:r>
              <a:rPr sz="2400" spc="-33" dirty="0"/>
              <a:t> </a:t>
            </a:r>
            <a:r>
              <a:rPr sz="2400" spc="-7" dirty="0"/>
              <a:t>products”</a:t>
            </a:r>
            <a:endParaRPr sz="2400" dirty="0"/>
          </a:p>
        </p:txBody>
      </p:sp>
      <p:sp>
        <p:nvSpPr>
          <p:cNvPr id="16" name="object 16"/>
          <p:cNvSpPr txBox="1"/>
          <p:nvPr/>
        </p:nvSpPr>
        <p:spPr>
          <a:xfrm>
            <a:off x="6715400" y="453175"/>
            <a:ext cx="3854027" cy="737424"/>
          </a:xfrm>
          <a:prstGeom prst="rect">
            <a:avLst/>
          </a:prstGeom>
        </p:spPr>
        <p:txBody>
          <a:bodyPr vert="horz" wrap="square" lIns="0" tIns="14393" rIns="0" bIns="0" rtlCol="0">
            <a:spAutoFit/>
          </a:bodyPr>
          <a:lstStyle/>
          <a:p>
            <a:pPr marL="16933" marR="6773" lvl="0" indent="0" algn="l" defTabSz="1219170" rtl="0" eaLnBrk="1" fontAlgn="auto" latinLnBrk="0" hangingPunct="1">
              <a:lnSpc>
                <a:spcPct val="100699"/>
              </a:lnSpc>
              <a:spcBef>
                <a:spcPts val="113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7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Filters always extend the full  depth of the input</a:t>
            </a:r>
            <a:r>
              <a:rPr kumimoji="0" sz="2400" b="0" i="0" u="none" strike="noStrike" kern="1200" cap="none" spc="-6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volume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6694073" y="1465583"/>
            <a:ext cx="729827" cy="651087"/>
          </a:xfrm>
          <a:custGeom>
            <a:avLst/>
            <a:gdLst/>
            <a:ahLst/>
            <a:cxnLst/>
            <a:rect l="l" t="t" r="r" b="b"/>
            <a:pathLst>
              <a:path w="547370" h="488315">
                <a:moveTo>
                  <a:pt x="547144" y="0"/>
                </a:moveTo>
                <a:lnTo>
                  <a:pt x="0" y="487865"/>
                </a:lnTo>
              </a:path>
            </a:pathLst>
          </a:custGeom>
          <a:ln w="9524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6651056" y="2100413"/>
            <a:ext cx="57573" cy="54187"/>
          </a:xfrm>
          <a:custGeom>
            <a:avLst/>
            <a:gdLst/>
            <a:ahLst/>
            <a:cxnLst/>
            <a:rect l="l" t="t" r="r" b="b"/>
            <a:pathLst>
              <a:path w="43179" h="40640">
                <a:moveTo>
                  <a:pt x="0" y="40509"/>
                </a:moveTo>
                <a:lnTo>
                  <a:pt x="21791" y="0"/>
                </a:lnTo>
                <a:lnTo>
                  <a:pt x="42733" y="23485"/>
                </a:lnTo>
                <a:lnTo>
                  <a:pt x="0" y="40509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6651056" y="2100413"/>
            <a:ext cx="57573" cy="54187"/>
          </a:xfrm>
          <a:custGeom>
            <a:avLst/>
            <a:gdLst/>
            <a:ahLst/>
            <a:cxnLst/>
            <a:rect l="l" t="t" r="r" b="b"/>
            <a:pathLst>
              <a:path w="43179" h="40640">
                <a:moveTo>
                  <a:pt x="21791" y="0"/>
                </a:moveTo>
                <a:lnTo>
                  <a:pt x="0" y="40509"/>
                </a:lnTo>
                <a:lnTo>
                  <a:pt x="42733" y="23485"/>
                </a:lnTo>
                <a:lnTo>
                  <a:pt x="21791" y="0"/>
                </a:lnTo>
                <a:close/>
              </a:path>
            </a:pathLst>
          </a:custGeom>
          <a:ln w="9524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2874238" y="970799"/>
            <a:ext cx="3369733" cy="298027"/>
          </a:xfrm>
          <a:custGeom>
            <a:avLst/>
            <a:gdLst/>
            <a:ahLst/>
            <a:cxnLst/>
            <a:rect l="l" t="t" r="r" b="b"/>
            <a:pathLst>
              <a:path w="2527300" h="223519">
                <a:moveTo>
                  <a:pt x="2526971" y="0"/>
                </a:moveTo>
                <a:lnTo>
                  <a:pt x="0" y="223270"/>
                </a:lnTo>
              </a:path>
            </a:pathLst>
          </a:custGeom>
          <a:ln w="9524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2816827" y="1247598"/>
            <a:ext cx="59267" cy="42333"/>
          </a:xfrm>
          <a:custGeom>
            <a:avLst/>
            <a:gdLst/>
            <a:ahLst/>
            <a:cxnLst/>
            <a:rect l="l" t="t" r="r" b="b"/>
            <a:pathLst>
              <a:path w="44450" h="31750">
                <a:moveTo>
                  <a:pt x="44442" y="31343"/>
                </a:moveTo>
                <a:lnTo>
                  <a:pt x="0" y="19476"/>
                </a:lnTo>
                <a:lnTo>
                  <a:pt x="41672" y="0"/>
                </a:lnTo>
                <a:lnTo>
                  <a:pt x="44442" y="31343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2816827" y="1247598"/>
            <a:ext cx="59267" cy="42333"/>
          </a:xfrm>
          <a:custGeom>
            <a:avLst/>
            <a:gdLst/>
            <a:ahLst/>
            <a:cxnLst/>
            <a:rect l="l" t="t" r="r" b="b"/>
            <a:pathLst>
              <a:path w="44450" h="31750">
                <a:moveTo>
                  <a:pt x="41672" y="0"/>
                </a:moveTo>
                <a:lnTo>
                  <a:pt x="0" y="19476"/>
                </a:lnTo>
                <a:lnTo>
                  <a:pt x="44442" y="31343"/>
                </a:lnTo>
                <a:lnTo>
                  <a:pt x="41672" y="0"/>
                </a:lnTo>
                <a:close/>
              </a:path>
            </a:pathLst>
          </a:custGeom>
          <a:ln w="9524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10567" y="6290133"/>
            <a:ext cx="1173226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ts val="2753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004298" algn="l"/>
                <a:tab pos="9645832" algn="l"/>
              </a:tabLst>
              <a:defRPr/>
            </a:pPr>
            <a:r>
              <a:rPr kumimoji="0" sz="2400" b="0" i="0" u="none" strike="noStrike" kern="1200" cap="none" spc="-7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Fei-Fei Li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&amp; Justin Johnson &amp;</a:t>
            </a:r>
            <a:r>
              <a:rPr kumimoji="0" sz="2400" b="0" i="0" u="none" strike="noStrike" kern="1200" cap="none" spc="-27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-7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Serena Yeung	</a:t>
            </a:r>
            <a:r>
              <a:rPr kumimoji="0" sz="4000" b="0" i="0" u="none" strike="noStrike" kern="1200" cap="none" spc="-9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Lecture </a:t>
            </a:r>
            <a:r>
              <a:rPr kumimoji="0" sz="4000" b="0" i="0" u="none" strike="noStrike" kern="1200" cap="none" spc="0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5</a:t>
            </a:r>
            <a:r>
              <a:rPr kumimoji="0" sz="4000" b="0" i="0" u="none" strike="noStrike" kern="1200" cap="none" spc="-9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4000" b="0" i="0" u="none" strike="noStrike" kern="1200" cap="none" spc="0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-	</a:t>
            </a:r>
            <a:r>
              <a:rPr kumimoji="0" sz="4000" b="0" i="0" u="none" strike="noStrike" kern="1200" cap="none" spc="-9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April 16,</a:t>
            </a:r>
            <a:r>
              <a:rPr kumimoji="0" sz="4000" b="0" i="0" u="none" strike="noStrike" kern="1200" cap="none" spc="-189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4000" b="0" i="0" u="none" strike="noStrike" kern="1200" cap="none" spc="-9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2019</a:t>
            </a:r>
            <a:endParaRPr kumimoji="0" sz="4000" b="0" i="0" u="none" strike="noStrike" kern="1200" cap="none" spc="0" normalizeH="0" baseline="-4166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2234534" y="5081730"/>
            <a:ext cx="37338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 marR="0" lvl="0" indent="0" algn="l" defTabSz="1219170" rtl="0" eaLnBrk="1" fontAlgn="auto" latinLnBrk="0" hangingPunct="1">
              <a:lnSpc>
                <a:spcPts val="2787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32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441983" y="5603907"/>
            <a:ext cx="204047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 marR="0" lvl="0" indent="0" algn="l" defTabSz="1219170" rtl="0" eaLnBrk="1" fontAlgn="auto" latinLnBrk="0" hangingPunct="1">
              <a:lnSpc>
                <a:spcPts val="2787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3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6" name="object 26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 marR="0" lvl="0" indent="0" algn="l" defTabSz="1219170" rtl="0" eaLnBrk="1" fontAlgn="auto" latinLnBrk="0" hangingPunct="1">
              <a:lnSpc>
                <a:spcPts val="3173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4000" b="0" i="0" u="none" strike="noStrike" kern="1200" cap="none" spc="-9" normalizeH="0" baseline="1388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Lecture </a:t>
            </a:r>
            <a:r>
              <a:rPr kumimoji="0" sz="4000" b="0" i="0" u="none" strike="noStrike" kern="1200" cap="none" spc="0" normalizeH="0" baseline="1388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5 -</a:t>
            </a:r>
            <a:r>
              <a:rPr kumimoji="0" sz="4000" b="0" i="0" u="none" strike="noStrike" kern="1200" cap="none" spc="-369" normalizeH="0" baseline="1388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fld id="{81D60167-4931-47E6-BA6A-407CBD079E47}" type="slidenum">
              <a:rPr kumimoji="0" sz="2667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pPr marL="16933" marR="0" lvl="0" indent="0" algn="l" defTabSz="1219170" rtl="0" eaLnBrk="1" fontAlgn="auto" latinLnBrk="0" hangingPunct="1">
                <a:lnSpc>
                  <a:spcPts val="3173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sz="2667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7" name="object 27"/>
          <p:cNvSpPr txBox="1">
            <a:spLocks noGrp="1"/>
          </p:cNvSpPr>
          <p:nvPr>
            <p:ph type="ftr" sz="quarter" idx="429496729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 marR="0" lvl="0" indent="0" algn="l" defTabSz="1219170" rtl="0" eaLnBrk="1" fontAlgn="auto" latinLnBrk="0" hangingPunct="1">
              <a:lnSpc>
                <a:spcPts val="30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667" b="0" i="0" u="none" strike="noStrike" kern="1200" cap="none" spc="-7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April 16,</a:t>
            </a:r>
            <a:r>
              <a:rPr kumimoji="0" sz="2667" b="0" i="0" u="none" strike="noStrike" kern="1200" cap="none" spc="-12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667" b="0" i="0" u="none" strike="noStrike" kern="1200" cap="none" spc="-7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2019</a:t>
            </a:r>
          </a:p>
        </p:txBody>
      </p:sp>
      <p:sp>
        <p:nvSpPr>
          <p:cNvPr id="28" name="object 28"/>
          <p:cNvSpPr txBox="1">
            <a:spLocks noGrp="1"/>
          </p:cNvSpPr>
          <p:nvPr>
            <p:ph type="dt" sz="half" idx="4294967295"/>
          </p:nvPr>
        </p:nvSpPr>
        <p:spPr>
          <a:xfrm>
            <a:off x="258177" y="8372729"/>
            <a:ext cx="802640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 marR="0" lvl="0" indent="0" algn="l" defTabSz="1219170" rtl="0" eaLnBrk="1" fontAlgn="auto" latinLnBrk="0" hangingPunct="1">
              <a:lnSpc>
                <a:spcPts val="2787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7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Fei-Fei Li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&amp; Justin Johnson &amp; </a:t>
            </a:r>
            <a:r>
              <a:rPr kumimoji="0" sz="2400" b="0" i="0" u="none" strike="noStrike" kern="1200" cap="none" spc="-7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Serena</a:t>
            </a:r>
            <a:r>
              <a:rPr kumimoji="0" sz="2400" b="0" i="0" u="none" strike="noStrike" kern="1200" cap="none" spc="-167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-7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Yeung</a:t>
            </a:r>
          </a:p>
        </p:txBody>
      </p:sp>
    </p:spTree>
    <p:extLst>
      <p:ext uri="{BB962C8B-B14F-4D97-AF65-F5344CB8AC3E}">
        <p14:creationId xmlns:p14="http://schemas.microsoft.com/office/powerpoint/2010/main" val="109993084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21933" y="2891988"/>
            <a:ext cx="284480" cy="2686473"/>
          </a:xfrm>
          <a:custGeom>
            <a:avLst/>
            <a:gdLst/>
            <a:ahLst/>
            <a:cxnLst/>
            <a:rect l="l" t="t" r="r" b="b"/>
            <a:pathLst>
              <a:path w="213359" h="2014854">
                <a:moveTo>
                  <a:pt x="0" y="0"/>
                </a:moveTo>
                <a:lnTo>
                  <a:pt x="213171" y="0"/>
                </a:lnTo>
                <a:lnTo>
                  <a:pt x="213171" y="2014671"/>
                </a:lnTo>
                <a:lnTo>
                  <a:pt x="0" y="2014671"/>
                </a:lnTo>
                <a:lnTo>
                  <a:pt x="0" y="0"/>
                </a:lnTo>
                <a:close/>
              </a:path>
            </a:pathLst>
          </a:custGeom>
          <a:solidFill>
            <a:srgbClr val="F4CCCC">
              <a:alpha val="51919"/>
            </a:srgbClr>
          </a:solidFill>
        </p:spPr>
        <p:txBody>
          <a:bodyPr wrap="square" lIns="0" tIns="0" rIns="0" bIns="0" rtlCol="0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706162" y="1901016"/>
            <a:ext cx="991447" cy="3677920"/>
          </a:xfrm>
          <a:custGeom>
            <a:avLst/>
            <a:gdLst/>
            <a:ahLst/>
            <a:cxnLst/>
            <a:rect l="l" t="t" r="r" b="b"/>
            <a:pathLst>
              <a:path w="743585" h="2758440">
                <a:moveTo>
                  <a:pt x="0" y="2757899"/>
                </a:moveTo>
                <a:lnTo>
                  <a:pt x="0" y="743227"/>
                </a:lnTo>
                <a:lnTo>
                  <a:pt x="743227" y="0"/>
                </a:lnTo>
                <a:lnTo>
                  <a:pt x="743227" y="2014671"/>
                </a:lnTo>
                <a:lnTo>
                  <a:pt x="0" y="2757899"/>
                </a:lnTo>
                <a:close/>
              </a:path>
            </a:pathLst>
          </a:custGeom>
          <a:solidFill>
            <a:srgbClr val="C3A3A3">
              <a:alpha val="51919"/>
            </a:srgbClr>
          </a:solidFill>
        </p:spPr>
        <p:txBody>
          <a:bodyPr wrap="square" lIns="0" tIns="0" rIns="0" bIns="0" rtlCol="0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421934" y="1901017"/>
            <a:ext cx="1275925" cy="991447"/>
          </a:xfrm>
          <a:custGeom>
            <a:avLst/>
            <a:gdLst/>
            <a:ahLst/>
            <a:cxnLst/>
            <a:rect l="l" t="t" r="r" b="b"/>
            <a:pathLst>
              <a:path w="956944" h="743585">
                <a:moveTo>
                  <a:pt x="213171" y="743227"/>
                </a:moveTo>
                <a:lnTo>
                  <a:pt x="0" y="743227"/>
                </a:lnTo>
                <a:lnTo>
                  <a:pt x="743227" y="0"/>
                </a:lnTo>
                <a:lnTo>
                  <a:pt x="956399" y="0"/>
                </a:lnTo>
                <a:lnTo>
                  <a:pt x="213171" y="743227"/>
                </a:lnTo>
                <a:close/>
              </a:path>
            </a:pathLst>
          </a:custGeom>
          <a:solidFill>
            <a:srgbClr val="F6D6D6">
              <a:alpha val="51919"/>
            </a:srgbClr>
          </a:solidFill>
        </p:spPr>
        <p:txBody>
          <a:bodyPr wrap="square" lIns="0" tIns="0" rIns="0" bIns="0" rtlCol="0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421934" y="1901016"/>
            <a:ext cx="1275925" cy="3677920"/>
          </a:xfrm>
          <a:custGeom>
            <a:avLst/>
            <a:gdLst/>
            <a:ahLst/>
            <a:cxnLst/>
            <a:rect l="l" t="t" r="r" b="b"/>
            <a:pathLst>
              <a:path w="956944" h="2758440">
                <a:moveTo>
                  <a:pt x="0" y="743227"/>
                </a:moveTo>
                <a:lnTo>
                  <a:pt x="743227" y="0"/>
                </a:lnTo>
                <a:lnTo>
                  <a:pt x="956399" y="0"/>
                </a:lnTo>
                <a:lnTo>
                  <a:pt x="956399" y="2014671"/>
                </a:lnTo>
                <a:lnTo>
                  <a:pt x="213171" y="2757899"/>
                </a:lnTo>
                <a:lnTo>
                  <a:pt x="0" y="2757899"/>
                </a:lnTo>
                <a:lnTo>
                  <a:pt x="0" y="743227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421934" y="1901017"/>
            <a:ext cx="1275925" cy="991447"/>
          </a:xfrm>
          <a:custGeom>
            <a:avLst/>
            <a:gdLst/>
            <a:ahLst/>
            <a:cxnLst/>
            <a:rect l="l" t="t" r="r" b="b"/>
            <a:pathLst>
              <a:path w="956944" h="743585">
                <a:moveTo>
                  <a:pt x="0" y="743227"/>
                </a:moveTo>
                <a:lnTo>
                  <a:pt x="213171" y="743227"/>
                </a:lnTo>
                <a:lnTo>
                  <a:pt x="956399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706161" y="2891988"/>
            <a:ext cx="0" cy="2686473"/>
          </a:xfrm>
          <a:custGeom>
            <a:avLst/>
            <a:gdLst/>
            <a:ahLst/>
            <a:cxnLst/>
            <a:rect l="l" t="t" r="r" b="b"/>
            <a:pathLst>
              <a:path h="2014854">
                <a:moveTo>
                  <a:pt x="0" y="0"/>
                </a:moveTo>
                <a:lnTo>
                  <a:pt x="0" y="2014671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97367" y="72982"/>
            <a:ext cx="4944533" cy="755762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4800" spc="-7" dirty="0"/>
              <a:t>Convolution</a:t>
            </a:r>
            <a:r>
              <a:rPr sz="4800" spc="-120" dirty="0"/>
              <a:t> </a:t>
            </a:r>
            <a:r>
              <a:rPr sz="4800" spc="-7" dirty="0"/>
              <a:t>Layer</a:t>
            </a:r>
            <a:endParaRPr sz="4800"/>
          </a:p>
        </p:txBody>
      </p:sp>
      <p:sp>
        <p:nvSpPr>
          <p:cNvPr id="9" name="object 9"/>
          <p:cNvSpPr/>
          <p:nvPr/>
        </p:nvSpPr>
        <p:spPr>
          <a:xfrm>
            <a:off x="5527867" y="3273914"/>
            <a:ext cx="176107" cy="884767"/>
          </a:xfrm>
          <a:custGeom>
            <a:avLst/>
            <a:gdLst/>
            <a:ahLst/>
            <a:cxnLst/>
            <a:rect l="l" t="t" r="r" b="b"/>
            <a:pathLst>
              <a:path w="132079" h="663575">
                <a:moveTo>
                  <a:pt x="0" y="0"/>
                </a:moveTo>
                <a:lnTo>
                  <a:pt x="131602" y="0"/>
                </a:lnTo>
                <a:lnTo>
                  <a:pt x="131602" y="663202"/>
                </a:lnTo>
                <a:lnTo>
                  <a:pt x="0" y="663202"/>
                </a:lnTo>
                <a:lnTo>
                  <a:pt x="0" y="0"/>
                </a:lnTo>
                <a:close/>
              </a:path>
            </a:pathLst>
          </a:custGeom>
          <a:solidFill>
            <a:srgbClr val="C9DAF7"/>
          </a:solidFill>
        </p:spPr>
        <p:txBody>
          <a:bodyPr wrap="square" lIns="0" tIns="0" rIns="0" bIns="0" rtlCol="0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703336" y="3072984"/>
            <a:ext cx="201507" cy="1085425"/>
          </a:xfrm>
          <a:custGeom>
            <a:avLst/>
            <a:gdLst/>
            <a:ahLst/>
            <a:cxnLst/>
            <a:rect l="l" t="t" r="r" b="b"/>
            <a:pathLst>
              <a:path w="151129" h="814069">
                <a:moveTo>
                  <a:pt x="0" y="813899"/>
                </a:moveTo>
                <a:lnTo>
                  <a:pt x="0" y="150697"/>
                </a:lnTo>
                <a:lnTo>
                  <a:pt x="150697" y="0"/>
                </a:lnTo>
                <a:lnTo>
                  <a:pt x="150697" y="663202"/>
                </a:lnTo>
                <a:lnTo>
                  <a:pt x="0" y="813899"/>
                </a:lnTo>
                <a:close/>
              </a:path>
            </a:pathLst>
          </a:custGeom>
          <a:solidFill>
            <a:srgbClr val="A0AEC6"/>
          </a:solidFill>
        </p:spPr>
        <p:txBody>
          <a:bodyPr wrap="square" lIns="0" tIns="0" rIns="0" bIns="0" rtlCol="0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527867" y="3072983"/>
            <a:ext cx="376767" cy="201507"/>
          </a:xfrm>
          <a:custGeom>
            <a:avLst/>
            <a:gdLst/>
            <a:ahLst/>
            <a:cxnLst/>
            <a:rect l="l" t="t" r="r" b="b"/>
            <a:pathLst>
              <a:path w="282575" h="151130">
                <a:moveTo>
                  <a:pt x="131602" y="150697"/>
                </a:moveTo>
                <a:lnTo>
                  <a:pt x="0" y="150697"/>
                </a:lnTo>
                <a:lnTo>
                  <a:pt x="150697" y="0"/>
                </a:lnTo>
                <a:lnTo>
                  <a:pt x="282299" y="0"/>
                </a:lnTo>
                <a:lnTo>
                  <a:pt x="131602" y="150697"/>
                </a:lnTo>
                <a:close/>
              </a:path>
            </a:pathLst>
          </a:custGeom>
          <a:solidFill>
            <a:srgbClr val="D3E1F9"/>
          </a:solidFill>
        </p:spPr>
        <p:txBody>
          <a:bodyPr wrap="square" lIns="0" tIns="0" rIns="0" bIns="0" rtlCol="0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527867" y="3072984"/>
            <a:ext cx="376767" cy="1085425"/>
          </a:xfrm>
          <a:custGeom>
            <a:avLst/>
            <a:gdLst/>
            <a:ahLst/>
            <a:cxnLst/>
            <a:rect l="l" t="t" r="r" b="b"/>
            <a:pathLst>
              <a:path w="282575" h="814069">
                <a:moveTo>
                  <a:pt x="0" y="150697"/>
                </a:moveTo>
                <a:lnTo>
                  <a:pt x="150697" y="0"/>
                </a:lnTo>
                <a:lnTo>
                  <a:pt x="282299" y="0"/>
                </a:lnTo>
                <a:lnTo>
                  <a:pt x="282299" y="663202"/>
                </a:lnTo>
                <a:lnTo>
                  <a:pt x="131602" y="813899"/>
                </a:lnTo>
                <a:lnTo>
                  <a:pt x="0" y="813899"/>
                </a:lnTo>
                <a:lnTo>
                  <a:pt x="0" y="150697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5527867" y="3072983"/>
            <a:ext cx="376767" cy="201507"/>
          </a:xfrm>
          <a:custGeom>
            <a:avLst/>
            <a:gdLst/>
            <a:ahLst/>
            <a:cxnLst/>
            <a:rect l="l" t="t" r="r" b="b"/>
            <a:pathLst>
              <a:path w="282575" h="151130">
                <a:moveTo>
                  <a:pt x="0" y="150697"/>
                </a:moveTo>
                <a:lnTo>
                  <a:pt x="131602" y="150697"/>
                </a:lnTo>
                <a:lnTo>
                  <a:pt x="282299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5703336" y="3273914"/>
            <a:ext cx="0" cy="884767"/>
          </a:xfrm>
          <a:custGeom>
            <a:avLst/>
            <a:gdLst/>
            <a:ahLst/>
            <a:cxnLst/>
            <a:rect l="l" t="t" r="r" b="b"/>
            <a:pathLst>
              <a:path h="663575">
                <a:moveTo>
                  <a:pt x="0" y="0"/>
                </a:moveTo>
                <a:lnTo>
                  <a:pt x="0" y="663202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body" idx="1"/>
          </p:nvPr>
        </p:nvSpPr>
        <p:spPr>
          <a:xfrm>
            <a:off x="271612" y="1379024"/>
            <a:ext cx="11610169" cy="3589423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lang="en-US" spc="-7" dirty="0"/>
              <a:t>    </a:t>
            </a:r>
            <a:r>
              <a:rPr spc="-7" dirty="0"/>
              <a:t>32x32x3</a:t>
            </a:r>
            <a:r>
              <a:rPr spc="-13" dirty="0"/>
              <a:t> </a:t>
            </a:r>
            <a:r>
              <a:rPr spc="-7" dirty="0"/>
              <a:t>image</a:t>
            </a:r>
          </a:p>
          <a:p>
            <a:pPr>
              <a:spcBef>
                <a:spcPts val="67"/>
              </a:spcBef>
            </a:pPr>
            <a:endParaRPr sz="3733" dirty="0">
              <a:latin typeface="Times New Roman"/>
              <a:cs typeface="Times New Roman"/>
            </a:endParaRPr>
          </a:p>
          <a:p>
            <a:pPr marR="92284" algn="ctr"/>
            <a:r>
              <a:rPr lang="en-US" spc="-7" dirty="0"/>
              <a:t>                 </a:t>
            </a:r>
            <a:r>
              <a:rPr spc="-7" dirty="0"/>
              <a:t>5x5x3</a:t>
            </a:r>
            <a:r>
              <a:rPr spc="-13" dirty="0"/>
              <a:t> </a:t>
            </a:r>
            <a:r>
              <a:rPr spc="-7" dirty="0"/>
              <a:t>filter</a:t>
            </a:r>
          </a:p>
          <a:p>
            <a:pPr marL="1711917">
              <a:spcBef>
                <a:spcPts val="2067"/>
              </a:spcBef>
            </a:pPr>
            <a:r>
              <a:rPr sz="2400" spc="-7" dirty="0"/>
              <a:t>32</a:t>
            </a:r>
            <a:endParaRPr sz="2400" dirty="0"/>
          </a:p>
          <a:p>
            <a:pPr marL="5945145">
              <a:spcBef>
                <a:spcPts val="2107"/>
              </a:spcBef>
            </a:pPr>
            <a:r>
              <a:rPr sz="2400" b="1" spc="-7" dirty="0"/>
              <a:t>Convolve </a:t>
            </a:r>
            <a:r>
              <a:rPr sz="2400" spc="-7" dirty="0"/>
              <a:t>the filter with the</a:t>
            </a:r>
            <a:r>
              <a:rPr sz="2400" spc="-93" dirty="0"/>
              <a:t> </a:t>
            </a:r>
            <a:r>
              <a:rPr sz="2400" spc="-7" dirty="0"/>
              <a:t>image</a:t>
            </a:r>
            <a:endParaRPr sz="2400" dirty="0"/>
          </a:p>
          <a:p>
            <a:pPr marL="5945145" marR="6773">
              <a:lnSpc>
                <a:spcPct val="100699"/>
              </a:lnSpc>
            </a:pPr>
            <a:r>
              <a:rPr sz="2400" spc="-7" dirty="0"/>
              <a:t>i.e. </a:t>
            </a:r>
            <a:r>
              <a:rPr sz="2400" dirty="0"/>
              <a:t>“slide </a:t>
            </a:r>
            <a:r>
              <a:rPr sz="2400" spc="-7" dirty="0"/>
              <a:t>over the image</a:t>
            </a:r>
            <a:r>
              <a:rPr sz="2400" spc="-120" dirty="0"/>
              <a:t> </a:t>
            </a:r>
            <a:r>
              <a:rPr sz="2400" dirty="0"/>
              <a:t>spatially,  computing </a:t>
            </a:r>
            <a:r>
              <a:rPr sz="2400" spc="-7" dirty="0"/>
              <a:t>dot</a:t>
            </a:r>
            <a:r>
              <a:rPr sz="2400" spc="-33" dirty="0"/>
              <a:t> </a:t>
            </a:r>
            <a:r>
              <a:rPr sz="2400" spc="-7" dirty="0"/>
              <a:t>products”</a:t>
            </a:r>
            <a:endParaRPr sz="2400" dirty="0"/>
          </a:p>
        </p:txBody>
      </p:sp>
      <p:sp>
        <p:nvSpPr>
          <p:cNvPr id="16" name="object 16"/>
          <p:cNvSpPr txBox="1"/>
          <p:nvPr/>
        </p:nvSpPr>
        <p:spPr>
          <a:xfrm>
            <a:off x="210567" y="6290133"/>
            <a:ext cx="1173226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ts val="2753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004298" algn="l"/>
                <a:tab pos="9645832" algn="l"/>
              </a:tabLst>
              <a:defRPr/>
            </a:pPr>
            <a:r>
              <a:rPr kumimoji="0" sz="2400" b="0" i="0" u="none" strike="noStrike" kern="1200" cap="none" spc="-7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Fei-Fei Li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&amp; Justin Johnson &amp;</a:t>
            </a:r>
            <a:r>
              <a:rPr kumimoji="0" sz="2400" b="0" i="0" u="none" strike="noStrike" kern="1200" cap="none" spc="-27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-7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Serena Yeung	</a:t>
            </a:r>
            <a:r>
              <a:rPr kumimoji="0" sz="4000" b="0" i="0" u="none" strike="noStrike" kern="1200" cap="none" spc="-9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Lecture </a:t>
            </a:r>
            <a:r>
              <a:rPr kumimoji="0" sz="4000" b="0" i="0" u="none" strike="noStrike" kern="1200" cap="none" spc="0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5</a:t>
            </a:r>
            <a:r>
              <a:rPr kumimoji="0" sz="4000" b="0" i="0" u="none" strike="noStrike" kern="1200" cap="none" spc="-9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4000" b="0" i="0" u="none" strike="noStrike" kern="1200" cap="none" spc="0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-	</a:t>
            </a:r>
            <a:r>
              <a:rPr kumimoji="0" sz="4000" b="0" i="0" u="none" strike="noStrike" kern="1200" cap="none" spc="-9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April 16,</a:t>
            </a:r>
            <a:r>
              <a:rPr kumimoji="0" sz="4000" b="0" i="0" u="none" strike="noStrike" kern="1200" cap="none" spc="-189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4000" b="0" i="0" u="none" strike="noStrike" kern="1200" cap="none" spc="-9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2019</a:t>
            </a:r>
            <a:endParaRPr kumimoji="0" sz="4000" b="0" i="0" u="none" strike="noStrike" kern="1200" cap="none" spc="0" normalizeH="0" baseline="-4166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234534" y="5081730"/>
            <a:ext cx="37338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 marR="0" lvl="0" indent="0" algn="l" defTabSz="1219170" rtl="0" eaLnBrk="1" fontAlgn="auto" latinLnBrk="0" hangingPunct="1">
              <a:lnSpc>
                <a:spcPts val="2787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32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441983" y="5603907"/>
            <a:ext cx="204047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 marR="0" lvl="0" indent="0" algn="l" defTabSz="1219170" rtl="0" eaLnBrk="1" fontAlgn="auto" latinLnBrk="0" hangingPunct="1">
              <a:lnSpc>
                <a:spcPts val="2787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3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 marR="0" lvl="0" indent="0" algn="l" defTabSz="1219170" rtl="0" eaLnBrk="1" fontAlgn="auto" latinLnBrk="0" hangingPunct="1">
              <a:lnSpc>
                <a:spcPts val="3173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4000" b="0" i="0" u="none" strike="noStrike" kern="1200" cap="none" spc="-9" normalizeH="0" baseline="1388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Lecture </a:t>
            </a:r>
            <a:r>
              <a:rPr kumimoji="0" sz="4000" b="0" i="0" u="none" strike="noStrike" kern="1200" cap="none" spc="0" normalizeH="0" baseline="1388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5 -</a:t>
            </a:r>
            <a:r>
              <a:rPr kumimoji="0" sz="4000" b="0" i="0" u="none" strike="noStrike" kern="1200" cap="none" spc="-369" normalizeH="0" baseline="1388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fld id="{81D60167-4931-47E6-BA6A-407CBD079E47}" type="slidenum">
              <a:rPr kumimoji="0" sz="2667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pPr marL="16933" marR="0" lvl="0" indent="0" algn="l" defTabSz="1219170" rtl="0" eaLnBrk="1" fontAlgn="auto" latinLnBrk="0" hangingPunct="1">
                <a:lnSpc>
                  <a:spcPts val="3173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sz="2667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ftr" sz="quarter" idx="429496729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 marR="0" lvl="0" indent="0" algn="l" defTabSz="1219170" rtl="0" eaLnBrk="1" fontAlgn="auto" latinLnBrk="0" hangingPunct="1">
              <a:lnSpc>
                <a:spcPts val="30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667" b="0" i="0" u="none" strike="noStrike" kern="1200" cap="none" spc="-7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April 16,</a:t>
            </a:r>
            <a:r>
              <a:rPr kumimoji="0" sz="2667" b="0" i="0" u="none" strike="noStrike" kern="1200" cap="none" spc="-12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667" b="0" i="0" u="none" strike="noStrike" kern="1200" cap="none" spc="-7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2019</a:t>
            </a:r>
          </a:p>
        </p:txBody>
      </p:sp>
      <p:sp>
        <p:nvSpPr>
          <p:cNvPr id="21" name="object 21"/>
          <p:cNvSpPr txBox="1">
            <a:spLocks noGrp="1"/>
          </p:cNvSpPr>
          <p:nvPr>
            <p:ph type="dt" sz="half" idx="4294967295"/>
          </p:nvPr>
        </p:nvSpPr>
        <p:spPr>
          <a:xfrm>
            <a:off x="258177" y="8372729"/>
            <a:ext cx="802640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 marR="0" lvl="0" indent="0" algn="l" defTabSz="1219170" rtl="0" eaLnBrk="1" fontAlgn="auto" latinLnBrk="0" hangingPunct="1">
              <a:lnSpc>
                <a:spcPts val="2787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7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Fei-Fei Li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&amp; Justin Johnson &amp; </a:t>
            </a:r>
            <a:r>
              <a:rPr kumimoji="0" sz="2400" b="0" i="0" u="none" strike="noStrike" kern="1200" cap="none" spc="-7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Serena</a:t>
            </a:r>
            <a:r>
              <a:rPr kumimoji="0" sz="2400" b="0" i="0" u="none" strike="noStrike" kern="1200" cap="none" spc="-167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-7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Yeung</a:t>
            </a:r>
          </a:p>
        </p:txBody>
      </p:sp>
    </p:spTree>
    <p:extLst>
      <p:ext uri="{BB962C8B-B14F-4D97-AF65-F5344CB8AC3E}">
        <p14:creationId xmlns:p14="http://schemas.microsoft.com/office/powerpoint/2010/main" val="224464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21933" y="2891988"/>
            <a:ext cx="284480" cy="2686473"/>
          </a:xfrm>
          <a:custGeom>
            <a:avLst/>
            <a:gdLst/>
            <a:ahLst/>
            <a:cxnLst/>
            <a:rect l="l" t="t" r="r" b="b"/>
            <a:pathLst>
              <a:path w="213359" h="2014854">
                <a:moveTo>
                  <a:pt x="0" y="0"/>
                </a:moveTo>
                <a:lnTo>
                  <a:pt x="213171" y="0"/>
                </a:lnTo>
                <a:lnTo>
                  <a:pt x="213171" y="2014671"/>
                </a:lnTo>
                <a:lnTo>
                  <a:pt x="0" y="2014671"/>
                </a:lnTo>
                <a:lnTo>
                  <a:pt x="0" y="0"/>
                </a:lnTo>
                <a:close/>
              </a:path>
            </a:pathLst>
          </a:custGeom>
          <a:solidFill>
            <a:srgbClr val="F4CCCC">
              <a:alpha val="51919"/>
            </a:srgbClr>
          </a:solidFill>
        </p:spPr>
        <p:txBody>
          <a:bodyPr wrap="square" lIns="0" tIns="0" rIns="0" bIns="0" rtlCol="0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706162" y="1901016"/>
            <a:ext cx="991447" cy="3677920"/>
          </a:xfrm>
          <a:custGeom>
            <a:avLst/>
            <a:gdLst/>
            <a:ahLst/>
            <a:cxnLst/>
            <a:rect l="l" t="t" r="r" b="b"/>
            <a:pathLst>
              <a:path w="743585" h="2758440">
                <a:moveTo>
                  <a:pt x="0" y="2757899"/>
                </a:moveTo>
                <a:lnTo>
                  <a:pt x="0" y="743227"/>
                </a:lnTo>
                <a:lnTo>
                  <a:pt x="743227" y="0"/>
                </a:lnTo>
                <a:lnTo>
                  <a:pt x="743227" y="2014671"/>
                </a:lnTo>
                <a:lnTo>
                  <a:pt x="0" y="2757899"/>
                </a:lnTo>
                <a:close/>
              </a:path>
            </a:pathLst>
          </a:custGeom>
          <a:solidFill>
            <a:srgbClr val="C3A3A3">
              <a:alpha val="51919"/>
            </a:srgbClr>
          </a:solidFill>
        </p:spPr>
        <p:txBody>
          <a:bodyPr wrap="square" lIns="0" tIns="0" rIns="0" bIns="0" rtlCol="0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421934" y="1901017"/>
            <a:ext cx="1275925" cy="991447"/>
          </a:xfrm>
          <a:custGeom>
            <a:avLst/>
            <a:gdLst/>
            <a:ahLst/>
            <a:cxnLst/>
            <a:rect l="l" t="t" r="r" b="b"/>
            <a:pathLst>
              <a:path w="956944" h="743585">
                <a:moveTo>
                  <a:pt x="213171" y="743227"/>
                </a:moveTo>
                <a:lnTo>
                  <a:pt x="0" y="743227"/>
                </a:lnTo>
                <a:lnTo>
                  <a:pt x="743227" y="0"/>
                </a:lnTo>
                <a:lnTo>
                  <a:pt x="956399" y="0"/>
                </a:lnTo>
                <a:lnTo>
                  <a:pt x="213171" y="743227"/>
                </a:lnTo>
                <a:close/>
              </a:path>
            </a:pathLst>
          </a:custGeom>
          <a:solidFill>
            <a:srgbClr val="F6D6D6">
              <a:alpha val="51919"/>
            </a:srgbClr>
          </a:solidFill>
        </p:spPr>
        <p:txBody>
          <a:bodyPr wrap="square" lIns="0" tIns="0" rIns="0" bIns="0" rtlCol="0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421934" y="1901016"/>
            <a:ext cx="1275925" cy="3677920"/>
          </a:xfrm>
          <a:custGeom>
            <a:avLst/>
            <a:gdLst/>
            <a:ahLst/>
            <a:cxnLst/>
            <a:rect l="l" t="t" r="r" b="b"/>
            <a:pathLst>
              <a:path w="956944" h="2758440">
                <a:moveTo>
                  <a:pt x="0" y="743227"/>
                </a:moveTo>
                <a:lnTo>
                  <a:pt x="743227" y="0"/>
                </a:lnTo>
                <a:lnTo>
                  <a:pt x="956399" y="0"/>
                </a:lnTo>
                <a:lnTo>
                  <a:pt x="956399" y="2014671"/>
                </a:lnTo>
                <a:lnTo>
                  <a:pt x="213171" y="2757899"/>
                </a:lnTo>
                <a:lnTo>
                  <a:pt x="0" y="2757899"/>
                </a:lnTo>
                <a:lnTo>
                  <a:pt x="0" y="743227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421934" y="1901017"/>
            <a:ext cx="1275925" cy="991447"/>
          </a:xfrm>
          <a:custGeom>
            <a:avLst/>
            <a:gdLst/>
            <a:ahLst/>
            <a:cxnLst/>
            <a:rect l="l" t="t" r="r" b="b"/>
            <a:pathLst>
              <a:path w="956944" h="743585">
                <a:moveTo>
                  <a:pt x="0" y="743227"/>
                </a:moveTo>
                <a:lnTo>
                  <a:pt x="213171" y="743227"/>
                </a:lnTo>
                <a:lnTo>
                  <a:pt x="956399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706161" y="2891988"/>
            <a:ext cx="0" cy="2686473"/>
          </a:xfrm>
          <a:custGeom>
            <a:avLst/>
            <a:gdLst/>
            <a:ahLst/>
            <a:cxnLst/>
            <a:rect l="l" t="t" r="r" b="b"/>
            <a:pathLst>
              <a:path h="2014854">
                <a:moveTo>
                  <a:pt x="0" y="0"/>
                </a:moveTo>
                <a:lnTo>
                  <a:pt x="0" y="2014671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97367" y="72982"/>
            <a:ext cx="4944533" cy="755762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4800" spc="-7" dirty="0"/>
              <a:t>Convolution</a:t>
            </a:r>
            <a:r>
              <a:rPr sz="4800" spc="-120" dirty="0"/>
              <a:t> </a:t>
            </a:r>
            <a:r>
              <a:rPr sz="4800" spc="-7" dirty="0"/>
              <a:t>Layer</a:t>
            </a:r>
            <a:endParaRPr sz="4800" dirty="0"/>
          </a:p>
        </p:txBody>
      </p:sp>
      <p:sp>
        <p:nvSpPr>
          <p:cNvPr id="9" name="object 9"/>
          <p:cNvSpPr/>
          <p:nvPr/>
        </p:nvSpPr>
        <p:spPr>
          <a:xfrm>
            <a:off x="5527867" y="3273914"/>
            <a:ext cx="176107" cy="884767"/>
          </a:xfrm>
          <a:custGeom>
            <a:avLst/>
            <a:gdLst/>
            <a:ahLst/>
            <a:cxnLst/>
            <a:rect l="l" t="t" r="r" b="b"/>
            <a:pathLst>
              <a:path w="132079" h="663575">
                <a:moveTo>
                  <a:pt x="0" y="0"/>
                </a:moveTo>
                <a:lnTo>
                  <a:pt x="131602" y="0"/>
                </a:lnTo>
                <a:lnTo>
                  <a:pt x="131602" y="663202"/>
                </a:lnTo>
                <a:lnTo>
                  <a:pt x="0" y="663202"/>
                </a:lnTo>
                <a:lnTo>
                  <a:pt x="0" y="0"/>
                </a:lnTo>
                <a:close/>
              </a:path>
            </a:pathLst>
          </a:custGeom>
          <a:solidFill>
            <a:srgbClr val="C9DAF7"/>
          </a:solidFill>
        </p:spPr>
        <p:txBody>
          <a:bodyPr wrap="square" lIns="0" tIns="0" rIns="0" bIns="0" rtlCol="0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703336" y="3072984"/>
            <a:ext cx="201507" cy="1085425"/>
          </a:xfrm>
          <a:custGeom>
            <a:avLst/>
            <a:gdLst/>
            <a:ahLst/>
            <a:cxnLst/>
            <a:rect l="l" t="t" r="r" b="b"/>
            <a:pathLst>
              <a:path w="151129" h="814069">
                <a:moveTo>
                  <a:pt x="0" y="813899"/>
                </a:moveTo>
                <a:lnTo>
                  <a:pt x="0" y="150697"/>
                </a:lnTo>
                <a:lnTo>
                  <a:pt x="150697" y="0"/>
                </a:lnTo>
                <a:lnTo>
                  <a:pt x="150697" y="663202"/>
                </a:lnTo>
                <a:lnTo>
                  <a:pt x="0" y="813899"/>
                </a:lnTo>
                <a:close/>
              </a:path>
            </a:pathLst>
          </a:custGeom>
          <a:solidFill>
            <a:srgbClr val="A0AEC6"/>
          </a:solidFill>
        </p:spPr>
        <p:txBody>
          <a:bodyPr wrap="square" lIns="0" tIns="0" rIns="0" bIns="0" rtlCol="0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527867" y="3072983"/>
            <a:ext cx="376767" cy="201507"/>
          </a:xfrm>
          <a:custGeom>
            <a:avLst/>
            <a:gdLst/>
            <a:ahLst/>
            <a:cxnLst/>
            <a:rect l="l" t="t" r="r" b="b"/>
            <a:pathLst>
              <a:path w="282575" h="151130">
                <a:moveTo>
                  <a:pt x="131602" y="150697"/>
                </a:moveTo>
                <a:lnTo>
                  <a:pt x="0" y="150697"/>
                </a:lnTo>
                <a:lnTo>
                  <a:pt x="150697" y="0"/>
                </a:lnTo>
                <a:lnTo>
                  <a:pt x="282299" y="0"/>
                </a:lnTo>
                <a:lnTo>
                  <a:pt x="131602" y="150697"/>
                </a:lnTo>
                <a:close/>
              </a:path>
            </a:pathLst>
          </a:custGeom>
          <a:solidFill>
            <a:srgbClr val="D3E1F9"/>
          </a:solidFill>
        </p:spPr>
        <p:txBody>
          <a:bodyPr wrap="square" lIns="0" tIns="0" rIns="0" bIns="0" rtlCol="0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527867" y="3072984"/>
            <a:ext cx="376767" cy="1085425"/>
          </a:xfrm>
          <a:custGeom>
            <a:avLst/>
            <a:gdLst/>
            <a:ahLst/>
            <a:cxnLst/>
            <a:rect l="l" t="t" r="r" b="b"/>
            <a:pathLst>
              <a:path w="282575" h="814069">
                <a:moveTo>
                  <a:pt x="0" y="150697"/>
                </a:moveTo>
                <a:lnTo>
                  <a:pt x="150697" y="0"/>
                </a:lnTo>
                <a:lnTo>
                  <a:pt x="282299" y="0"/>
                </a:lnTo>
                <a:lnTo>
                  <a:pt x="282299" y="663202"/>
                </a:lnTo>
                <a:lnTo>
                  <a:pt x="131602" y="813899"/>
                </a:lnTo>
                <a:lnTo>
                  <a:pt x="0" y="813899"/>
                </a:lnTo>
                <a:lnTo>
                  <a:pt x="0" y="150697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5527867" y="3072983"/>
            <a:ext cx="376767" cy="201507"/>
          </a:xfrm>
          <a:custGeom>
            <a:avLst/>
            <a:gdLst/>
            <a:ahLst/>
            <a:cxnLst/>
            <a:rect l="l" t="t" r="r" b="b"/>
            <a:pathLst>
              <a:path w="282575" h="151130">
                <a:moveTo>
                  <a:pt x="0" y="150697"/>
                </a:moveTo>
                <a:lnTo>
                  <a:pt x="131602" y="150697"/>
                </a:lnTo>
                <a:lnTo>
                  <a:pt x="282299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5703336" y="3273914"/>
            <a:ext cx="0" cy="884767"/>
          </a:xfrm>
          <a:custGeom>
            <a:avLst/>
            <a:gdLst/>
            <a:ahLst/>
            <a:cxnLst/>
            <a:rect l="l" t="t" r="r" b="b"/>
            <a:pathLst>
              <a:path h="663575">
                <a:moveTo>
                  <a:pt x="0" y="0"/>
                </a:moveTo>
                <a:lnTo>
                  <a:pt x="0" y="663202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body" idx="1"/>
          </p:nvPr>
        </p:nvSpPr>
        <p:spPr>
          <a:xfrm>
            <a:off x="1465333" y="1608614"/>
            <a:ext cx="14067083" cy="3589423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pc="-7" dirty="0"/>
              <a:t>32x32x</a:t>
            </a:r>
            <a:r>
              <a:rPr spc="-7" dirty="0">
                <a:solidFill>
                  <a:srgbClr val="0000FF"/>
                </a:solidFill>
              </a:rPr>
              <a:t>3</a:t>
            </a:r>
            <a:r>
              <a:rPr spc="-13" dirty="0">
                <a:solidFill>
                  <a:srgbClr val="0000FF"/>
                </a:solidFill>
              </a:rPr>
              <a:t> </a:t>
            </a:r>
            <a:r>
              <a:rPr spc="-7" dirty="0"/>
              <a:t>image</a:t>
            </a:r>
          </a:p>
          <a:p>
            <a:pPr>
              <a:spcBef>
                <a:spcPts val="67"/>
              </a:spcBef>
            </a:pPr>
            <a:endParaRPr sz="3733" dirty="0">
              <a:latin typeface="Times New Roman"/>
              <a:cs typeface="Times New Roman"/>
            </a:endParaRPr>
          </a:p>
          <a:p>
            <a:pPr marR="92284" algn="ctr"/>
            <a:r>
              <a:rPr spc="-7" dirty="0"/>
              <a:t>5x5x</a:t>
            </a:r>
            <a:r>
              <a:rPr spc="-7" dirty="0">
                <a:solidFill>
                  <a:srgbClr val="0000FF"/>
                </a:solidFill>
              </a:rPr>
              <a:t>3</a:t>
            </a:r>
            <a:r>
              <a:rPr spc="-13" dirty="0">
                <a:solidFill>
                  <a:srgbClr val="0000FF"/>
                </a:solidFill>
              </a:rPr>
              <a:t> </a:t>
            </a:r>
            <a:r>
              <a:rPr spc="-7" dirty="0"/>
              <a:t>filter</a:t>
            </a:r>
          </a:p>
          <a:p>
            <a:pPr marL="1711917">
              <a:spcBef>
                <a:spcPts val="2067"/>
              </a:spcBef>
            </a:pPr>
            <a:r>
              <a:rPr sz="2400" spc="-7" dirty="0"/>
              <a:t>32</a:t>
            </a:r>
            <a:endParaRPr sz="2400" dirty="0"/>
          </a:p>
          <a:p>
            <a:pPr marL="5945145">
              <a:spcBef>
                <a:spcPts val="2107"/>
              </a:spcBef>
            </a:pPr>
            <a:r>
              <a:rPr sz="2400" b="1" spc="-7" dirty="0"/>
              <a:t>Convolve </a:t>
            </a:r>
            <a:r>
              <a:rPr sz="2400" spc="-7" dirty="0"/>
              <a:t>the filter with the</a:t>
            </a:r>
            <a:r>
              <a:rPr sz="2400" spc="-93" dirty="0"/>
              <a:t> </a:t>
            </a:r>
            <a:r>
              <a:rPr sz="2400" spc="-7" dirty="0"/>
              <a:t>image</a:t>
            </a:r>
            <a:endParaRPr sz="2400" dirty="0"/>
          </a:p>
          <a:p>
            <a:pPr marL="5945145" marR="6773">
              <a:lnSpc>
                <a:spcPct val="100699"/>
              </a:lnSpc>
            </a:pPr>
            <a:r>
              <a:rPr sz="2400" spc="-7" dirty="0"/>
              <a:t>i.e. </a:t>
            </a:r>
            <a:r>
              <a:rPr sz="2400" dirty="0"/>
              <a:t>“slide </a:t>
            </a:r>
            <a:r>
              <a:rPr sz="2400" spc="-7" dirty="0"/>
              <a:t>over the image</a:t>
            </a:r>
            <a:r>
              <a:rPr sz="2400" spc="-120" dirty="0"/>
              <a:t> </a:t>
            </a:r>
            <a:r>
              <a:rPr sz="2400" dirty="0"/>
              <a:t>spatially,  </a:t>
            </a:r>
            <a:endParaRPr lang="en-US" sz="2400" dirty="0"/>
          </a:p>
          <a:p>
            <a:pPr marL="5945145" marR="6773">
              <a:lnSpc>
                <a:spcPct val="100699"/>
              </a:lnSpc>
            </a:pPr>
            <a:r>
              <a:rPr sz="2400" dirty="0"/>
              <a:t>computing </a:t>
            </a:r>
            <a:r>
              <a:rPr sz="2400" spc="-7" dirty="0"/>
              <a:t>dot</a:t>
            </a:r>
            <a:r>
              <a:rPr sz="2400" spc="-33" dirty="0"/>
              <a:t> </a:t>
            </a:r>
            <a:r>
              <a:rPr sz="2400" spc="-7" dirty="0"/>
              <a:t>products”</a:t>
            </a:r>
            <a:endParaRPr sz="2400" dirty="0"/>
          </a:p>
        </p:txBody>
      </p:sp>
      <p:sp>
        <p:nvSpPr>
          <p:cNvPr id="16" name="object 16"/>
          <p:cNvSpPr txBox="1"/>
          <p:nvPr/>
        </p:nvSpPr>
        <p:spPr>
          <a:xfrm>
            <a:off x="6715400" y="453175"/>
            <a:ext cx="3854027" cy="737424"/>
          </a:xfrm>
          <a:prstGeom prst="rect">
            <a:avLst/>
          </a:prstGeom>
        </p:spPr>
        <p:txBody>
          <a:bodyPr vert="horz" wrap="square" lIns="0" tIns="14393" rIns="0" bIns="0" rtlCol="0">
            <a:spAutoFit/>
          </a:bodyPr>
          <a:lstStyle/>
          <a:p>
            <a:pPr marL="16933" marR="6773" lvl="0" indent="0" algn="l" defTabSz="1219170" rtl="0" eaLnBrk="1" fontAlgn="auto" latinLnBrk="0" hangingPunct="1">
              <a:lnSpc>
                <a:spcPct val="100699"/>
              </a:lnSpc>
              <a:spcBef>
                <a:spcPts val="113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7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Filters always extend the full  depth of the input</a:t>
            </a:r>
            <a:r>
              <a:rPr kumimoji="0" sz="2400" b="0" i="0" u="none" strike="noStrike" kern="1200" cap="none" spc="-6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volume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6694073" y="1465583"/>
            <a:ext cx="729827" cy="651087"/>
          </a:xfrm>
          <a:custGeom>
            <a:avLst/>
            <a:gdLst/>
            <a:ahLst/>
            <a:cxnLst/>
            <a:rect l="l" t="t" r="r" b="b"/>
            <a:pathLst>
              <a:path w="547370" h="488315">
                <a:moveTo>
                  <a:pt x="547144" y="0"/>
                </a:moveTo>
                <a:lnTo>
                  <a:pt x="0" y="487865"/>
                </a:lnTo>
              </a:path>
            </a:pathLst>
          </a:custGeom>
          <a:ln w="9524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6651056" y="2100413"/>
            <a:ext cx="57573" cy="54187"/>
          </a:xfrm>
          <a:custGeom>
            <a:avLst/>
            <a:gdLst/>
            <a:ahLst/>
            <a:cxnLst/>
            <a:rect l="l" t="t" r="r" b="b"/>
            <a:pathLst>
              <a:path w="43179" h="40640">
                <a:moveTo>
                  <a:pt x="0" y="40509"/>
                </a:moveTo>
                <a:lnTo>
                  <a:pt x="21791" y="0"/>
                </a:lnTo>
                <a:lnTo>
                  <a:pt x="42733" y="23485"/>
                </a:lnTo>
                <a:lnTo>
                  <a:pt x="0" y="40509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6651056" y="2100413"/>
            <a:ext cx="57573" cy="54187"/>
          </a:xfrm>
          <a:custGeom>
            <a:avLst/>
            <a:gdLst/>
            <a:ahLst/>
            <a:cxnLst/>
            <a:rect l="l" t="t" r="r" b="b"/>
            <a:pathLst>
              <a:path w="43179" h="40640">
                <a:moveTo>
                  <a:pt x="21791" y="0"/>
                </a:moveTo>
                <a:lnTo>
                  <a:pt x="0" y="40509"/>
                </a:lnTo>
                <a:lnTo>
                  <a:pt x="42733" y="23485"/>
                </a:lnTo>
                <a:lnTo>
                  <a:pt x="21791" y="0"/>
                </a:lnTo>
                <a:close/>
              </a:path>
            </a:pathLst>
          </a:custGeom>
          <a:ln w="9524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2874238" y="970799"/>
            <a:ext cx="3369733" cy="298027"/>
          </a:xfrm>
          <a:custGeom>
            <a:avLst/>
            <a:gdLst/>
            <a:ahLst/>
            <a:cxnLst/>
            <a:rect l="l" t="t" r="r" b="b"/>
            <a:pathLst>
              <a:path w="2527300" h="223519">
                <a:moveTo>
                  <a:pt x="2526971" y="0"/>
                </a:moveTo>
                <a:lnTo>
                  <a:pt x="0" y="223270"/>
                </a:lnTo>
              </a:path>
            </a:pathLst>
          </a:custGeom>
          <a:ln w="9524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2816827" y="1247598"/>
            <a:ext cx="59267" cy="42333"/>
          </a:xfrm>
          <a:custGeom>
            <a:avLst/>
            <a:gdLst/>
            <a:ahLst/>
            <a:cxnLst/>
            <a:rect l="l" t="t" r="r" b="b"/>
            <a:pathLst>
              <a:path w="44450" h="31750">
                <a:moveTo>
                  <a:pt x="44442" y="31343"/>
                </a:moveTo>
                <a:lnTo>
                  <a:pt x="0" y="19476"/>
                </a:lnTo>
                <a:lnTo>
                  <a:pt x="41672" y="0"/>
                </a:lnTo>
                <a:lnTo>
                  <a:pt x="44442" y="31343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2816827" y="1247598"/>
            <a:ext cx="59267" cy="42333"/>
          </a:xfrm>
          <a:custGeom>
            <a:avLst/>
            <a:gdLst/>
            <a:ahLst/>
            <a:cxnLst/>
            <a:rect l="l" t="t" r="r" b="b"/>
            <a:pathLst>
              <a:path w="44450" h="31750">
                <a:moveTo>
                  <a:pt x="41672" y="0"/>
                </a:moveTo>
                <a:lnTo>
                  <a:pt x="0" y="19476"/>
                </a:lnTo>
                <a:lnTo>
                  <a:pt x="44442" y="31343"/>
                </a:lnTo>
                <a:lnTo>
                  <a:pt x="41672" y="0"/>
                </a:lnTo>
                <a:close/>
              </a:path>
            </a:pathLst>
          </a:custGeom>
          <a:ln w="9524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10567" y="6290133"/>
            <a:ext cx="1173226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ts val="2753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004298" algn="l"/>
                <a:tab pos="9645832" algn="l"/>
              </a:tabLst>
              <a:defRPr/>
            </a:pPr>
            <a:r>
              <a:rPr kumimoji="0" sz="2400" b="0" i="0" u="none" strike="noStrike" kern="1200" cap="none" spc="-7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Fei-Fei Li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&amp; Justin Johnson &amp;</a:t>
            </a:r>
            <a:r>
              <a:rPr kumimoji="0" sz="2400" b="0" i="0" u="none" strike="noStrike" kern="1200" cap="none" spc="-27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-7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Serena Yeung	</a:t>
            </a:r>
            <a:r>
              <a:rPr kumimoji="0" sz="4000" b="0" i="0" u="none" strike="noStrike" kern="1200" cap="none" spc="-9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Lecture </a:t>
            </a:r>
            <a:r>
              <a:rPr kumimoji="0" sz="4000" b="0" i="0" u="none" strike="noStrike" kern="1200" cap="none" spc="0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5</a:t>
            </a:r>
            <a:r>
              <a:rPr kumimoji="0" sz="4000" b="0" i="0" u="none" strike="noStrike" kern="1200" cap="none" spc="-9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4000" b="0" i="0" u="none" strike="noStrike" kern="1200" cap="none" spc="0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-	</a:t>
            </a:r>
            <a:r>
              <a:rPr kumimoji="0" sz="4000" b="0" i="0" u="none" strike="noStrike" kern="1200" cap="none" spc="-9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April 16,</a:t>
            </a:r>
            <a:r>
              <a:rPr kumimoji="0" sz="4000" b="0" i="0" u="none" strike="noStrike" kern="1200" cap="none" spc="-189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4000" b="0" i="0" u="none" strike="noStrike" kern="1200" cap="none" spc="-9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2019</a:t>
            </a:r>
            <a:endParaRPr kumimoji="0" sz="4000" b="0" i="0" u="none" strike="noStrike" kern="1200" cap="none" spc="0" normalizeH="0" baseline="-4166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2234534" y="5081730"/>
            <a:ext cx="37338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 marR="0" lvl="0" indent="0" algn="l" defTabSz="1219170" rtl="0" eaLnBrk="1" fontAlgn="auto" latinLnBrk="0" hangingPunct="1">
              <a:lnSpc>
                <a:spcPts val="2787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32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441983" y="5603907"/>
            <a:ext cx="204047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 marR="0" lvl="0" indent="0" algn="l" defTabSz="1219170" rtl="0" eaLnBrk="1" fontAlgn="auto" latinLnBrk="0" hangingPunct="1">
              <a:lnSpc>
                <a:spcPts val="2787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3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6" name="object 26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 marR="0" lvl="0" indent="0" algn="l" defTabSz="1219170" rtl="0" eaLnBrk="1" fontAlgn="auto" latinLnBrk="0" hangingPunct="1">
              <a:lnSpc>
                <a:spcPts val="3173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4000" b="0" i="0" u="none" strike="noStrike" kern="1200" cap="none" spc="-9" normalizeH="0" baseline="1388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Lecture </a:t>
            </a:r>
            <a:r>
              <a:rPr kumimoji="0" sz="4000" b="0" i="0" u="none" strike="noStrike" kern="1200" cap="none" spc="0" normalizeH="0" baseline="1388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5 -</a:t>
            </a:r>
            <a:r>
              <a:rPr kumimoji="0" sz="4000" b="0" i="0" u="none" strike="noStrike" kern="1200" cap="none" spc="-369" normalizeH="0" baseline="1388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fld id="{81D60167-4931-47E6-BA6A-407CBD079E47}" type="slidenum">
              <a:rPr kumimoji="0" sz="2667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pPr marL="16933" marR="0" lvl="0" indent="0" algn="l" defTabSz="1219170" rtl="0" eaLnBrk="1" fontAlgn="auto" latinLnBrk="0" hangingPunct="1">
                <a:lnSpc>
                  <a:spcPts val="3173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sz="2667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7" name="object 27"/>
          <p:cNvSpPr txBox="1">
            <a:spLocks noGrp="1"/>
          </p:cNvSpPr>
          <p:nvPr>
            <p:ph type="ftr" sz="quarter" idx="429496729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 marR="0" lvl="0" indent="0" algn="l" defTabSz="1219170" rtl="0" eaLnBrk="1" fontAlgn="auto" latinLnBrk="0" hangingPunct="1">
              <a:lnSpc>
                <a:spcPts val="30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667" b="0" i="0" u="none" strike="noStrike" kern="1200" cap="none" spc="-7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April 16,</a:t>
            </a:r>
            <a:r>
              <a:rPr kumimoji="0" sz="2667" b="0" i="0" u="none" strike="noStrike" kern="1200" cap="none" spc="-12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667" b="0" i="0" u="none" strike="noStrike" kern="1200" cap="none" spc="-7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2019</a:t>
            </a:r>
          </a:p>
        </p:txBody>
      </p:sp>
      <p:sp>
        <p:nvSpPr>
          <p:cNvPr id="28" name="object 28"/>
          <p:cNvSpPr txBox="1">
            <a:spLocks noGrp="1"/>
          </p:cNvSpPr>
          <p:nvPr>
            <p:ph type="dt" sz="half" idx="4294967295"/>
          </p:nvPr>
        </p:nvSpPr>
        <p:spPr>
          <a:xfrm>
            <a:off x="258177" y="8372729"/>
            <a:ext cx="802640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 marR="0" lvl="0" indent="0" algn="l" defTabSz="1219170" rtl="0" eaLnBrk="1" fontAlgn="auto" latinLnBrk="0" hangingPunct="1">
              <a:lnSpc>
                <a:spcPts val="2787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7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Fei-Fei Li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&amp; Justin Johnson &amp; </a:t>
            </a:r>
            <a:r>
              <a:rPr kumimoji="0" sz="2400" b="0" i="0" u="none" strike="noStrike" kern="1200" cap="none" spc="-7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Serena</a:t>
            </a:r>
            <a:r>
              <a:rPr kumimoji="0" sz="2400" b="0" i="0" u="none" strike="noStrike" kern="1200" cap="none" spc="-167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-7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Yeung</a:t>
            </a:r>
          </a:p>
        </p:txBody>
      </p:sp>
    </p:spTree>
    <p:extLst>
      <p:ext uri="{BB962C8B-B14F-4D97-AF65-F5344CB8AC3E}">
        <p14:creationId xmlns:p14="http://schemas.microsoft.com/office/powerpoint/2010/main" val="3054344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184532" y="3084730"/>
            <a:ext cx="176107" cy="884767"/>
          </a:xfrm>
          <a:custGeom>
            <a:avLst/>
            <a:gdLst/>
            <a:ahLst/>
            <a:cxnLst/>
            <a:rect l="l" t="t" r="r" b="b"/>
            <a:pathLst>
              <a:path w="132080" h="663575">
                <a:moveTo>
                  <a:pt x="0" y="0"/>
                </a:moveTo>
                <a:lnTo>
                  <a:pt x="131602" y="0"/>
                </a:lnTo>
                <a:lnTo>
                  <a:pt x="131602" y="663202"/>
                </a:lnTo>
                <a:lnTo>
                  <a:pt x="0" y="663202"/>
                </a:lnTo>
                <a:lnTo>
                  <a:pt x="0" y="0"/>
                </a:lnTo>
                <a:close/>
              </a:path>
            </a:pathLst>
          </a:custGeom>
          <a:solidFill>
            <a:srgbClr val="C9DAF7"/>
          </a:solidFill>
        </p:spPr>
        <p:txBody>
          <a:bodyPr wrap="square" lIns="0" tIns="0" rIns="0" bIns="0" rtlCol="0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60003" y="2883800"/>
            <a:ext cx="201507" cy="1085425"/>
          </a:xfrm>
          <a:custGeom>
            <a:avLst/>
            <a:gdLst/>
            <a:ahLst/>
            <a:cxnLst/>
            <a:rect l="l" t="t" r="r" b="b"/>
            <a:pathLst>
              <a:path w="151130" h="814069">
                <a:moveTo>
                  <a:pt x="0" y="813899"/>
                </a:moveTo>
                <a:lnTo>
                  <a:pt x="0" y="150697"/>
                </a:lnTo>
                <a:lnTo>
                  <a:pt x="150697" y="0"/>
                </a:lnTo>
                <a:lnTo>
                  <a:pt x="150697" y="663202"/>
                </a:lnTo>
                <a:lnTo>
                  <a:pt x="0" y="813899"/>
                </a:lnTo>
                <a:close/>
              </a:path>
            </a:pathLst>
          </a:custGeom>
          <a:solidFill>
            <a:srgbClr val="A0AEC6"/>
          </a:solidFill>
        </p:spPr>
        <p:txBody>
          <a:bodyPr wrap="square" lIns="0" tIns="0" rIns="0" bIns="0" rtlCol="0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184533" y="2883799"/>
            <a:ext cx="376767" cy="201507"/>
          </a:xfrm>
          <a:custGeom>
            <a:avLst/>
            <a:gdLst/>
            <a:ahLst/>
            <a:cxnLst/>
            <a:rect l="l" t="t" r="r" b="b"/>
            <a:pathLst>
              <a:path w="282575" h="151130">
                <a:moveTo>
                  <a:pt x="131602" y="150697"/>
                </a:moveTo>
                <a:lnTo>
                  <a:pt x="0" y="150697"/>
                </a:lnTo>
                <a:lnTo>
                  <a:pt x="150697" y="0"/>
                </a:lnTo>
                <a:lnTo>
                  <a:pt x="282299" y="0"/>
                </a:lnTo>
                <a:lnTo>
                  <a:pt x="131602" y="150697"/>
                </a:lnTo>
                <a:close/>
              </a:path>
            </a:pathLst>
          </a:custGeom>
          <a:solidFill>
            <a:srgbClr val="D3E1F9"/>
          </a:solidFill>
        </p:spPr>
        <p:txBody>
          <a:bodyPr wrap="square" lIns="0" tIns="0" rIns="0" bIns="0" rtlCol="0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184533" y="2883800"/>
            <a:ext cx="376767" cy="1085425"/>
          </a:xfrm>
          <a:custGeom>
            <a:avLst/>
            <a:gdLst/>
            <a:ahLst/>
            <a:cxnLst/>
            <a:rect l="l" t="t" r="r" b="b"/>
            <a:pathLst>
              <a:path w="282575" h="814069">
                <a:moveTo>
                  <a:pt x="0" y="150697"/>
                </a:moveTo>
                <a:lnTo>
                  <a:pt x="150697" y="0"/>
                </a:lnTo>
                <a:lnTo>
                  <a:pt x="282299" y="0"/>
                </a:lnTo>
                <a:lnTo>
                  <a:pt x="282299" y="663202"/>
                </a:lnTo>
                <a:lnTo>
                  <a:pt x="131602" y="813899"/>
                </a:lnTo>
                <a:lnTo>
                  <a:pt x="0" y="813899"/>
                </a:lnTo>
                <a:lnTo>
                  <a:pt x="0" y="150697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184533" y="2883799"/>
            <a:ext cx="376767" cy="201507"/>
          </a:xfrm>
          <a:custGeom>
            <a:avLst/>
            <a:gdLst/>
            <a:ahLst/>
            <a:cxnLst/>
            <a:rect l="l" t="t" r="r" b="b"/>
            <a:pathLst>
              <a:path w="282575" h="151130">
                <a:moveTo>
                  <a:pt x="0" y="150697"/>
                </a:moveTo>
                <a:lnTo>
                  <a:pt x="131602" y="150697"/>
                </a:lnTo>
                <a:lnTo>
                  <a:pt x="282299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360003" y="3084730"/>
            <a:ext cx="0" cy="884767"/>
          </a:xfrm>
          <a:custGeom>
            <a:avLst/>
            <a:gdLst/>
            <a:ahLst/>
            <a:cxnLst/>
            <a:rect l="l" t="t" r="r" b="b"/>
            <a:pathLst>
              <a:path h="663575">
                <a:moveTo>
                  <a:pt x="0" y="0"/>
                </a:moveTo>
                <a:lnTo>
                  <a:pt x="0" y="663202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312867" y="3238201"/>
            <a:ext cx="376767" cy="376767"/>
          </a:xfrm>
          <a:custGeom>
            <a:avLst/>
            <a:gdLst/>
            <a:ahLst/>
            <a:cxnLst/>
            <a:rect l="l" t="t" r="r" b="b"/>
            <a:pathLst>
              <a:path w="282575" h="282575">
                <a:moveTo>
                  <a:pt x="141149" y="282299"/>
                </a:moveTo>
                <a:lnTo>
                  <a:pt x="96535" y="275104"/>
                </a:lnTo>
                <a:lnTo>
                  <a:pt x="57788" y="255066"/>
                </a:lnTo>
                <a:lnTo>
                  <a:pt x="27233" y="224511"/>
                </a:lnTo>
                <a:lnTo>
                  <a:pt x="7195" y="185764"/>
                </a:lnTo>
                <a:lnTo>
                  <a:pt x="0" y="141149"/>
                </a:lnTo>
                <a:lnTo>
                  <a:pt x="7195" y="96535"/>
                </a:lnTo>
                <a:lnTo>
                  <a:pt x="27233" y="57788"/>
                </a:lnTo>
                <a:lnTo>
                  <a:pt x="57788" y="27233"/>
                </a:lnTo>
                <a:lnTo>
                  <a:pt x="96535" y="7195"/>
                </a:lnTo>
                <a:lnTo>
                  <a:pt x="141149" y="0"/>
                </a:lnTo>
                <a:lnTo>
                  <a:pt x="168815" y="2737"/>
                </a:lnTo>
                <a:lnTo>
                  <a:pt x="219460" y="23714"/>
                </a:lnTo>
                <a:lnTo>
                  <a:pt x="258585" y="62839"/>
                </a:lnTo>
                <a:lnTo>
                  <a:pt x="279562" y="113484"/>
                </a:lnTo>
                <a:lnTo>
                  <a:pt x="282299" y="141149"/>
                </a:lnTo>
                <a:lnTo>
                  <a:pt x="275104" y="185764"/>
                </a:lnTo>
                <a:lnTo>
                  <a:pt x="255066" y="224511"/>
                </a:lnTo>
                <a:lnTo>
                  <a:pt x="224511" y="255066"/>
                </a:lnTo>
                <a:lnTo>
                  <a:pt x="185764" y="275104"/>
                </a:lnTo>
                <a:lnTo>
                  <a:pt x="141149" y="282299"/>
                </a:lnTo>
                <a:close/>
              </a:path>
            </a:pathLst>
          </a:custGeom>
          <a:solidFill>
            <a:srgbClr val="C9DAF7"/>
          </a:solidFill>
        </p:spPr>
        <p:txBody>
          <a:bodyPr wrap="square" lIns="0" tIns="0" rIns="0" bIns="0" rtlCol="0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312867" y="3238201"/>
            <a:ext cx="376767" cy="376767"/>
          </a:xfrm>
          <a:custGeom>
            <a:avLst/>
            <a:gdLst/>
            <a:ahLst/>
            <a:cxnLst/>
            <a:rect l="l" t="t" r="r" b="b"/>
            <a:pathLst>
              <a:path w="282575" h="282575">
                <a:moveTo>
                  <a:pt x="0" y="141149"/>
                </a:moveTo>
                <a:lnTo>
                  <a:pt x="7195" y="96535"/>
                </a:lnTo>
                <a:lnTo>
                  <a:pt x="27233" y="57788"/>
                </a:lnTo>
                <a:lnTo>
                  <a:pt x="57788" y="27233"/>
                </a:lnTo>
                <a:lnTo>
                  <a:pt x="96535" y="7195"/>
                </a:lnTo>
                <a:lnTo>
                  <a:pt x="141149" y="0"/>
                </a:lnTo>
                <a:lnTo>
                  <a:pt x="195165" y="10744"/>
                </a:lnTo>
                <a:lnTo>
                  <a:pt x="240958" y="41341"/>
                </a:lnTo>
                <a:lnTo>
                  <a:pt x="271555" y="87134"/>
                </a:lnTo>
                <a:lnTo>
                  <a:pt x="282299" y="141149"/>
                </a:lnTo>
                <a:lnTo>
                  <a:pt x="275104" y="185764"/>
                </a:lnTo>
                <a:lnTo>
                  <a:pt x="255066" y="224511"/>
                </a:lnTo>
                <a:lnTo>
                  <a:pt x="224511" y="255066"/>
                </a:lnTo>
                <a:lnTo>
                  <a:pt x="185764" y="275104"/>
                </a:lnTo>
                <a:lnTo>
                  <a:pt x="141149" y="282299"/>
                </a:lnTo>
                <a:lnTo>
                  <a:pt x="96535" y="275104"/>
                </a:lnTo>
                <a:lnTo>
                  <a:pt x="57788" y="255066"/>
                </a:lnTo>
                <a:lnTo>
                  <a:pt x="27233" y="224511"/>
                </a:lnTo>
                <a:lnTo>
                  <a:pt x="7195" y="185764"/>
                </a:lnTo>
                <a:lnTo>
                  <a:pt x="0" y="1411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326867" y="3426400"/>
            <a:ext cx="1986280" cy="532553"/>
          </a:xfrm>
          <a:custGeom>
            <a:avLst/>
            <a:gdLst/>
            <a:ahLst/>
            <a:cxnLst/>
            <a:rect l="l" t="t" r="r" b="b"/>
            <a:pathLst>
              <a:path w="1489710" h="399414">
                <a:moveTo>
                  <a:pt x="0" y="398999"/>
                </a:moveTo>
                <a:lnTo>
                  <a:pt x="1489499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352868" y="3110000"/>
            <a:ext cx="1960033" cy="316653"/>
          </a:xfrm>
          <a:custGeom>
            <a:avLst/>
            <a:gdLst/>
            <a:ahLst/>
            <a:cxnLst/>
            <a:rect l="l" t="t" r="r" b="b"/>
            <a:pathLst>
              <a:path w="1470025" h="237489">
                <a:moveTo>
                  <a:pt x="0" y="0"/>
                </a:moveTo>
                <a:lnTo>
                  <a:pt x="1469999" y="237299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534467" y="2910801"/>
            <a:ext cx="1778847" cy="515620"/>
          </a:xfrm>
          <a:custGeom>
            <a:avLst/>
            <a:gdLst/>
            <a:ahLst/>
            <a:cxnLst/>
            <a:rect l="l" t="t" r="r" b="b"/>
            <a:pathLst>
              <a:path w="1334135" h="386714">
                <a:moveTo>
                  <a:pt x="0" y="0"/>
                </a:moveTo>
                <a:lnTo>
                  <a:pt x="1333799" y="386699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569267" y="3426399"/>
            <a:ext cx="1744133" cy="333587"/>
          </a:xfrm>
          <a:custGeom>
            <a:avLst/>
            <a:gdLst/>
            <a:ahLst/>
            <a:cxnLst/>
            <a:rect l="l" t="t" r="r" b="b"/>
            <a:pathLst>
              <a:path w="1308100" h="250189">
                <a:moveTo>
                  <a:pt x="0" y="249599"/>
                </a:moveTo>
                <a:lnTo>
                  <a:pt x="1307699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543367" y="4739641"/>
            <a:ext cx="373380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0" lvl="0" indent="0" algn="l" defTabSz="1219170" rtl="0" eaLnBrk="1" fontAlgn="auto" latinLnBrk="0" hangingPunct="1">
              <a:lnSpc>
                <a:spcPct val="100000"/>
              </a:lnSpc>
              <a:spcBef>
                <a:spcPts val="133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32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258534" y="170312"/>
            <a:ext cx="4126653" cy="63265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pc="-7" dirty="0"/>
              <a:t>Convolution</a:t>
            </a:r>
            <a:r>
              <a:rPr spc="-113" dirty="0"/>
              <a:t> </a:t>
            </a:r>
            <a:r>
              <a:rPr spc="-7" dirty="0"/>
              <a:t>Layer</a:t>
            </a:r>
          </a:p>
        </p:txBody>
      </p:sp>
      <p:sp>
        <p:nvSpPr>
          <p:cNvPr id="16" name="object 16"/>
          <p:cNvSpPr/>
          <p:nvPr/>
        </p:nvSpPr>
        <p:spPr>
          <a:xfrm>
            <a:off x="1629167" y="2578772"/>
            <a:ext cx="284480" cy="2686473"/>
          </a:xfrm>
          <a:custGeom>
            <a:avLst/>
            <a:gdLst/>
            <a:ahLst/>
            <a:cxnLst/>
            <a:rect l="l" t="t" r="r" b="b"/>
            <a:pathLst>
              <a:path w="213359" h="2014854">
                <a:moveTo>
                  <a:pt x="0" y="0"/>
                </a:moveTo>
                <a:lnTo>
                  <a:pt x="213171" y="0"/>
                </a:lnTo>
                <a:lnTo>
                  <a:pt x="213171" y="2014671"/>
                </a:lnTo>
                <a:lnTo>
                  <a:pt x="0" y="2014671"/>
                </a:lnTo>
                <a:lnTo>
                  <a:pt x="0" y="0"/>
                </a:lnTo>
                <a:close/>
              </a:path>
            </a:pathLst>
          </a:custGeom>
          <a:solidFill>
            <a:srgbClr val="F4CCCC">
              <a:alpha val="51919"/>
            </a:srgbClr>
          </a:solidFill>
        </p:spPr>
        <p:txBody>
          <a:bodyPr wrap="square" lIns="0" tIns="0" rIns="0" bIns="0" rtlCol="0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913395" y="1587799"/>
            <a:ext cx="991447" cy="3677920"/>
          </a:xfrm>
          <a:custGeom>
            <a:avLst/>
            <a:gdLst/>
            <a:ahLst/>
            <a:cxnLst/>
            <a:rect l="l" t="t" r="r" b="b"/>
            <a:pathLst>
              <a:path w="743585" h="2758440">
                <a:moveTo>
                  <a:pt x="0" y="2757899"/>
                </a:moveTo>
                <a:lnTo>
                  <a:pt x="0" y="743227"/>
                </a:lnTo>
                <a:lnTo>
                  <a:pt x="743227" y="0"/>
                </a:lnTo>
                <a:lnTo>
                  <a:pt x="743227" y="2014671"/>
                </a:lnTo>
                <a:lnTo>
                  <a:pt x="0" y="2757899"/>
                </a:lnTo>
                <a:close/>
              </a:path>
            </a:pathLst>
          </a:custGeom>
          <a:solidFill>
            <a:srgbClr val="C3A3A3">
              <a:alpha val="51919"/>
            </a:srgbClr>
          </a:solidFill>
        </p:spPr>
        <p:txBody>
          <a:bodyPr wrap="square" lIns="0" tIns="0" rIns="0" bIns="0" rtlCol="0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629167" y="1587799"/>
            <a:ext cx="1275925" cy="991447"/>
          </a:xfrm>
          <a:custGeom>
            <a:avLst/>
            <a:gdLst/>
            <a:ahLst/>
            <a:cxnLst/>
            <a:rect l="l" t="t" r="r" b="b"/>
            <a:pathLst>
              <a:path w="956944" h="743585">
                <a:moveTo>
                  <a:pt x="213171" y="743227"/>
                </a:moveTo>
                <a:lnTo>
                  <a:pt x="0" y="743227"/>
                </a:lnTo>
                <a:lnTo>
                  <a:pt x="743227" y="0"/>
                </a:lnTo>
                <a:lnTo>
                  <a:pt x="956399" y="0"/>
                </a:lnTo>
                <a:lnTo>
                  <a:pt x="213171" y="743227"/>
                </a:lnTo>
                <a:close/>
              </a:path>
            </a:pathLst>
          </a:custGeom>
          <a:solidFill>
            <a:srgbClr val="F6D6D6">
              <a:alpha val="51919"/>
            </a:srgbClr>
          </a:solidFill>
        </p:spPr>
        <p:txBody>
          <a:bodyPr wrap="square" lIns="0" tIns="0" rIns="0" bIns="0" rtlCol="0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629167" y="1587799"/>
            <a:ext cx="1275925" cy="3677920"/>
          </a:xfrm>
          <a:custGeom>
            <a:avLst/>
            <a:gdLst/>
            <a:ahLst/>
            <a:cxnLst/>
            <a:rect l="l" t="t" r="r" b="b"/>
            <a:pathLst>
              <a:path w="956944" h="2758440">
                <a:moveTo>
                  <a:pt x="0" y="743227"/>
                </a:moveTo>
                <a:lnTo>
                  <a:pt x="743227" y="0"/>
                </a:lnTo>
                <a:lnTo>
                  <a:pt x="956399" y="0"/>
                </a:lnTo>
                <a:lnTo>
                  <a:pt x="956399" y="2014671"/>
                </a:lnTo>
                <a:lnTo>
                  <a:pt x="213171" y="2757899"/>
                </a:lnTo>
                <a:lnTo>
                  <a:pt x="0" y="2757899"/>
                </a:lnTo>
                <a:lnTo>
                  <a:pt x="0" y="743227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1629167" y="1587799"/>
            <a:ext cx="1275925" cy="991447"/>
          </a:xfrm>
          <a:custGeom>
            <a:avLst/>
            <a:gdLst/>
            <a:ahLst/>
            <a:cxnLst/>
            <a:rect l="l" t="t" r="r" b="b"/>
            <a:pathLst>
              <a:path w="956944" h="743585">
                <a:moveTo>
                  <a:pt x="0" y="743227"/>
                </a:moveTo>
                <a:lnTo>
                  <a:pt x="213171" y="743227"/>
                </a:lnTo>
                <a:lnTo>
                  <a:pt x="956399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913395" y="2578772"/>
            <a:ext cx="0" cy="2686473"/>
          </a:xfrm>
          <a:custGeom>
            <a:avLst/>
            <a:gdLst/>
            <a:ahLst/>
            <a:cxnLst/>
            <a:rect l="l" t="t" r="r" b="b"/>
            <a:pathLst>
              <a:path h="2014854">
                <a:moveTo>
                  <a:pt x="0" y="0"/>
                </a:moveTo>
                <a:lnTo>
                  <a:pt x="0" y="2014671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029101" y="1105743"/>
            <a:ext cx="4496647" cy="1274622"/>
          </a:xfrm>
          <a:prstGeom prst="rect">
            <a:avLst/>
          </a:prstGeom>
        </p:spPr>
        <p:txBody>
          <a:bodyPr vert="horz" wrap="square" lIns="0" tIns="37253" rIns="0" bIns="0" rtlCol="0">
            <a:spAutoFit/>
          </a:bodyPr>
          <a:lstStyle/>
          <a:p>
            <a:pPr marL="1724617" marR="6773" lvl="0" indent="0" algn="l" defTabSz="1219170" rtl="0" eaLnBrk="1" fontAlgn="auto" latinLnBrk="0" hangingPunct="1">
              <a:lnSpc>
                <a:spcPts val="3800"/>
              </a:lnSpc>
              <a:spcBef>
                <a:spcPts val="293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200" b="0" i="0" u="none" strike="noStrike" kern="1200" cap="none" spc="-7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32x32x3</a:t>
            </a:r>
            <a:r>
              <a:rPr kumimoji="0" sz="3200" b="0" i="0" u="none" strike="noStrike" kern="1200" cap="none" spc="-127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200" b="0" i="0" u="none" strike="noStrike" kern="1200" cap="none" spc="-7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image  </a:t>
            </a:r>
            <a:r>
              <a:rPr kumimoji="0" sz="3200" b="0" i="0" u="none" strike="noStrike" kern="1200" cap="none" spc="-7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5x5x3</a:t>
            </a:r>
            <a:r>
              <a:rPr kumimoji="0" sz="3200" b="0" i="0" u="none" strike="noStrike" kern="1200" cap="none" spc="-27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200" b="0" i="0" u="none" strike="noStrike" kern="1200" cap="none" spc="-7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filter</a:t>
            </a:r>
            <a:endParaRPr kumimoji="0" sz="3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6933" marR="0" lvl="0" indent="0" algn="l" defTabSz="1219170" rtl="0" eaLnBrk="1" fontAlgn="auto" latinLnBrk="0" hangingPunct="1">
              <a:lnSpc>
                <a:spcPts val="1967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32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3205682" y="1347000"/>
            <a:ext cx="1238673" cy="293793"/>
          </a:xfrm>
          <a:custGeom>
            <a:avLst/>
            <a:gdLst/>
            <a:ahLst/>
            <a:cxnLst/>
            <a:rect l="l" t="t" r="r" b="b"/>
            <a:pathLst>
              <a:path w="929004" h="220344">
                <a:moveTo>
                  <a:pt x="928687" y="0"/>
                </a:moveTo>
                <a:lnTo>
                  <a:pt x="0" y="219930"/>
                </a:lnTo>
              </a:path>
            </a:pathLst>
          </a:custGeom>
          <a:ln w="952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3149599" y="1619827"/>
            <a:ext cx="60960" cy="41487"/>
          </a:xfrm>
          <a:custGeom>
            <a:avLst/>
            <a:gdLst/>
            <a:ahLst/>
            <a:cxnLst/>
            <a:rect l="l" t="t" r="r" b="b"/>
            <a:pathLst>
              <a:path w="45719" h="31115">
                <a:moveTo>
                  <a:pt x="45687" y="30618"/>
                </a:moveTo>
                <a:lnTo>
                  <a:pt x="0" y="25270"/>
                </a:lnTo>
                <a:lnTo>
                  <a:pt x="38436" y="0"/>
                </a:lnTo>
                <a:lnTo>
                  <a:pt x="45687" y="30618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3149599" y="1619827"/>
            <a:ext cx="60960" cy="41487"/>
          </a:xfrm>
          <a:custGeom>
            <a:avLst/>
            <a:gdLst/>
            <a:ahLst/>
            <a:cxnLst/>
            <a:rect l="l" t="t" r="r" b="b"/>
            <a:pathLst>
              <a:path w="45719" h="31115">
                <a:moveTo>
                  <a:pt x="38436" y="0"/>
                </a:moveTo>
                <a:lnTo>
                  <a:pt x="0" y="25270"/>
                </a:lnTo>
                <a:lnTo>
                  <a:pt x="45687" y="30618"/>
                </a:lnTo>
                <a:lnTo>
                  <a:pt x="38436" y="0"/>
                </a:lnTo>
                <a:close/>
              </a:path>
            </a:pathLst>
          </a:custGeom>
          <a:ln w="952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2787887" y="1991700"/>
            <a:ext cx="1794933" cy="697653"/>
          </a:xfrm>
          <a:custGeom>
            <a:avLst/>
            <a:gdLst/>
            <a:ahLst/>
            <a:cxnLst/>
            <a:rect l="l" t="t" r="r" b="b"/>
            <a:pathLst>
              <a:path w="1346200" h="523239">
                <a:moveTo>
                  <a:pt x="1345634" y="0"/>
                </a:moveTo>
                <a:lnTo>
                  <a:pt x="0" y="523189"/>
                </a:lnTo>
              </a:path>
            </a:pathLst>
          </a:custGeom>
          <a:ln w="9524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2734171" y="2669735"/>
            <a:ext cx="61807" cy="40640"/>
          </a:xfrm>
          <a:custGeom>
            <a:avLst/>
            <a:gdLst/>
            <a:ahLst/>
            <a:cxnLst/>
            <a:rect l="l" t="t" r="r" b="b"/>
            <a:pathLst>
              <a:path w="46355" h="30480">
                <a:moveTo>
                  <a:pt x="0" y="30327"/>
                </a:moveTo>
                <a:lnTo>
                  <a:pt x="34586" y="0"/>
                </a:lnTo>
                <a:lnTo>
                  <a:pt x="45988" y="29326"/>
                </a:lnTo>
                <a:lnTo>
                  <a:pt x="0" y="30327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2734171" y="2669735"/>
            <a:ext cx="61807" cy="40640"/>
          </a:xfrm>
          <a:custGeom>
            <a:avLst/>
            <a:gdLst/>
            <a:ahLst/>
            <a:cxnLst/>
            <a:rect l="l" t="t" r="r" b="b"/>
            <a:pathLst>
              <a:path w="46355" h="30480">
                <a:moveTo>
                  <a:pt x="34586" y="0"/>
                </a:moveTo>
                <a:lnTo>
                  <a:pt x="0" y="30327"/>
                </a:lnTo>
                <a:lnTo>
                  <a:pt x="45988" y="29326"/>
                </a:lnTo>
                <a:lnTo>
                  <a:pt x="34586" y="0"/>
                </a:lnTo>
                <a:close/>
              </a:path>
            </a:pathLst>
          </a:custGeom>
          <a:ln w="9524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4838162" y="3847626"/>
            <a:ext cx="473287" cy="169333"/>
          </a:xfrm>
          <a:custGeom>
            <a:avLst/>
            <a:gdLst/>
            <a:ahLst/>
            <a:cxnLst/>
            <a:rect l="l" t="t" r="r" b="b"/>
            <a:pathLst>
              <a:path w="354964" h="127000">
                <a:moveTo>
                  <a:pt x="354478" y="126580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4783885" y="3827870"/>
            <a:ext cx="61807" cy="39793"/>
          </a:xfrm>
          <a:custGeom>
            <a:avLst/>
            <a:gdLst/>
            <a:ahLst/>
            <a:cxnLst/>
            <a:rect l="l" t="t" r="r" b="b"/>
            <a:pathLst>
              <a:path w="46354" h="29844">
                <a:moveTo>
                  <a:pt x="35416" y="29632"/>
                </a:moveTo>
                <a:lnTo>
                  <a:pt x="0" y="279"/>
                </a:lnTo>
                <a:lnTo>
                  <a:pt x="45998" y="0"/>
                </a:lnTo>
                <a:lnTo>
                  <a:pt x="35416" y="2963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4783885" y="3827870"/>
            <a:ext cx="61807" cy="39793"/>
          </a:xfrm>
          <a:custGeom>
            <a:avLst/>
            <a:gdLst/>
            <a:ahLst/>
            <a:cxnLst/>
            <a:rect l="l" t="t" r="r" b="b"/>
            <a:pathLst>
              <a:path w="46354" h="29844">
                <a:moveTo>
                  <a:pt x="45998" y="0"/>
                </a:moveTo>
                <a:lnTo>
                  <a:pt x="0" y="279"/>
                </a:lnTo>
                <a:lnTo>
                  <a:pt x="35416" y="29632"/>
                </a:lnTo>
                <a:lnTo>
                  <a:pt x="45998" y="0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5525333" y="3750842"/>
            <a:ext cx="6399107" cy="15018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0" lvl="0" indent="0" algn="l" defTabSz="1219170" rtl="0" eaLnBrk="1" fontAlgn="auto" latinLnBrk="0" hangingPunct="1">
              <a:lnSpc>
                <a:spcPct val="100000"/>
              </a:lnSpc>
              <a:spcBef>
                <a:spcPts val="133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</a:t>
            </a:r>
            <a:r>
              <a:rPr kumimoji="0" sz="2400" b="1" i="0" u="none" strike="noStrike" kern="1200" cap="none" spc="-13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1" i="0" u="none" strike="noStrike" kern="1200" cap="none" spc="-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number: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6933" marR="281086" lvl="0" indent="0" algn="l" defTabSz="1219170" rtl="0" eaLnBrk="1" fontAlgn="auto" latinLnBrk="0" hangingPunct="1">
              <a:lnSpc>
                <a:spcPct val="1006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result </a:t>
            </a:r>
            <a:r>
              <a:rPr kumimoji="0" sz="2400" b="0" i="0" u="none" strike="noStrike" kern="1200" cap="none" spc="-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of taking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 </a:t>
            </a:r>
            <a:r>
              <a:rPr kumimoji="0" sz="2400" b="0" i="0" u="none" strike="noStrike" kern="1200" cap="none" spc="-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dot product between the  filter and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 small </a:t>
            </a:r>
            <a:r>
              <a:rPr kumimoji="0" sz="2400" b="0" i="0" u="none" strike="noStrike" kern="1200" cap="none" spc="-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5x5x3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chunk </a:t>
            </a:r>
            <a:r>
              <a:rPr kumimoji="0" sz="2400" b="0" i="0" u="none" strike="noStrike" kern="1200" cap="none" spc="-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of the</a:t>
            </a:r>
            <a:r>
              <a:rPr kumimoji="0" sz="2400" b="0" i="0" u="none" strike="noStrike" kern="1200" cap="none" spc="-93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-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image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6933" marR="0" lvl="0" indent="0" algn="l" defTabSz="1219170" rtl="0" eaLnBrk="1" fontAlgn="auto" latinLnBrk="0" hangingPunct="1">
              <a:lnSpc>
                <a:spcPct val="100000"/>
              </a:lnSpc>
              <a:spcBef>
                <a:spcPts val="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(i.e. </a:t>
            </a:r>
            <a:r>
              <a:rPr kumimoji="0" sz="2400" b="0" i="0" u="none" strike="noStrike" kern="1200" cap="none" spc="-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5*5*3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 </a:t>
            </a:r>
            <a:r>
              <a:rPr kumimoji="0" sz="2400" b="0" i="0" u="none" strike="noStrike" kern="1200" cap="none" spc="-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75-dimensional dot product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+</a:t>
            </a:r>
            <a:r>
              <a:rPr kumimoji="0" sz="2400" b="0" i="0" u="none" strike="noStrike" kern="1200" cap="none" spc="-1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-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bias)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6878766" y="1767068"/>
            <a:ext cx="376399" cy="31366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5622265" y="5381093"/>
            <a:ext cx="1594328" cy="5247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210567" y="6290133"/>
            <a:ext cx="1173226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ts val="2753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004298" algn="l"/>
                <a:tab pos="9645832" algn="l"/>
              </a:tabLst>
              <a:defRPr/>
            </a:pPr>
            <a:r>
              <a:rPr kumimoji="0" sz="2400" b="0" i="0" u="none" strike="noStrike" kern="1200" cap="none" spc="-7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Fei-Fei Li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&amp; Justin Johnson &amp;</a:t>
            </a:r>
            <a:r>
              <a:rPr kumimoji="0" sz="2400" b="0" i="0" u="none" strike="noStrike" kern="1200" cap="none" spc="-27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-7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Serena Yeung	</a:t>
            </a:r>
            <a:r>
              <a:rPr kumimoji="0" sz="4000" b="0" i="0" u="none" strike="noStrike" kern="1200" cap="none" spc="-9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Lecture </a:t>
            </a:r>
            <a:r>
              <a:rPr kumimoji="0" sz="4000" b="0" i="0" u="none" strike="noStrike" kern="1200" cap="none" spc="0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5</a:t>
            </a:r>
            <a:r>
              <a:rPr kumimoji="0" sz="4000" b="0" i="0" u="none" strike="noStrike" kern="1200" cap="none" spc="-9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4000" b="0" i="0" u="none" strike="noStrike" kern="1200" cap="none" spc="0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-	</a:t>
            </a:r>
            <a:r>
              <a:rPr kumimoji="0" sz="4000" b="0" i="0" u="none" strike="noStrike" kern="1200" cap="none" spc="-9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April 16,</a:t>
            </a:r>
            <a:r>
              <a:rPr kumimoji="0" sz="4000" b="0" i="0" u="none" strike="noStrike" kern="1200" cap="none" spc="-189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4000" b="0" i="0" u="none" strike="noStrike" kern="1200" cap="none" spc="-9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2019</a:t>
            </a:r>
            <a:endParaRPr kumimoji="0" sz="4000" b="0" i="0" u="none" strike="noStrike" kern="1200" cap="none" spc="0" normalizeH="0" baseline="-4166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649217" y="5290690"/>
            <a:ext cx="204047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 marR="0" lvl="0" indent="0" algn="l" defTabSz="1219170" rtl="0" eaLnBrk="1" fontAlgn="auto" latinLnBrk="0" hangingPunct="1">
              <a:lnSpc>
                <a:spcPts val="2787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3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7" name="object 37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 marR="0" lvl="0" indent="0" algn="l" defTabSz="1219170" rtl="0" eaLnBrk="1" fontAlgn="auto" latinLnBrk="0" hangingPunct="1">
              <a:lnSpc>
                <a:spcPts val="3173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4000" b="0" i="0" u="none" strike="noStrike" kern="1200" cap="none" spc="-9" normalizeH="0" baseline="1388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Lecture </a:t>
            </a:r>
            <a:r>
              <a:rPr kumimoji="0" sz="4000" b="0" i="0" u="none" strike="noStrike" kern="1200" cap="none" spc="0" normalizeH="0" baseline="1388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5 -</a:t>
            </a:r>
            <a:r>
              <a:rPr kumimoji="0" sz="4000" b="0" i="0" u="none" strike="noStrike" kern="1200" cap="none" spc="-369" normalizeH="0" baseline="1388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fld id="{81D60167-4931-47E6-BA6A-407CBD079E47}" type="slidenum">
              <a:rPr kumimoji="0" sz="2667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pPr marL="16933" marR="0" lvl="0" indent="0" algn="l" defTabSz="1219170" rtl="0" eaLnBrk="1" fontAlgn="auto" latinLnBrk="0" hangingPunct="1">
                <a:lnSpc>
                  <a:spcPts val="3173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sz="2667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8" name="object 38"/>
          <p:cNvSpPr txBox="1">
            <a:spLocks noGrp="1"/>
          </p:cNvSpPr>
          <p:nvPr>
            <p:ph type="ftr" sz="quarter" idx="429496729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 marR="0" lvl="0" indent="0" algn="l" defTabSz="1219170" rtl="0" eaLnBrk="1" fontAlgn="auto" latinLnBrk="0" hangingPunct="1">
              <a:lnSpc>
                <a:spcPts val="30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667" b="0" i="0" u="none" strike="noStrike" kern="1200" cap="none" spc="-7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April 16,</a:t>
            </a:r>
            <a:r>
              <a:rPr kumimoji="0" sz="2667" b="0" i="0" u="none" strike="noStrike" kern="1200" cap="none" spc="-12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667" b="0" i="0" u="none" strike="noStrike" kern="1200" cap="none" spc="-7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2019</a:t>
            </a:r>
          </a:p>
        </p:txBody>
      </p:sp>
      <p:sp>
        <p:nvSpPr>
          <p:cNvPr id="39" name="object 39"/>
          <p:cNvSpPr txBox="1">
            <a:spLocks noGrp="1"/>
          </p:cNvSpPr>
          <p:nvPr>
            <p:ph type="dt" sz="half" idx="4294967295"/>
          </p:nvPr>
        </p:nvSpPr>
        <p:spPr>
          <a:xfrm>
            <a:off x="258177" y="8372729"/>
            <a:ext cx="802640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 marR="0" lvl="0" indent="0" algn="l" defTabSz="1219170" rtl="0" eaLnBrk="1" fontAlgn="auto" latinLnBrk="0" hangingPunct="1">
              <a:lnSpc>
                <a:spcPts val="2787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7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Fei-Fei Li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&amp; Justin Johnson &amp; </a:t>
            </a:r>
            <a:r>
              <a:rPr kumimoji="0" sz="2400" b="0" i="0" u="none" strike="noStrike" kern="1200" cap="none" spc="-7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Serena</a:t>
            </a:r>
            <a:r>
              <a:rPr kumimoji="0" sz="2400" b="0" i="0" u="none" strike="noStrike" kern="1200" cap="none" spc="-167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-7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Yeung</a:t>
            </a:r>
          </a:p>
        </p:txBody>
      </p:sp>
    </p:spTree>
    <p:extLst>
      <p:ext uri="{BB962C8B-B14F-4D97-AF65-F5344CB8AC3E}">
        <p14:creationId xmlns:p14="http://schemas.microsoft.com/office/powerpoint/2010/main" val="99682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184532" y="3084730"/>
            <a:ext cx="176107" cy="884767"/>
          </a:xfrm>
          <a:custGeom>
            <a:avLst/>
            <a:gdLst/>
            <a:ahLst/>
            <a:cxnLst/>
            <a:rect l="l" t="t" r="r" b="b"/>
            <a:pathLst>
              <a:path w="132080" h="663575">
                <a:moveTo>
                  <a:pt x="0" y="0"/>
                </a:moveTo>
                <a:lnTo>
                  <a:pt x="131602" y="0"/>
                </a:lnTo>
                <a:lnTo>
                  <a:pt x="131602" y="663202"/>
                </a:lnTo>
                <a:lnTo>
                  <a:pt x="0" y="663202"/>
                </a:lnTo>
                <a:lnTo>
                  <a:pt x="0" y="0"/>
                </a:lnTo>
                <a:close/>
              </a:path>
            </a:pathLst>
          </a:custGeom>
          <a:solidFill>
            <a:srgbClr val="C9DAF7"/>
          </a:solidFill>
        </p:spPr>
        <p:txBody>
          <a:bodyPr wrap="square" lIns="0" tIns="0" rIns="0" bIns="0" rtlCol="0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60003" y="2883800"/>
            <a:ext cx="201507" cy="1085425"/>
          </a:xfrm>
          <a:custGeom>
            <a:avLst/>
            <a:gdLst/>
            <a:ahLst/>
            <a:cxnLst/>
            <a:rect l="l" t="t" r="r" b="b"/>
            <a:pathLst>
              <a:path w="151130" h="814069">
                <a:moveTo>
                  <a:pt x="0" y="813899"/>
                </a:moveTo>
                <a:lnTo>
                  <a:pt x="0" y="150697"/>
                </a:lnTo>
                <a:lnTo>
                  <a:pt x="150697" y="0"/>
                </a:lnTo>
                <a:lnTo>
                  <a:pt x="150697" y="663202"/>
                </a:lnTo>
                <a:lnTo>
                  <a:pt x="0" y="813899"/>
                </a:lnTo>
                <a:close/>
              </a:path>
            </a:pathLst>
          </a:custGeom>
          <a:solidFill>
            <a:srgbClr val="A0AEC6"/>
          </a:solidFill>
        </p:spPr>
        <p:txBody>
          <a:bodyPr wrap="square" lIns="0" tIns="0" rIns="0" bIns="0" rtlCol="0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184533" y="2883799"/>
            <a:ext cx="376767" cy="201507"/>
          </a:xfrm>
          <a:custGeom>
            <a:avLst/>
            <a:gdLst/>
            <a:ahLst/>
            <a:cxnLst/>
            <a:rect l="l" t="t" r="r" b="b"/>
            <a:pathLst>
              <a:path w="282575" h="151130">
                <a:moveTo>
                  <a:pt x="131602" y="150697"/>
                </a:moveTo>
                <a:lnTo>
                  <a:pt x="0" y="150697"/>
                </a:lnTo>
                <a:lnTo>
                  <a:pt x="150697" y="0"/>
                </a:lnTo>
                <a:lnTo>
                  <a:pt x="282299" y="0"/>
                </a:lnTo>
                <a:lnTo>
                  <a:pt x="131602" y="150697"/>
                </a:lnTo>
                <a:close/>
              </a:path>
            </a:pathLst>
          </a:custGeom>
          <a:solidFill>
            <a:srgbClr val="D3E1F9"/>
          </a:solidFill>
        </p:spPr>
        <p:txBody>
          <a:bodyPr wrap="square" lIns="0" tIns="0" rIns="0" bIns="0" rtlCol="0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184533" y="2883800"/>
            <a:ext cx="376767" cy="1085425"/>
          </a:xfrm>
          <a:custGeom>
            <a:avLst/>
            <a:gdLst/>
            <a:ahLst/>
            <a:cxnLst/>
            <a:rect l="l" t="t" r="r" b="b"/>
            <a:pathLst>
              <a:path w="282575" h="814069">
                <a:moveTo>
                  <a:pt x="0" y="150697"/>
                </a:moveTo>
                <a:lnTo>
                  <a:pt x="150697" y="0"/>
                </a:lnTo>
                <a:lnTo>
                  <a:pt x="282299" y="0"/>
                </a:lnTo>
                <a:lnTo>
                  <a:pt x="282299" y="663202"/>
                </a:lnTo>
                <a:lnTo>
                  <a:pt x="131602" y="813899"/>
                </a:lnTo>
                <a:lnTo>
                  <a:pt x="0" y="813899"/>
                </a:lnTo>
                <a:lnTo>
                  <a:pt x="0" y="150697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184533" y="2883799"/>
            <a:ext cx="376767" cy="201507"/>
          </a:xfrm>
          <a:custGeom>
            <a:avLst/>
            <a:gdLst/>
            <a:ahLst/>
            <a:cxnLst/>
            <a:rect l="l" t="t" r="r" b="b"/>
            <a:pathLst>
              <a:path w="282575" h="151130">
                <a:moveTo>
                  <a:pt x="0" y="150697"/>
                </a:moveTo>
                <a:lnTo>
                  <a:pt x="131602" y="150697"/>
                </a:lnTo>
                <a:lnTo>
                  <a:pt x="282299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360003" y="3084730"/>
            <a:ext cx="0" cy="884767"/>
          </a:xfrm>
          <a:custGeom>
            <a:avLst/>
            <a:gdLst/>
            <a:ahLst/>
            <a:cxnLst/>
            <a:rect l="l" t="t" r="r" b="b"/>
            <a:pathLst>
              <a:path h="663575">
                <a:moveTo>
                  <a:pt x="0" y="0"/>
                </a:moveTo>
                <a:lnTo>
                  <a:pt x="0" y="663202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312867" y="3238201"/>
            <a:ext cx="376767" cy="376767"/>
          </a:xfrm>
          <a:custGeom>
            <a:avLst/>
            <a:gdLst/>
            <a:ahLst/>
            <a:cxnLst/>
            <a:rect l="l" t="t" r="r" b="b"/>
            <a:pathLst>
              <a:path w="282575" h="282575">
                <a:moveTo>
                  <a:pt x="141149" y="282299"/>
                </a:moveTo>
                <a:lnTo>
                  <a:pt x="96535" y="275104"/>
                </a:lnTo>
                <a:lnTo>
                  <a:pt x="57788" y="255066"/>
                </a:lnTo>
                <a:lnTo>
                  <a:pt x="27233" y="224511"/>
                </a:lnTo>
                <a:lnTo>
                  <a:pt x="7195" y="185764"/>
                </a:lnTo>
                <a:lnTo>
                  <a:pt x="0" y="141149"/>
                </a:lnTo>
                <a:lnTo>
                  <a:pt x="7195" y="96535"/>
                </a:lnTo>
                <a:lnTo>
                  <a:pt x="27233" y="57788"/>
                </a:lnTo>
                <a:lnTo>
                  <a:pt x="57788" y="27233"/>
                </a:lnTo>
                <a:lnTo>
                  <a:pt x="96535" y="7195"/>
                </a:lnTo>
                <a:lnTo>
                  <a:pt x="141149" y="0"/>
                </a:lnTo>
                <a:lnTo>
                  <a:pt x="168815" y="2737"/>
                </a:lnTo>
                <a:lnTo>
                  <a:pt x="219460" y="23714"/>
                </a:lnTo>
                <a:lnTo>
                  <a:pt x="258585" y="62839"/>
                </a:lnTo>
                <a:lnTo>
                  <a:pt x="279562" y="113484"/>
                </a:lnTo>
                <a:lnTo>
                  <a:pt x="282299" y="141149"/>
                </a:lnTo>
                <a:lnTo>
                  <a:pt x="275104" y="185764"/>
                </a:lnTo>
                <a:lnTo>
                  <a:pt x="255066" y="224511"/>
                </a:lnTo>
                <a:lnTo>
                  <a:pt x="224511" y="255066"/>
                </a:lnTo>
                <a:lnTo>
                  <a:pt x="185764" y="275104"/>
                </a:lnTo>
                <a:lnTo>
                  <a:pt x="141149" y="282299"/>
                </a:lnTo>
                <a:close/>
              </a:path>
            </a:pathLst>
          </a:custGeom>
          <a:solidFill>
            <a:srgbClr val="C9DAF7"/>
          </a:solidFill>
        </p:spPr>
        <p:txBody>
          <a:bodyPr wrap="square" lIns="0" tIns="0" rIns="0" bIns="0" rtlCol="0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312867" y="3238201"/>
            <a:ext cx="376767" cy="376767"/>
          </a:xfrm>
          <a:custGeom>
            <a:avLst/>
            <a:gdLst/>
            <a:ahLst/>
            <a:cxnLst/>
            <a:rect l="l" t="t" r="r" b="b"/>
            <a:pathLst>
              <a:path w="282575" h="282575">
                <a:moveTo>
                  <a:pt x="0" y="141149"/>
                </a:moveTo>
                <a:lnTo>
                  <a:pt x="7195" y="96535"/>
                </a:lnTo>
                <a:lnTo>
                  <a:pt x="27233" y="57788"/>
                </a:lnTo>
                <a:lnTo>
                  <a:pt x="57788" y="27233"/>
                </a:lnTo>
                <a:lnTo>
                  <a:pt x="96535" y="7195"/>
                </a:lnTo>
                <a:lnTo>
                  <a:pt x="141149" y="0"/>
                </a:lnTo>
                <a:lnTo>
                  <a:pt x="195165" y="10744"/>
                </a:lnTo>
                <a:lnTo>
                  <a:pt x="240958" y="41341"/>
                </a:lnTo>
                <a:lnTo>
                  <a:pt x="271555" y="87134"/>
                </a:lnTo>
                <a:lnTo>
                  <a:pt x="282299" y="141149"/>
                </a:lnTo>
                <a:lnTo>
                  <a:pt x="275104" y="185764"/>
                </a:lnTo>
                <a:lnTo>
                  <a:pt x="255066" y="224511"/>
                </a:lnTo>
                <a:lnTo>
                  <a:pt x="224511" y="255066"/>
                </a:lnTo>
                <a:lnTo>
                  <a:pt x="185764" y="275104"/>
                </a:lnTo>
                <a:lnTo>
                  <a:pt x="141149" y="282299"/>
                </a:lnTo>
                <a:lnTo>
                  <a:pt x="96535" y="275104"/>
                </a:lnTo>
                <a:lnTo>
                  <a:pt x="57788" y="255066"/>
                </a:lnTo>
                <a:lnTo>
                  <a:pt x="27233" y="224511"/>
                </a:lnTo>
                <a:lnTo>
                  <a:pt x="7195" y="185764"/>
                </a:lnTo>
                <a:lnTo>
                  <a:pt x="0" y="1411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326867" y="3426400"/>
            <a:ext cx="1986280" cy="532553"/>
          </a:xfrm>
          <a:custGeom>
            <a:avLst/>
            <a:gdLst/>
            <a:ahLst/>
            <a:cxnLst/>
            <a:rect l="l" t="t" r="r" b="b"/>
            <a:pathLst>
              <a:path w="1489710" h="399414">
                <a:moveTo>
                  <a:pt x="0" y="398999"/>
                </a:moveTo>
                <a:lnTo>
                  <a:pt x="1489499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352868" y="3110000"/>
            <a:ext cx="1960033" cy="316653"/>
          </a:xfrm>
          <a:custGeom>
            <a:avLst/>
            <a:gdLst/>
            <a:ahLst/>
            <a:cxnLst/>
            <a:rect l="l" t="t" r="r" b="b"/>
            <a:pathLst>
              <a:path w="1470025" h="237489">
                <a:moveTo>
                  <a:pt x="0" y="0"/>
                </a:moveTo>
                <a:lnTo>
                  <a:pt x="1469999" y="237299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534467" y="2910801"/>
            <a:ext cx="1778847" cy="515620"/>
          </a:xfrm>
          <a:custGeom>
            <a:avLst/>
            <a:gdLst/>
            <a:ahLst/>
            <a:cxnLst/>
            <a:rect l="l" t="t" r="r" b="b"/>
            <a:pathLst>
              <a:path w="1334135" h="386714">
                <a:moveTo>
                  <a:pt x="0" y="0"/>
                </a:moveTo>
                <a:lnTo>
                  <a:pt x="1333799" y="386699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569267" y="3426399"/>
            <a:ext cx="1744133" cy="333587"/>
          </a:xfrm>
          <a:custGeom>
            <a:avLst/>
            <a:gdLst/>
            <a:ahLst/>
            <a:cxnLst/>
            <a:rect l="l" t="t" r="r" b="b"/>
            <a:pathLst>
              <a:path w="1308100" h="250189">
                <a:moveTo>
                  <a:pt x="0" y="249599"/>
                </a:moveTo>
                <a:lnTo>
                  <a:pt x="1307699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543367" y="4739641"/>
            <a:ext cx="373380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0" lvl="0" indent="0" algn="l" defTabSz="1219170" rtl="0" eaLnBrk="1" fontAlgn="auto" latinLnBrk="0" hangingPunct="1">
              <a:lnSpc>
                <a:spcPct val="100000"/>
              </a:lnSpc>
              <a:spcBef>
                <a:spcPts val="133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32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258534" y="170312"/>
            <a:ext cx="4126653" cy="63265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pc="-7" dirty="0"/>
              <a:t>Convolution</a:t>
            </a:r>
            <a:r>
              <a:rPr spc="-113" dirty="0"/>
              <a:t> </a:t>
            </a:r>
            <a:r>
              <a:rPr spc="-7" dirty="0"/>
              <a:t>Layer</a:t>
            </a:r>
          </a:p>
        </p:txBody>
      </p:sp>
      <p:sp>
        <p:nvSpPr>
          <p:cNvPr id="16" name="object 16"/>
          <p:cNvSpPr/>
          <p:nvPr/>
        </p:nvSpPr>
        <p:spPr>
          <a:xfrm>
            <a:off x="1629167" y="2578772"/>
            <a:ext cx="284480" cy="2686473"/>
          </a:xfrm>
          <a:custGeom>
            <a:avLst/>
            <a:gdLst/>
            <a:ahLst/>
            <a:cxnLst/>
            <a:rect l="l" t="t" r="r" b="b"/>
            <a:pathLst>
              <a:path w="213359" h="2014854">
                <a:moveTo>
                  <a:pt x="0" y="0"/>
                </a:moveTo>
                <a:lnTo>
                  <a:pt x="213171" y="0"/>
                </a:lnTo>
                <a:lnTo>
                  <a:pt x="213171" y="2014671"/>
                </a:lnTo>
                <a:lnTo>
                  <a:pt x="0" y="2014671"/>
                </a:lnTo>
                <a:lnTo>
                  <a:pt x="0" y="0"/>
                </a:lnTo>
                <a:close/>
              </a:path>
            </a:pathLst>
          </a:custGeom>
          <a:solidFill>
            <a:srgbClr val="F4CCCC">
              <a:alpha val="51919"/>
            </a:srgbClr>
          </a:solidFill>
        </p:spPr>
        <p:txBody>
          <a:bodyPr wrap="square" lIns="0" tIns="0" rIns="0" bIns="0" rtlCol="0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913395" y="1587799"/>
            <a:ext cx="991447" cy="3677920"/>
          </a:xfrm>
          <a:custGeom>
            <a:avLst/>
            <a:gdLst/>
            <a:ahLst/>
            <a:cxnLst/>
            <a:rect l="l" t="t" r="r" b="b"/>
            <a:pathLst>
              <a:path w="743585" h="2758440">
                <a:moveTo>
                  <a:pt x="0" y="2757899"/>
                </a:moveTo>
                <a:lnTo>
                  <a:pt x="0" y="743227"/>
                </a:lnTo>
                <a:lnTo>
                  <a:pt x="743227" y="0"/>
                </a:lnTo>
                <a:lnTo>
                  <a:pt x="743227" y="2014671"/>
                </a:lnTo>
                <a:lnTo>
                  <a:pt x="0" y="2757899"/>
                </a:lnTo>
                <a:close/>
              </a:path>
            </a:pathLst>
          </a:custGeom>
          <a:solidFill>
            <a:srgbClr val="C3A3A3">
              <a:alpha val="51919"/>
            </a:srgbClr>
          </a:solidFill>
        </p:spPr>
        <p:txBody>
          <a:bodyPr wrap="square" lIns="0" tIns="0" rIns="0" bIns="0" rtlCol="0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629167" y="1587799"/>
            <a:ext cx="1275925" cy="991447"/>
          </a:xfrm>
          <a:custGeom>
            <a:avLst/>
            <a:gdLst/>
            <a:ahLst/>
            <a:cxnLst/>
            <a:rect l="l" t="t" r="r" b="b"/>
            <a:pathLst>
              <a:path w="956944" h="743585">
                <a:moveTo>
                  <a:pt x="213171" y="743227"/>
                </a:moveTo>
                <a:lnTo>
                  <a:pt x="0" y="743227"/>
                </a:lnTo>
                <a:lnTo>
                  <a:pt x="743227" y="0"/>
                </a:lnTo>
                <a:lnTo>
                  <a:pt x="956399" y="0"/>
                </a:lnTo>
                <a:lnTo>
                  <a:pt x="213171" y="743227"/>
                </a:lnTo>
                <a:close/>
              </a:path>
            </a:pathLst>
          </a:custGeom>
          <a:solidFill>
            <a:srgbClr val="F6D6D6">
              <a:alpha val="51919"/>
            </a:srgbClr>
          </a:solidFill>
        </p:spPr>
        <p:txBody>
          <a:bodyPr wrap="square" lIns="0" tIns="0" rIns="0" bIns="0" rtlCol="0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629167" y="1587799"/>
            <a:ext cx="1275925" cy="3677920"/>
          </a:xfrm>
          <a:custGeom>
            <a:avLst/>
            <a:gdLst/>
            <a:ahLst/>
            <a:cxnLst/>
            <a:rect l="l" t="t" r="r" b="b"/>
            <a:pathLst>
              <a:path w="956944" h="2758440">
                <a:moveTo>
                  <a:pt x="0" y="743227"/>
                </a:moveTo>
                <a:lnTo>
                  <a:pt x="743227" y="0"/>
                </a:lnTo>
                <a:lnTo>
                  <a:pt x="956399" y="0"/>
                </a:lnTo>
                <a:lnTo>
                  <a:pt x="956399" y="2014671"/>
                </a:lnTo>
                <a:lnTo>
                  <a:pt x="213171" y="2757899"/>
                </a:lnTo>
                <a:lnTo>
                  <a:pt x="0" y="2757899"/>
                </a:lnTo>
                <a:lnTo>
                  <a:pt x="0" y="743227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1629167" y="1587799"/>
            <a:ext cx="1275925" cy="991447"/>
          </a:xfrm>
          <a:custGeom>
            <a:avLst/>
            <a:gdLst/>
            <a:ahLst/>
            <a:cxnLst/>
            <a:rect l="l" t="t" r="r" b="b"/>
            <a:pathLst>
              <a:path w="956944" h="743585">
                <a:moveTo>
                  <a:pt x="0" y="743227"/>
                </a:moveTo>
                <a:lnTo>
                  <a:pt x="213171" y="743227"/>
                </a:lnTo>
                <a:lnTo>
                  <a:pt x="956399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913395" y="2578772"/>
            <a:ext cx="0" cy="2686473"/>
          </a:xfrm>
          <a:custGeom>
            <a:avLst/>
            <a:gdLst/>
            <a:ahLst/>
            <a:cxnLst/>
            <a:rect l="l" t="t" r="r" b="b"/>
            <a:pathLst>
              <a:path h="2014854">
                <a:moveTo>
                  <a:pt x="0" y="0"/>
                </a:moveTo>
                <a:lnTo>
                  <a:pt x="0" y="2014671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029101" y="1105743"/>
            <a:ext cx="4496647" cy="1274622"/>
          </a:xfrm>
          <a:prstGeom prst="rect">
            <a:avLst/>
          </a:prstGeom>
        </p:spPr>
        <p:txBody>
          <a:bodyPr vert="horz" wrap="square" lIns="0" tIns="37253" rIns="0" bIns="0" rtlCol="0">
            <a:spAutoFit/>
          </a:bodyPr>
          <a:lstStyle/>
          <a:p>
            <a:pPr marL="1724617" marR="6773" lvl="0" indent="0" algn="l" defTabSz="1219170" rtl="0" eaLnBrk="1" fontAlgn="auto" latinLnBrk="0" hangingPunct="1">
              <a:lnSpc>
                <a:spcPts val="3800"/>
              </a:lnSpc>
              <a:spcBef>
                <a:spcPts val="293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200" b="0" i="0" u="none" strike="noStrike" kern="1200" cap="none" spc="-7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32x32x3</a:t>
            </a:r>
            <a:r>
              <a:rPr kumimoji="0" sz="3200" b="0" i="0" u="none" strike="noStrike" kern="1200" cap="none" spc="-127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200" b="0" i="0" u="none" strike="noStrike" kern="1200" cap="none" spc="-7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image  </a:t>
            </a:r>
            <a:r>
              <a:rPr kumimoji="0" sz="3200" b="0" i="0" u="none" strike="noStrike" kern="1200" cap="none" spc="-7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5x5x3</a:t>
            </a:r>
            <a:r>
              <a:rPr kumimoji="0" sz="3200" b="0" i="0" u="none" strike="noStrike" kern="1200" cap="none" spc="-27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200" b="0" i="0" u="none" strike="noStrike" kern="1200" cap="none" spc="-7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filter</a:t>
            </a:r>
            <a:endParaRPr kumimoji="0" sz="3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6933" marR="0" lvl="0" indent="0" algn="l" defTabSz="1219170" rtl="0" eaLnBrk="1" fontAlgn="auto" latinLnBrk="0" hangingPunct="1">
              <a:lnSpc>
                <a:spcPts val="1967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32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3205682" y="1347000"/>
            <a:ext cx="1238673" cy="293793"/>
          </a:xfrm>
          <a:custGeom>
            <a:avLst/>
            <a:gdLst/>
            <a:ahLst/>
            <a:cxnLst/>
            <a:rect l="l" t="t" r="r" b="b"/>
            <a:pathLst>
              <a:path w="929004" h="220344">
                <a:moveTo>
                  <a:pt x="928687" y="0"/>
                </a:moveTo>
                <a:lnTo>
                  <a:pt x="0" y="219930"/>
                </a:lnTo>
              </a:path>
            </a:pathLst>
          </a:custGeom>
          <a:ln w="952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3149599" y="1619827"/>
            <a:ext cx="60960" cy="41487"/>
          </a:xfrm>
          <a:custGeom>
            <a:avLst/>
            <a:gdLst/>
            <a:ahLst/>
            <a:cxnLst/>
            <a:rect l="l" t="t" r="r" b="b"/>
            <a:pathLst>
              <a:path w="45719" h="31115">
                <a:moveTo>
                  <a:pt x="45687" y="30618"/>
                </a:moveTo>
                <a:lnTo>
                  <a:pt x="0" y="25270"/>
                </a:lnTo>
                <a:lnTo>
                  <a:pt x="38436" y="0"/>
                </a:lnTo>
                <a:lnTo>
                  <a:pt x="45687" y="30618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3149599" y="1619827"/>
            <a:ext cx="60960" cy="41487"/>
          </a:xfrm>
          <a:custGeom>
            <a:avLst/>
            <a:gdLst/>
            <a:ahLst/>
            <a:cxnLst/>
            <a:rect l="l" t="t" r="r" b="b"/>
            <a:pathLst>
              <a:path w="45719" h="31115">
                <a:moveTo>
                  <a:pt x="38436" y="0"/>
                </a:moveTo>
                <a:lnTo>
                  <a:pt x="0" y="25270"/>
                </a:lnTo>
                <a:lnTo>
                  <a:pt x="45687" y="30618"/>
                </a:lnTo>
                <a:lnTo>
                  <a:pt x="38436" y="0"/>
                </a:lnTo>
                <a:close/>
              </a:path>
            </a:pathLst>
          </a:custGeom>
          <a:ln w="952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2787887" y="1991700"/>
            <a:ext cx="1794933" cy="697653"/>
          </a:xfrm>
          <a:custGeom>
            <a:avLst/>
            <a:gdLst/>
            <a:ahLst/>
            <a:cxnLst/>
            <a:rect l="l" t="t" r="r" b="b"/>
            <a:pathLst>
              <a:path w="1346200" h="523239">
                <a:moveTo>
                  <a:pt x="1345634" y="0"/>
                </a:moveTo>
                <a:lnTo>
                  <a:pt x="0" y="523189"/>
                </a:lnTo>
              </a:path>
            </a:pathLst>
          </a:custGeom>
          <a:ln w="9524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2734171" y="2669735"/>
            <a:ext cx="61807" cy="40640"/>
          </a:xfrm>
          <a:custGeom>
            <a:avLst/>
            <a:gdLst/>
            <a:ahLst/>
            <a:cxnLst/>
            <a:rect l="l" t="t" r="r" b="b"/>
            <a:pathLst>
              <a:path w="46355" h="30480">
                <a:moveTo>
                  <a:pt x="0" y="30327"/>
                </a:moveTo>
                <a:lnTo>
                  <a:pt x="34586" y="0"/>
                </a:lnTo>
                <a:lnTo>
                  <a:pt x="45988" y="29326"/>
                </a:lnTo>
                <a:lnTo>
                  <a:pt x="0" y="30327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2734171" y="2669735"/>
            <a:ext cx="61807" cy="40640"/>
          </a:xfrm>
          <a:custGeom>
            <a:avLst/>
            <a:gdLst/>
            <a:ahLst/>
            <a:cxnLst/>
            <a:rect l="l" t="t" r="r" b="b"/>
            <a:pathLst>
              <a:path w="46355" h="30480">
                <a:moveTo>
                  <a:pt x="34586" y="0"/>
                </a:moveTo>
                <a:lnTo>
                  <a:pt x="0" y="30327"/>
                </a:lnTo>
                <a:lnTo>
                  <a:pt x="45988" y="29326"/>
                </a:lnTo>
                <a:lnTo>
                  <a:pt x="34586" y="0"/>
                </a:lnTo>
                <a:close/>
              </a:path>
            </a:pathLst>
          </a:custGeom>
          <a:ln w="9524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5295865" y="3430799"/>
            <a:ext cx="3078480" cy="0"/>
          </a:xfrm>
          <a:custGeom>
            <a:avLst/>
            <a:gdLst/>
            <a:ahLst/>
            <a:cxnLst/>
            <a:rect l="l" t="t" r="r" b="b"/>
            <a:pathLst>
              <a:path w="2308860">
                <a:moveTo>
                  <a:pt x="0" y="0"/>
                </a:moveTo>
                <a:lnTo>
                  <a:pt x="2308649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8374066" y="3409823"/>
            <a:ext cx="58420" cy="42333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5"/>
                </a:moveTo>
                <a:lnTo>
                  <a:pt x="0" y="0"/>
                </a:lnTo>
                <a:lnTo>
                  <a:pt x="43225" y="15732"/>
                </a:lnTo>
                <a:lnTo>
                  <a:pt x="0" y="31465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8374066" y="3409823"/>
            <a:ext cx="58420" cy="42333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5"/>
                </a:moveTo>
                <a:lnTo>
                  <a:pt x="43225" y="15732"/>
                </a:lnTo>
                <a:lnTo>
                  <a:pt x="0" y="0"/>
                </a:lnTo>
                <a:lnTo>
                  <a:pt x="0" y="31465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5220600" y="3699775"/>
            <a:ext cx="3217333" cy="737424"/>
          </a:xfrm>
          <a:prstGeom prst="rect">
            <a:avLst/>
          </a:prstGeom>
        </p:spPr>
        <p:txBody>
          <a:bodyPr vert="horz" wrap="square" lIns="0" tIns="14393" rIns="0" bIns="0" rtlCol="0">
            <a:spAutoFit/>
          </a:bodyPr>
          <a:lstStyle/>
          <a:p>
            <a:pPr marL="16933" marR="6773" lvl="0" indent="0" algn="l" defTabSz="1219170" rtl="0" eaLnBrk="1" fontAlgn="auto" latinLnBrk="0" hangingPunct="1">
              <a:lnSpc>
                <a:spcPct val="100699"/>
              </a:lnSpc>
              <a:spcBef>
                <a:spcPts val="113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convolve (slide) </a:t>
            </a:r>
            <a:r>
              <a:rPr kumimoji="0" sz="2400" b="0" i="0" u="none" strike="noStrike" kern="1200" cap="none" spc="-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over</a:t>
            </a:r>
            <a:r>
              <a:rPr kumimoji="0" sz="2400" b="0" i="0" u="none" strike="noStrike" kern="1200" cap="none" spc="-14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-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all 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spatial</a:t>
            </a:r>
            <a:r>
              <a:rPr kumimoji="0" sz="2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-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locations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9433267" y="2740033"/>
            <a:ext cx="123613" cy="2525607"/>
          </a:xfrm>
          <a:custGeom>
            <a:avLst/>
            <a:gdLst/>
            <a:ahLst/>
            <a:cxnLst/>
            <a:rect l="l" t="t" r="r" b="b"/>
            <a:pathLst>
              <a:path w="92709" h="1894204">
                <a:moveTo>
                  <a:pt x="0" y="0"/>
                </a:moveTo>
                <a:lnTo>
                  <a:pt x="92225" y="0"/>
                </a:lnTo>
                <a:lnTo>
                  <a:pt x="92225" y="1893725"/>
                </a:lnTo>
                <a:lnTo>
                  <a:pt x="0" y="1893725"/>
                </a:lnTo>
                <a:lnTo>
                  <a:pt x="0" y="0"/>
                </a:lnTo>
                <a:close/>
              </a:path>
            </a:pathLst>
          </a:custGeom>
          <a:solidFill>
            <a:srgbClr val="C9DAF7"/>
          </a:solidFill>
        </p:spPr>
        <p:txBody>
          <a:bodyPr wrap="square" lIns="0" tIns="0" rIns="0" bIns="0" rtlCol="0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9556234" y="1587799"/>
            <a:ext cx="1152313" cy="3677920"/>
          </a:xfrm>
          <a:custGeom>
            <a:avLst/>
            <a:gdLst/>
            <a:ahLst/>
            <a:cxnLst/>
            <a:rect l="l" t="t" r="r" b="b"/>
            <a:pathLst>
              <a:path w="864234" h="2758440">
                <a:moveTo>
                  <a:pt x="0" y="2757899"/>
                </a:moveTo>
                <a:lnTo>
                  <a:pt x="0" y="864174"/>
                </a:lnTo>
                <a:lnTo>
                  <a:pt x="864174" y="0"/>
                </a:lnTo>
                <a:lnTo>
                  <a:pt x="864174" y="1893725"/>
                </a:lnTo>
                <a:lnTo>
                  <a:pt x="0" y="2757899"/>
                </a:lnTo>
                <a:close/>
              </a:path>
            </a:pathLst>
          </a:custGeom>
          <a:solidFill>
            <a:srgbClr val="A0AEC6"/>
          </a:solidFill>
        </p:spPr>
        <p:txBody>
          <a:bodyPr wrap="square" lIns="0" tIns="0" rIns="0" bIns="0" rtlCol="0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9433267" y="1587800"/>
            <a:ext cx="1275925" cy="1152313"/>
          </a:xfrm>
          <a:custGeom>
            <a:avLst/>
            <a:gdLst/>
            <a:ahLst/>
            <a:cxnLst/>
            <a:rect l="l" t="t" r="r" b="b"/>
            <a:pathLst>
              <a:path w="956945" h="864235">
                <a:moveTo>
                  <a:pt x="92225" y="864174"/>
                </a:moveTo>
                <a:lnTo>
                  <a:pt x="0" y="864174"/>
                </a:lnTo>
                <a:lnTo>
                  <a:pt x="864174" y="0"/>
                </a:lnTo>
                <a:lnTo>
                  <a:pt x="956399" y="0"/>
                </a:lnTo>
                <a:lnTo>
                  <a:pt x="92225" y="864174"/>
                </a:lnTo>
                <a:close/>
              </a:path>
            </a:pathLst>
          </a:custGeom>
          <a:solidFill>
            <a:srgbClr val="D3E1F9"/>
          </a:solidFill>
        </p:spPr>
        <p:txBody>
          <a:bodyPr wrap="square" lIns="0" tIns="0" rIns="0" bIns="0" rtlCol="0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9433267" y="1587799"/>
            <a:ext cx="1275925" cy="3677920"/>
          </a:xfrm>
          <a:custGeom>
            <a:avLst/>
            <a:gdLst/>
            <a:ahLst/>
            <a:cxnLst/>
            <a:rect l="l" t="t" r="r" b="b"/>
            <a:pathLst>
              <a:path w="956945" h="2758440">
                <a:moveTo>
                  <a:pt x="0" y="864174"/>
                </a:moveTo>
                <a:lnTo>
                  <a:pt x="864174" y="0"/>
                </a:lnTo>
                <a:lnTo>
                  <a:pt x="956399" y="0"/>
                </a:lnTo>
                <a:lnTo>
                  <a:pt x="956399" y="1893725"/>
                </a:lnTo>
                <a:lnTo>
                  <a:pt x="92225" y="2757899"/>
                </a:lnTo>
                <a:lnTo>
                  <a:pt x="0" y="2757899"/>
                </a:lnTo>
                <a:lnTo>
                  <a:pt x="0" y="864174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9433267" y="1587800"/>
            <a:ext cx="1275925" cy="1152313"/>
          </a:xfrm>
          <a:custGeom>
            <a:avLst/>
            <a:gdLst/>
            <a:ahLst/>
            <a:cxnLst/>
            <a:rect l="l" t="t" r="r" b="b"/>
            <a:pathLst>
              <a:path w="956945" h="864235">
                <a:moveTo>
                  <a:pt x="0" y="864174"/>
                </a:moveTo>
                <a:lnTo>
                  <a:pt x="92225" y="864174"/>
                </a:lnTo>
                <a:lnTo>
                  <a:pt x="956399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9556233" y="2740033"/>
            <a:ext cx="0" cy="2525607"/>
          </a:xfrm>
          <a:custGeom>
            <a:avLst/>
            <a:gdLst/>
            <a:ahLst/>
            <a:cxnLst/>
            <a:rect l="l" t="t" r="r" b="b"/>
            <a:pathLst>
              <a:path h="1894204">
                <a:moveTo>
                  <a:pt x="0" y="0"/>
                </a:moveTo>
                <a:lnTo>
                  <a:pt x="0" y="1893725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9537832" y="783407"/>
            <a:ext cx="2167467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0" lvl="0" indent="0" algn="l" defTabSz="1219170" rtl="0" eaLnBrk="1" fontAlgn="auto" latinLnBrk="0" hangingPunct="1">
              <a:lnSpc>
                <a:spcPct val="100000"/>
              </a:lnSpc>
              <a:spcBef>
                <a:spcPts val="133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1" i="0" u="none" strike="noStrike" kern="1200" cap="none" spc="-7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activation</a:t>
            </a:r>
            <a:r>
              <a:rPr kumimoji="0" sz="2400" b="1" i="0" u="none" strike="noStrike" kern="1200" cap="none" spc="-107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1" i="0" u="none" strike="noStrike" kern="1200" cap="none" spc="-7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map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210567" y="6290133"/>
            <a:ext cx="1173226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ts val="2753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004298" algn="l"/>
                <a:tab pos="9645832" algn="l"/>
              </a:tabLst>
              <a:defRPr/>
            </a:pPr>
            <a:r>
              <a:rPr kumimoji="0" sz="2400" b="0" i="0" u="none" strike="noStrike" kern="1200" cap="none" spc="-7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Fei-Fei Li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&amp; Justin Johnson &amp;</a:t>
            </a:r>
            <a:r>
              <a:rPr kumimoji="0" sz="2400" b="0" i="0" u="none" strike="noStrike" kern="1200" cap="none" spc="-27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-7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Serena Yeung	</a:t>
            </a:r>
            <a:r>
              <a:rPr kumimoji="0" sz="4000" b="0" i="0" u="none" strike="noStrike" kern="1200" cap="none" spc="-9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Lecture </a:t>
            </a:r>
            <a:r>
              <a:rPr kumimoji="0" sz="4000" b="0" i="0" u="none" strike="noStrike" kern="1200" cap="none" spc="0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5</a:t>
            </a:r>
            <a:r>
              <a:rPr kumimoji="0" sz="4000" b="0" i="0" u="none" strike="noStrike" kern="1200" cap="none" spc="-9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4000" b="0" i="0" u="none" strike="noStrike" kern="1200" cap="none" spc="0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-	</a:t>
            </a:r>
            <a:r>
              <a:rPr kumimoji="0" sz="4000" b="0" i="0" u="none" strike="noStrike" kern="1200" cap="none" spc="-9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April 16,</a:t>
            </a:r>
            <a:r>
              <a:rPr kumimoji="0" sz="4000" b="0" i="0" u="none" strike="noStrike" kern="1200" cap="none" spc="-189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4000" b="0" i="0" u="none" strike="noStrike" kern="1200" cap="none" spc="-9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2019</a:t>
            </a:r>
            <a:endParaRPr kumimoji="0" sz="4000" b="0" i="0" u="none" strike="noStrike" kern="1200" cap="none" spc="0" normalizeH="0" baseline="-4166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1649217" y="5290690"/>
            <a:ext cx="204047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 marR="0" lvl="0" indent="0" algn="l" defTabSz="1219170" rtl="0" eaLnBrk="1" fontAlgn="auto" latinLnBrk="0" hangingPunct="1">
              <a:lnSpc>
                <a:spcPts val="2787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3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9376626" y="5319819"/>
            <a:ext cx="204047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 marR="0" lvl="0" indent="0" algn="l" defTabSz="1219170" rtl="0" eaLnBrk="1" fontAlgn="auto" latinLnBrk="0" hangingPunct="1">
              <a:lnSpc>
                <a:spcPts val="2787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45" name="object 45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 marR="0" lvl="0" indent="0" algn="l" defTabSz="1219170" rtl="0" eaLnBrk="1" fontAlgn="auto" latinLnBrk="0" hangingPunct="1">
              <a:lnSpc>
                <a:spcPts val="3173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4000" b="0" i="0" u="none" strike="noStrike" kern="1200" cap="none" spc="-9" normalizeH="0" baseline="1388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Lecture </a:t>
            </a:r>
            <a:r>
              <a:rPr kumimoji="0" sz="4000" b="0" i="0" u="none" strike="noStrike" kern="1200" cap="none" spc="0" normalizeH="0" baseline="1388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5 -</a:t>
            </a:r>
            <a:r>
              <a:rPr kumimoji="0" sz="4000" b="0" i="0" u="none" strike="noStrike" kern="1200" cap="none" spc="-369" normalizeH="0" baseline="1388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fld id="{81D60167-4931-47E6-BA6A-407CBD079E47}" type="slidenum">
              <a:rPr kumimoji="0" sz="2667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pPr marL="16933" marR="0" lvl="0" indent="0" algn="l" defTabSz="1219170" rtl="0" eaLnBrk="1" fontAlgn="auto" latinLnBrk="0" hangingPunct="1">
                <a:lnSpc>
                  <a:spcPts val="3173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sz="2667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46" name="object 46"/>
          <p:cNvSpPr txBox="1">
            <a:spLocks noGrp="1"/>
          </p:cNvSpPr>
          <p:nvPr>
            <p:ph type="ftr" sz="quarter" idx="429496729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 marR="0" lvl="0" indent="0" algn="l" defTabSz="1219170" rtl="0" eaLnBrk="1" fontAlgn="auto" latinLnBrk="0" hangingPunct="1">
              <a:lnSpc>
                <a:spcPts val="30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667" b="0" i="0" u="none" strike="noStrike" kern="1200" cap="none" spc="-7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April 16,</a:t>
            </a:r>
            <a:r>
              <a:rPr kumimoji="0" sz="2667" b="0" i="0" u="none" strike="noStrike" kern="1200" cap="none" spc="-12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667" b="0" i="0" u="none" strike="noStrike" kern="1200" cap="none" spc="-7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2019</a:t>
            </a:r>
          </a:p>
        </p:txBody>
      </p:sp>
      <p:sp>
        <p:nvSpPr>
          <p:cNvPr id="47" name="object 47"/>
          <p:cNvSpPr txBox="1">
            <a:spLocks noGrp="1"/>
          </p:cNvSpPr>
          <p:nvPr>
            <p:ph type="dt" sz="half" idx="4294967295"/>
          </p:nvPr>
        </p:nvSpPr>
        <p:spPr>
          <a:xfrm>
            <a:off x="258177" y="8372729"/>
            <a:ext cx="802640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 marR="0" lvl="0" indent="0" algn="l" defTabSz="1219170" rtl="0" eaLnBrk="1" fontAlgn="auto" latinLnBrk="0" hangingPunct="1">
              <a:lnSpc>
                <a:spcPts val="2787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7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Fei-Fei Li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&amp; Justin Johnson &amp; </a:t>
            </a:r>
            <a:r>
              <a:rPr kumimoji="0" sz="2400" b="0" i="0" u="none" strike="noStrike" kern="1200" cap="none" spc="-7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Serena</a:t>
            </a:r>
            <a:r>
              <a:rPr kumimoji="0" sz="2400" b="0" i="0" u="none" strike="noStrike" kern="1200" cap="none" spc="-167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-7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Yeung</a:t>
            </a:r>
          </a:p>
        </p:txBody>
      </p:sp>
      <p:sp>
        <p:nvSpPr>
          <p:cNvPr id="40" name="object 40"/>
          <p:cNvSpPr txBox="1"/>
          <p:nvPr/>
        </p:nvSpPr>
        <p:spPr>
          <a:xfrm>
            <a:off x="10266638" y="4683375"/>
            <a:ext cx="373380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0" lvl="0" indent="0" algn="l" defTabSz="1219170" rtl="0" eaLnBrk="1" fontAlgn="auto" latinLnBrk="0" hangingPunct="1">
              <a:lnSpc>
                <a:spcPct val="100000"/>
              </a:lnSpc>
              <a:spcBef>
                <a:spcPts val="133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28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10805838" y="2802057"/>
            <a:ext cx="373380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0" lvl="0" indent="0" algn="l" defTabSz="1219170" rtl="0" eaLnBrk="1" fontAlgn="auto" latinLnBrk="0" hangingPunct="1">
              <a:lnSpc>
                <a:spcPct val="100000"/>
              </a:lnSpc>
              <a:spcBef>
                <a:spcPts val="133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28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1931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 vs. Deep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i="1" dirty="0">
                <a:solidFill>
                  <a:srgbClr val="0070C0"/>
                </a:solidFill>
              </a:rPr>
              <a:t>Deep learning </a:t>
            </a:r>
            <a:r>
              <a:rPr lang="en-US" dirty="0"/>
              <a:t>(DL) is a machine learning subfield that uses multiple layers for learning data representations</a:t>
            </a:r>
          </a:p>
          <a:p>
            <a:pPr lvl="1"/>
            <a:r>
              <a:rPr lang="en-US" dirty="0"/>
              <a:t>DL is exceptionally effective at learning </a:t>
            </a:r>
            <a:r>
              <a:rPr lang="en-US" dirty="0" smtClean="0"/>
              <a:t>patterns</a:t>
            </a:r>
          </a:p>
          <a:p>
            <a:pPr lvl="1"/>
            <a:r>
              <a:rPr lang="en-US" dirty="0" smtClean="0"/>
              <a:t>Time consuming/feature dimensions</a:t>
            </a:r>
            <a:endParaRPr lang="en-US" dirty="0"/>
          </a:p>
        </p:txBody>
      </p:sp>
      <p:pic>
        <p:nvPicPr>
          <p:cNvPr id="4" name="Picture 3" descr="machine-learning-vs-deep-learnin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6007" y="2984245"/>
            <a:ext cx="6359987" cy="3101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759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397016" y="1826717"/>
          <a:ext cx="3573779" cy="366239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105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05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05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105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1054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1054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1054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231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31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31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31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31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231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231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6" name="object 6"/>
          <p:cNvSpPr txBox="1"/>
          <p:nvPr/>
        </p:nvSpPr>
        <p:spPr>
          <a:xfrm>
            <a:off x="210567" y="6290133"/>
            <a:ext cx="1173226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ts val="2753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004298" algn="l"/>
                <a:tab pos="9645832" algn="l"/>
              </a:tabLst>
              <a:defRPr/>
            </a:pPr>
            <a:r>
              <a:rPr kumimoji="0" sz="2400" b="0" i="0" u="none" strike="noStrike" kern="1200" cap="none" spc="-7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Fei-Fei Li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&amp; Justin Johnson &amp;</a:t>
            </a:r>
            <a:r>
              <a:rPr kumimoji="0" sz="2400" b="0" i="0" u="none" strike="noStrike" kern="1200" cap="none" spc="-27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-7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Serena Yeung	</a:t>
            </a:r>
            <a:r>
              <a:rPr kumimoji="0" sz="4000" b="0" i="0" u="none" strike="noStrike" kern="1200" cap="none" spc="-9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Lecture </a:t>
            </a:r>
            <a:r>
              <a:rPr kumimoji="0" sz="4000" b="0" i="0" u="none" strike="noStrike" kern="1200" cap="none" spc="0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5</a:t>
            </a:r>
            <a:r>
              <a:rPr kumimoji="0" sz="4000" b="0" i="0" u="none" strike="noStrike" kern="1200" cap="none" spc="-9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4000" b="0" i="0" u="none" strike="noStrike" kern="1200" cap="none" spc="0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-	</a:t>
            </a:r>
            <a:r>
              <a:rPr kumimoji="0" sz="4000" b="0" i="0" u="none" strike="noStrike" kern="1200" cap="none" spc="-9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April 16,</a:t>
            </a:r>
            <a:r>
              <a:rPr kumimoji="0" sz="4000" b="0" i="0" u="none" strike="noStrike" kern="1200" cap="none" spc="-189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4000" b="0" i="0" u="none" strike="noStrike" kern="1200" cap="none" spc="-9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2019</a:t>
            </a:r>
            <a:endParaRPr kumimoji="0" sz="4000" b="0" i="0" u="none" strike="noStrike" kern="1200" cap="none" spc="0" normalizeH="0" baseline="-4166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 marR="0" lvl="0" indent="0" algn="l" defTabSz="1219170" rtl="0" eaLnBrk="1" fontAlgn="auto" latinLnBrk="0" hangingPunct="1">
              <a:lnSpc>
                <a:spcPts val="3173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4000" b="0" i="0" u="none" strike="noStrike" kern="1200" cap="none" spc="-9" normalizeH="0" baseline="1388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Lecture </a:t>
            </a:r>
            <a:r>
              <a:rPr kumimoji="0" sz="4000" b="0" i="0" u="none" strike="noStrike" kern="1200" cap="none" spc="0" normalizeH="0" baseline="1388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5 -</a:t>
            </a:r>
            <a:r>
              <a:rPr kumimoji="0" sz="4000" b="0" i="0" u="none" strike="noStrike" kern="1200" cap="none" spc="-369" normalizeH="0" baseline="1388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fld id="{81D60167-4931-47E6-BA6A-407CBD079E47}" type="slidenum">
              <a:rPr kumimoji="0" sz="2667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pPr marL="16933" marR="0" lvl="0" indent="0" algn="l" defTabSz="1219170" rtl="0" eaLnBrk="1" fontAlgn="auto" latinLnBrk="0" hangingPunct="1">
                <a:lnSpc>
                  <a:spcPts val="3173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sz="2667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429496729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 marR="0" lvl="0" indent="0" algn="l" defTabSz="1219170" rtl="0" eaLnBrk="1" fontAlgn="auto" latinLnBrk="0" hangingPunct="1">
              <a:lnSpc>
                <a:spcPts val="30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667" b="0" i="0" u="none" strike="noStrike" kern="1200" cap="none" spc="-7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April 16,</a:t>
            </a:r>
            <a:r>
              <a:rPr kumimoji="0" sz="2667" b="0" i="0" u="none" strike="noStrike" kern="1200" cap="none" spc="-12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667" b="0" i="0" u="none" strike="noStrike" kern="1200" cap="none" spc="-7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2019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dt" sz="half" idx="4294967295"/>
          </p:nvPr>
        </p:nvSpPr>
        <p:spPr>
          <a:xfrm>
            <a:off x="258177" y="8372729"/>
            <a:ext cx="802640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 marR="0" lvl="0" indent="0" algn="l" defTabSz="1219170" rtl="0" eaLnBrk="1" fontAlgn="auto" latinLnBrk="0" hangingPunct="1">
              <a:lnSpc>
                <a:spcPts val="2787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7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Fei-Fei Li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&amp; Justin Johnson &amp; </a:t>
            </a:r>
            <a:r>
              <a:rPr kumimoji="0" sz="2400" b="0" i="0" u="none" strike="noStrike" kern="1200" cap="none" spc="-7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Serena</a:t>
            </a:r>
            <a:r>
              <a:rPr kumimoji="0" sz="2400" b="0" i="0" u="none" strike="noStrike" kern="1200" cap="none" spc="-167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-7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Yeung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950934" y="1140277"/>
            <a:ext cx="259927" cy="50954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0" lvl="0" indent="0" algn="l" defTabSz="1219170" rtl="0" eaLnBrk="1" fontAlgn="auto" latinLnBrk="0" hangingPunct="1">
              <a:lnSpc>
                <a:spcPct val="100000"/>
              </a:lnSpc>
              <a:spcBef>
                <a:spcPts val="133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7</a:t>
            </a:r>
            <a:endParaRPr kumimoji="0" sz="3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224966" y="1866210"/>
            <a:ext cx="4384887" cy="2325359"/>
          </a:xfrm>
          <a:prstGeom prst="rect">
            <a:avLst/>
          </a:prstGeom>
        </p:spPr>
        <p:txBody>
          <a:bodyPr vert="horz" wrap="square" lIns="0" tIns="37253" rIns="0" bIns="0" rtlCol="0">
            <a:spAutoFit/>
          </a:bodyPr>
          <a:lstStyle/>
          <a:p>
            <a:pPr marL="867812" marR="6773" lvl="0" indent="0" algn="l" defTabSz="1219170" rtl="0" eaLnBrk="1" fontAlgn="auto" latinLnBrk="0" hangingPunct="1">
              <a:lnSpc>
                <a:spcPts val="3800"/>
              </a:lnSpc>
              <a:spcBef>
                <a:spcPts val="293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200" b="0" i="0" u="none" strike="noStrike" kern="1200" cap="none" spc="-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7x7 input</a:t>
            </a:r>
            <a:r>
              <a:rPr kumimoji="0" sz="3200" b="0" i="0" u="none" strike="noStrike" kern="1200" cap="none" spc="-12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(spatially)  </a:t>
            </a:r>
            <a:r>
              <a:rPr kumimoji="0" sz="3200" b="0" i="0" u="none" strike="noStrike" kern="1200" cap="none" spc="-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assume 3x3</a:t>
            </a:r>
            <a:r>
              <a:rPr kumimoji="0" sz="3200" b="0" i="0" u="none" strike="noStrike" kern="1200" cap="none" spc="-53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200" b="0" i="0" u="none" strike="noStrike" kern="1200" cap="none" spc="-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filter</a:t>
            </a:r>
            <a:endParaRPr kumimoji="0" sz="3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13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5333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16933" marR="0" lvl="0" indent="0" algn="l" defTabSz="1219170" rtl="0" eaLnBrk="1" fontAlgn="auto" latinLnBrk="0" hangingPunct="1">
              <a:lnSpc>
                <a:spcPct val="100000"/>
              </a:lnSpc>
              <a:spcBef>
                <a:spcPts val="7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7</a:t>
            </a:r>
            <a:endParaRPr kumimoji="0" sz="3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81566" y="163066"/>
            <a:ext cx="5848773" cy="46844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933" dirty="0"/>
              <a:t>A closer </a:t>
            </a:r>
            <a:r>
              <a:rPr sz="2933" spc="-7" dirty="0"/>
              <a:t>look at </a:t>
            </a:r>
            <a:r>
              <a:rPr sz="2933" dirty="0"/>
              <a:t>spatial</a:t>
            </a:r>
            <a:r>
              <a:rPr sz="2933" spc="-140" dirty="0"/>
              <a:t> </a:t>
            </a:r>
            <a:r>
              <a:rPr sz="2933" spc="-7" dirty="0"/>
              <a:t>dimensions:</a:t>
            </a:r>
            <a:endParaRPr sz="2933"/>
          </a:p>
        </p:txBody>
      </p:sp>
    </p:spTree>
    <p:extLst>
      <p:ext uri="{BB962C8B-B14F-4D97-AF65-F5344CB8AC3E}">
        <p14:creationId xmlns:p14="http://schemas.microsoft.com/office/powerpoint/2010/main" val="2642820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397016" y="1826717"/>
          <a:ext cx="3573779" cy="366239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105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05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05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105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1054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1054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1054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231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31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31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31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31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231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231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6" name="object 6"/>
          <p:cNvSpPr txBox="1"/>
          <p:nvPr/>
        </p:nvSpPr>
        <p:spPr>
          <a:xfrm>
            <a:off x="210567" y="6290133"/>
            <a:ext cx="1173226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ts val="2753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004298" algn="l"/>
                <a:tab pos="9645832" algn="l"/>
              </a:tabLst>
              <a:defRPr/>
            </a:pPr>
            <a:r>
              <a:rPr kumimoji="0" sz="2400" b="0" i="0" u="none" strike="noStrike" kern="1200" cap="none" spc="-7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Fei-Fei Li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&amp; Justin Johnson &amp;</a:t>
            </a:r>
            <a:r>
              <a:rPr kumimoji="0" sz="2400" b="0" i="0" u="none" strike="noStrike" kern="1200" cap="none" spc="-27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-7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Serena Yeung	</a:t>
            </a:r>
            <a:r>
              <a:rPr kumimoji="0" sz="4000" b="0" i="0" u="none" strike="noStrike" kern="1200" cap="none" spc="-9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Lecture </a:t>
            </a:r>
            <a:r>
              <a:rPr kumimoji="0" sz="4000" b="0" i="0" u="none" strike="noStrike" kern="1200" cap="none" spc="0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5</a:t>
            </a:r>
            <a:r>
              <a:rPr kumimoji="0" sz="4000" b="0" i="0" u="none" strike="noStrike" kern="1200" cap="none" spc="-9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4000" b="0" i="0" u="none" strike="noStrike" kern="1200" cap="none" spc="0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-	</a:t>
            </a:r>
            <a:r>
              <a:rPr kumimoji="0" sz="4000" b="0" i="0" u="none" strike="noStrike" kern="1200" cap="none" spc="-9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April 16,</a:t>
            </a:r>
            <a:r>
              <a:rPr kumimoji="0" sz="4000" b="0" i="0" u="none" strike="noStrike" kern="1200" cap="none" spc="-189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4000" b="0" i="0" u="none" strike="noStrike" kern="1200" cap="none" spc="-9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2019</a:t>
            </a:r>
            <a:endParaRPr kumimoji="0" sz="4000" b="0" i="0" u="none" strike="noStrike" kern="1200" cap="none" spc="0" normalizeH="0" baseline="-4166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 marR="0" lvl="0" indent="0" algn="l" defTabSz="1219170" rtl="0" eaLnBrk="1" fontAlgn="auto" latinLnBrk="0" hangingPunct="1">
              <a:lnSpc>
                <a:spcPts val="3173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4000" b="0" i="0" u="none" strike="noStrike" kern="1200" cap="none" spc="-9" normalizeH="0" baseline="1388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Lecture </a:t>
            </a:r>
            <a:r>
              <a:rPr kumimoji="0" sz="4000" b="0" i="0" u="none" strike="noStrike" kern="1200" cap="none" spc="0" normalizeH="0" baseline="1388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5 -</a:t>
            </a:r>
            <a:r>
              <a:rPr kumimoji="0" sz="4000" b="0" i="0" u="none" strike="noStrike" kern="1200" cap="none" spc="-369" normalizeH="0" baseline="1388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fld id="{81D60167-4931-47E6-BA6A-407CBD079E47}" type="slidenum">
              <a:rPr kumimoji="0" sz="2667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pPr marL="16933" marR="0" lvl="0" indent="0" algn="l" defTabSz="1219170" rtl="0" eaLnBrk="1" fontAlgn="auto" latinLnBrk="0" hangingPunct="1">
                <a:lnSpc>
                  <a:spcPts val="3173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sz="2667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429496729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 marR="0" lvl="0" indent="0" algn="l" defTabSz="1219170" rtl="0" eaLnBrk="1" fontAlgn="auto" latinLnBrk="0" hangingPunct="1">
              <a:lnSpc>
                <a:spcPts val="30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667" b="0" i="0" u="none" strike="noStrike" kern="1200" cap="none" spc="-7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April 16,</a:t>
            </a:r>
            <a:r>
              <a:rPr kumimoji="0" sz="2667" b="0" i="0" u="none" strike="noStrike" kern="1200" cap="none" spc="-12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667" b="0" i="0" u="none" strike="noStrike" kern="1200" cap="none" spc="-7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2019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dt" sz="half" idx="4294967295"/>
          </p:nvPr>
        </p:nvSpPr>
        <p:spPr>
          <a:xfrm>
            <a:off x="258177" y="8372729"/>
            <a:ext cx="802640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 marR="0" lvl="0" indent="0" algn="l" defTabSz="1219170" rtl="0" eaLnBrk="1" fontAlgn="auto" latinLnBrk="0" hangingPunct="1">
              <a:lnSpc>
                <a:spcPts val="2787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7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Fei-Fei Li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&amp; Justin Johnson &amp; </a:t>
            </a:r>
            <a:r>
              <a:rPr kumimoji="0" sz="2400" b="0" i="0" u="none" strike="noStrike" kern="1200" cap="none" spc="-7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Serena</a:t>
            </a:r>
            <a:r>
              <a:rPr kumimoji="0" sz="2400" b="0" i="0" u="none" strike="noStrike" kern="1200" cap="none" spc="-167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-7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Yeung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950934" y="1140277"/>
            <a:ext cx="259927" cy="50954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0" lvl="0" indent="0" algn="l" defTabSz="1219170" rtl="0" eaLnBrk="1" fontAlgn="auto" latinLnBrk="0" hangingPunct="1">
              <a:lnSpc>
                <a:spcPct val="100000"/>
              </a:lnSpc>
              <a:spcBef>
                <a:spcPts val="133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7</a:t>
            </a:r>
            <a:endParaRPr kumimoji="0" sz="3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224966" y="1866210"/>
            <a:ext cx="4384887" cy="2325359"/>
          </a:xfrm>
          <a:prstGeom prst="rect">
            <a:avLst/>
          </a:prstGeom>
        </p:spPr>
        <p:txBody>
          <a:bodyPr vert="horz" wrap="square" lIns="0" tIns="37253" rIns="0" bIns="0" rtlCol="0">
            <a:spAutoFit/>
          </a:bodyPr>
          <a:lstStyle/>
          <a:p>
            <a:pPr marL="867812" marR="6773" lvl="0" indent="0" algn="l" defTabSz="1219170" rtl="0" eaLnBrk="1" fontAlgn="auto" latinLnBrk="0" hangingPunct="1">
              <a:lnSpc>
                <a:spcPts val="3800"/>
              </a:lnSpc>
              <a:spcBef>
                <a:spcPts val="293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200" b="0" i="0" u="none" strike="noStrike" kern="1200" cap="none" spc="-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7x7 input</a:t>
            </a:r>
            <a:r>
              <a:rPr kumimoji="0" sz="3200" b="0" i="0" u="none" strike="noStrike" kern="1200" cap="none" spc="-12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(spatially)  </a:t>
            </a:r>
            <a:r>
              <a:rPr kumimoji="0" sz="3200" b="0" i="0" u="none" strike="noStrike" kern="1200" cap="none" spc="-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assume 3x3</a:t>
            </a:r>
            <a:r>
              <a:rPr kumimoji="0" sz="3200" b="0" i="0" u="none" strike="noStrike" kern="1200" cap="none" spc="-53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200" b="0" i="0" u="none" strike="noStrike" kern="1200" cap="none" spc="-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filter</a:t>
            </a:r>
            <a:endParaRPr kumimoji="0" sz="3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13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5333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16933" marR="0" lvl="0" indent="0" algn="l" defTabSz="1219170" rtl="0" eaLnBrk="1" fontAlgn="auto" latinLnBrk="0" hangingPunct="1">
              <a:lnSpc>
                <a:spcPct val="100000"/>
              </a:lnSpc>
              <a:spcBef>
                <a:spcPts val="7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7</a:t>
            </a:r>
            <a:endParaRPr kumimoji="0" sz="3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81566" y="163066"/>
            <a:ext cx="5848773" cy="46844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933" dirty="0"/>
              <a:t>A closer </a:t>
            </a:r>
            <a:r>
              <a:rPr sz="2933" spc="-7" dirty="0"/>
              <a:t>look at </a:t>
            </a:r>
            <a:r>
              <a:rPr sz="2933" dirty="0"/>
              <a:t>spatial</a:t>
            </a:r>
            <a:r>
              <a:rPr sz="2933" spc="-140" dirty="0"/>
              <a:t> </a:t>
            </a:r>
            <a:r>
              <a:rPr sz="2933" spc="-7" dirty="0"/>
              <a:t>dimensions:</a:t>
            </a:r>
            <a:endParaRPr sz="2933"/>
          </a:p>
        </p:txBody>
      </p:sp>
    </p:spTree>
    <p:extLst>
      <p:ext uri="{BB962C8B-B14F-4D97-AF65-F5344CB8AC3E}">
        <p14:creationId xmlns:p14="http://schemas.microsoft.com/office/powerpoint/2010/main" val="2409045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950934" y="1140277"/>
            <a:ext cx="259927" cy="50954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0" lvl="0" indent="0" algn="l" defTabSz="1219170" rtl="0" eaLnBrk="1" fontAlgn="auto" latinLnBrk="0" hangingPunct="1">
              <a:lnSpc>
                <a:spcPct val="100000"/>
              </a:lnSpc>
              <a:spcBef>
                <a:spcPts val="133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7</a:t>
            </a:r>
            <a:endParaRPr kumimoji="0" sz="3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10567" y="6290133"/>
            <a:ext cx="1173226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ts val="2753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004298" algn="l"/>
                <a:tab pos="9645832" algn="l"/>
              </a:tabLst>
              <a:defRPr/>
            </a:pPr>
            <a:r>
              <a:rPr kumimoji="0" sz="2400" b="0" i="0" u="none" strike="noStrike" kern="1200" cap="none" spc="-7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Fei-Fei Li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&amp; Justin Johnson &amp;</a:t>
            </a:r>
            <a:r>
              <a:rPr kumimoji="0" sz="2400" b="0" i="0" u="none" strike="noStrike" kern="1200" cap="none" spc="-27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-7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Serena Yeung	</a:t>
            </a:r>
            <a:r>
              <a:rPr kumimoji="0" sz="4000" b="0" i="0" u="none" strike="noStrike" kern="1200" cap="none" spc="-9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Lecture </a:t>
            </a:r>
            <a:r>
              <a:rPr kumimoji="0" sz="4000" b="0" i="0" u="none" strike="noStrike" kern="1200" cap="none" spc="0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5</a:t>
            </a:r>
            <a:r>
              <a:rPr kumimoji="0" sz="4000" b="0" i="0" u="none" strike="noStrike" kern="1200" cap="none" spc="-9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4000" b="0" i="0" u="none" strike="noStrike" kern="1200" cap="none" spc="0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-	</a:t>
            </a:r>
            <a:r>
              <a:rPr kumimoji="0" sz="4000" b="0" i="0" u="none" strike="noStrike" kern="1200" cap="none" spc="-9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April 16,</a:t>
            </a:r>
            <a:r>
              <a:rPr kumimoji="0" sz="4000" b="0" i="0" u="none" strike="noStrike" kern="1200" cap="none" spc="-189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4000" b="0" i="0" u="none" strike="noStrike" kern="1200" cap="none" spc="-9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2019</a:t>
            </a:r>
            <a:endParaRPr kumimoji="0" sz="4000" b="0" i="0" u="none" strike="noStrike" kern="1200" cap="none" spc="0" normalizeH="0" baseline="-4166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 marR="0" lvl="0" indent="0" algn="l" defTabSz="1219170" rtl="0" eaLnBrk="1" fontAlgn="auto" latinLnBrk="0" hangingPunct="1">
              <a:lnSpc>
                <a:spcPts val="3173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4000" b="0" i="0" u="none" strike="noStrike" kern="1200" cap="none" spc="-9" normalizeH="0" baseline="1388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Lecture </a:t>
            </a:r>
            <a:r>
              <a:rPr kumimoji="0" sz="4000" b="0" i="0" u="none" strike="noStrike" kern="1200" cap="none" spc="0" normalizeH="0" baseline="1388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5 -</a:t>
            </a:r>
            <a:r>
              <a:rPr kumimoji="0" sz="4000" b="0" i="0" u="none" strike="noStrike" kern="1200" cap="none" spc="-369" normalizeH="0" baseline="1388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fld id="{81D60167-4931-47E6-BA6A-407CBD079E47}" type="slidenum">
              <a:rPr kumimoji="0" sz="2667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pPr marL="16933" marR="0" lvl="0" indent="0" algn="l" defTabSz="1219170" rtl="0" eaLnBrk="1" fontAlgn="auto" latinLnBrk="0" hangingPunct="1">
                <a:lnSpc>
                  <a:spcPts val="3173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sz="2667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429496729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 marR="0" lvl="0" indent="0" algn="l" defTabSz="1219170" rtl="0" eaLnBrk="1" fontAlgn="auto" latinLnBrk="0" hangingPunct="1">
              <a:lnSpc>
                <a:spcPts val="30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667" b="0" i="0" u="none" strike="noStrike" kern="1200" cap="none" spc="-7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April 16,</a:t>
            </a:r>
            <a:r>
              <a:rPr kumimoji="0" sz="2667" b="0" i="0" u="none" strike="noStrike" kern="1200" cap="none" spc="-12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667" b="0" i="0" u="none" strike="noStrike" kern="1200" cap="none" spc="-7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2019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dt" sz="half" idx="4294967295"/>
          </p:nvPr>
        </p:nvSpPr>
        <p:spPr>
          <a:xfrm>
            <a:off x="258177" y="8372729"/>
            <a:ext cx="802640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 marR="0" lvl="0" indent="0" algn="l" defTabSz="1219170" rtl="0" eaLnBrk="1" fontAlgn="auto" latinLnBrk="0" hangingPunct="1">
              <a:lnSpc>
                <a:spcPts val="2787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7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Fei-Fei Li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&amp; Justin Johnson &amp; </a:t>
            </a:r>
            <a:r>
              <a:rPr kumimoji="0" sz="2400" b="0" i="0" u="none" strike="noStrike" kern="1200" cap="none" spc="-7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Serena</a:t>
            </a:r>
            <a:r>
              <a:rPr kumimoji="0" sz="2400" b="0" i="0" u="none" strike="noStrike" kern="1200" cap="none" spc="-167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-7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Yeung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224966" y="1866210"/>
            <a:ext cx="4384887" cy="2325359"/>
          </a:xfrm>
          <a:prstGeom prst="rect">
            <a:avLst/>
          </a:prstGeom>
        </p:spPr>
        <p:txBody>
          <a:bodyPr vert="horz" wrap="square" lIns="0" tIns="37253" rIns="0" bIns="0" rtlCol="0">
            <a:spAutoFit/>
          </a:bodyPr>
          <a:lstStyle/>
          <a:p>
            <a:pPr marL="867812" marR="6773" lvl="0" indent="0" algn="l" defTabSz="1219170" rtl="0" eaLnBrk="1" fontAlgn="auto" latinLnBrk="0" hangingPunct="1">
              <a:lnSpc>
                <a:spcPts val="3800"/>
              </a:lnSpc>
              <a:spcBef>
                <a:spcPts val="293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200" b="0" i="0" u="none" strike="noStrike" kern="1200" cap="none" spc="-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7x7 input</a:t>
            </a:r>
            <a:r>
              <a:rPr kumimoji="0" sz="3200" b="0" i="0" u="none" strike="noStrike" kern="1200" cap="none" spc="-12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(spatially)  </a:t>
            </a:r>
            <a:r>
              <a:rPr kumimoji="0" sz="3200" b="0" i="0" u="none" strike="noStrike" kern="1200" cap="none" spc="-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assume 3x3</a:t>
            </a:r>
            <a:r>
              <a:rPr kumimoji="0" sz="3200" b="0" i="0" u="none" strike="noStrike" kern="1200" cap="none" spc="-53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200" b="0" i="0" u="none" strike="noStrike" kern="1200" cap="none" spc="-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filter</a:t>
            </a:r>
            <a:endParaRPr kumimoji="0" sz="3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13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5333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16933" marR="0" lvl="0" indent="0" algn="l" defTabSz="1219170" rtl="0" eaLnBrk="1" fontAlgn="auto" latinLnBrk="0" hangingPunct="1">
              <a:lnSpc>
                <a:spcPct val="100000"/>
              </a:lnSpc>
              <a:spcBef>
                <a:spcPts val="7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7</a:t>
            </a:r>
            <a:endParaRPr kumimoji="0" sz="3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81566" y="163066"/>
            <a:ext cx="5848773" cy="46844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933" dirty="0"/>
              <a:t>A closer </a:t>
            </a:r>
            <a:r>
              <a:rPr sz="2933" spc="-7" dirty="0"/>
              <a:t>look at </a:t>
            </a:r>
            <a:r>
              <a:rPr sz="2933" dirty="0"/>
              <a:t>spatial</a:t>
            </a:r>
            <a:r>
              <a:rPr sz="2933" spc="-140" dirty="0"/>
              <a:t> </a:t>
            </a:r>
            <a:r>
              <a:rPr sz="2933" spc="-7" dirty="0"/>
              <a:t>dimensions:</a:t>
            </a:r>
            <a:endParaRPr sz="2933"/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397016" y="1826717"/>
          <a:ext cx="3573779" cy="366239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105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05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05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105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1054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1054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1054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231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31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31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31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31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231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231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10711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950934" y="1140277"/>
            <a:ext cx="259927" cy="50954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0" lvl="0" indent="0" algn="l" defTabSz="1219170" rtl="0" eaLnBrk="1" fontAlgn="auto" latinLnBrk="0" hangingPunct="1">
              <a:lnSpc>
                <a:spcPct val="100000"/>
              </a:lnSpc>
              <a:spcBef>
                <a:spcPts val="133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7</a:t>
            </a:r>
            <a:endParaRPr kumimoji="0" sz="3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10567" y="6290133"/>
            <a:ext cx="1173226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ts val="2753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004298" algn="l"/>
                <a:tab pos="9645832" algn="l"/>
              </a:tabLst>
              <a:defRPr/>
            </a:pPr>
            <a:r>
              <a:rPr kumimoji="0" sz="2400" b="0" i="0" u="none" strike="noStrike" kern="1200" cap="none" spc="-7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Fei-Fei Li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&amp; Justin Johnson &amp;</a:t>
            </a:r>
            <a:r>
              <a:rPr kumimoji="0" sz="2400" b="0" i="0" u="none" strike="noStrike" kern="1200" cap="none" spc="-27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-7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Serena Yeung	</a:t>
            </a:r>
            <a:r>
              <a:rPr kumimoji="0" sz="4000" b="0" i="0" u="none" strike="noStrike" kern="1200" cap="none" spc="-9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Lecture </a:t>
            </a:r>
            <a:r>
              <a:rPr kumimoji="0" sz="4000" b="0" i="0" u="none" strike="noStrike" kern="1200" cap="none" spc="0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5</a:t>
            </a:r>
            <a:r>
              <a:rPr kumimoji="0" sz="4000" b="0" i="0" u="none" strike="noStrike" kern="1200" cap="none" spc="-9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4000" b="0" i="0" u="none" strike="noStrike" kern="1200" cap="none" spc="0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-	</a:t>
            </a:r>
            <a:r>
              <a:rPr kumimoji="0" sz="4000" b="0" i="0" u="none" strike="noStrike" kern="1200" cap="none" spc="-9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April 16,</a:t>
            </a:r>
            <a:r>
              <a:rPr kumimoji="0" sz="4000" b="0" i="0" u="none" strike="noStrike" kern="1200" cap="none" spc="-189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4000" b="0" i="0" u="none" strike="noStrike" kern="1200" cap="none" spc="-9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2019</a:t>
            </a:r>
            <a:endParaRPr kumimoji="0" sz="4000" b="0" i="0" u="none" strike="noStrike" kern="1200" cap="none" spc="0" normalizeH="0" baseline="-4166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 marR="0" lvl="0" indent="0" algn="l" defTabSz="1219170" rtl="0" eaLnBrk="1" fontAlgn="auto" latinLnBrk="0" hangingPunct="1">
              <a:lnSpc>
                <a:spcPts val="3173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4000" b="0" i="0" u="none" strike="noStrike" kern="1200" cap="none" spc="-9" normalizeH="0" baseline="1388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Lecture </a:t>
            </a:r>
            <a:r>
              <a:rPr kumimoji="0" sz="4000" b="0" i="0" u="none" strike="noStrike" kern="1200" cap="none" spc="0" normalizeH="0" baseline="1388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5 -</a:t>
            </a:r>
            <a:r>
              <a:rPr kumimoji="0" sz="4000" b="0" i="0" u="none" strike="noStrike" kern="1200" cap="none" spc="-369" normalizeH="0" baseline="1388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fld id="{81D60167-4931-47E6-BA6A-407CBD079E47}" type="slidenum">
              <a:rPr kumimoji="0" sz="2667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pPr marL="16933" marR="0" lvl="0" indent="0" algn="l" defTabSz="1219170" rtl="0" eaLnBrk="1" fontAlgn="auto" latinLnBrk="0" hangingPunct="1">
                <a:lnSpc>
                  <a:spcPts val="3173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sz="2667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429496729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 marR="0" lvl="0" indent="0" algn="l" defTabSz="1219170" rtl="0" eaLnBrk="1" fontAlgn="auto" latinLnBrk="0" hangingPunct="1">
              <a:lnSpc>
                <a:spcPts val="30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667" b="0" i="0" u="none" strike="noStrike" kern="1200" cap="none" spc="-7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April 16,</a:t>
            </a:r>
            <a:r>
              <a:rPr kumimoji="0" sz="2667" b="0" i="0" u="none" strike="noStrike" kern="1200" cap="none" spc="-12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667" b="0" i="0" u="none" strike="noStrike" kern="1200" cap="none" spc="-7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2019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dt" sz="half" idx="4294967295"/>
          </p:nvPr>
        </p:nvSpPr>
        <p:spPr>
          <a:xfrm>
            <a:off x="258177" y="8372729"/>
            <a:ext cx="802640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 marR="0" lvl="0" indent="0" algn="l" defTabSz="1219170" rtl="0" eaLnBrk="1" fontAlgn="auto" latinLnBrk="0" hangingPunct="1">
              <a:lnSpc>
                <a:spcPts val="2787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7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Fei-Fei Li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&amp; Justin Johnson &amp; </a:t>
            </a:r>
            <a:r>
              <a:rPr kumimoji="0" sz="2400" b="0" i="0" u="none" strike="noStrike" kern="1200" cap="none" spc="-7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Serena</a:t>
            </a:r>
            <a:r>
              <a:rPr kumimoji="0" sz="2400" b="0" i="0" u="none" strike="noStrike" kern="1200" cap="none" spc="-167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-7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Yeung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224966" y="1866210"/>
            <a:ext cx="4384887" cy="2325359"/>
          </a:xfrm>
          <a:prstGeom prst="rect">
            <a:avLst/>
          </a:prstGeom>
        </p:spPr>
        <p:txBody>
          <a:bodyPr vert="horz" wrap="square" lIns="0" tIns="37253" rIns="0" bIns="0" rtlCol="0">
            <a:spAutoFit/>
          </a:bodyPr>
          <a:lstStyle/>
          <a:p>
            <a:pPr marL="867812" marR="6773" lvl="0" indent="0" algn="l" defTabSz="1219170" rtl="0" eaLnBrk="1" fontAlgn="auto" latinLnBrk="0" hangingPunct="1">
              <a:lnSpc>
                <a:spcPts val="3800"/>
              </a:lnSpc>
              <a:spcBef>
                <a:spcPts val="293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200" b="0" i="0" u="none" strike="noStrike" kern="1200" cap="none" spc="-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7x7 input</a:t>
            </a:r>
            <a:r>
              <a:rPr kumimoji="0" sz="3200" b="0" i="0" u="none" strike="noStrike" kern="1200" cap="none" spc="-12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(spatially)  </a:t>
            </a:r>
            <a:r>
              <a:rPr kumimoji="0" sz="3200" b="0" i="0" u="none" strike="noStrike" kern="1200" cap="none" spc="-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assume 3x3</a:t>
            </a:r>
            <a:r>
              <a:rPr kumimoji="0" sz="3200" b="0" i="0" u="none" strike="noStrike" kern="1200" cap="none" spc="-53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200" b="0" i="0" u="none" strike="noStrike" kern="1200" cap="none" spc="-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filter</a:t>
            </a:r>
            <a:endParaRPr kumimoji="0" sz="3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13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5333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16933" marR="0" lvl="0" indent="0" algn="l" defTabSz="1219170" rtl="0" eaLnBrk="1" fontAlgn="auto" latinLnBrk="0" hangingPunct="1">
              <a:lnSpc>
                <a:spcPct val="100000"/>
              </a:lnSpc>
              <a:spcBef>
                <a:spcPts val="7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7</a:t>
            </a:r>
            <a:endParaRPr kumimoji="0" sz="3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81566" y="163066"/>
            <a:ext cx="5848773" cy="46844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933" dirty="0"/>
              <a:t>A closer </a:t>
            </a:r>
            <a:r>
              <a:rPr sz="2933" spc="-7" dirty="0"/>
              <a:t>look at </a:t>
            </a:r>
            <a:r>
              <a:rPr sz="2933" dirty="0"/>
              <a:t>spatial</a:t>
            </a:r>
            <a:r>
              <a:rPr sz="2933" spc="-140" dirty="0"/>
              <a:t> </a:t>
            </a:r>
            <a:r>
              <a:rPr sz="2933" spc="-7" dirty="0"/>
              <a:t>dimensions:</a:t>
            </a:r>
            <a:endParaRPr sz="2933"/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397016" y="1826717"/>
          <a:ext cx="3573779" cy="366239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105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05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05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105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1054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1054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1054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231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31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31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31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31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231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231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60179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076165" y="1866209"/>
            <a:ext cx="3533987" cy="1012243"/>
          </a:xfrm>
          <a:prstGeom prst="rect">
            <a:avLst/>
          </a:prstGeom>
        </p:spPr>
        <p:txBody>
          <a:bodyPr vert="horz" wrap="square" lIns="0" tIns="37253" rIns="0" bIns="0" rtlCol="0">
            <a:spAutoFit/>
          </a:bodyPr>
          <a:lstStyle/>
          <a:p>
            <a:pPr marL="16933" marR="6773" lvl="0" indent="0" algn="l" defTabSz="1219170" rtl="0" eaLnBrk="1" fontAlgn="auto" latinLnBrk="0" hangingPunct="1">
              <a:lnSpc>
                <a:spcPts val="3800"/>
              </a:lnSpc>
              <a:spcBef>
                <a:spcPts val="293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200" b="0" i="0" u="none" strike="noStrike" kern="1200" cap="none" spc="-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7x7 input</a:t>
            </a:r>
            <a:r>
              <a:rPr kumimoji="0" sz="3200" b="0" i="0" u="none" strike="noStrike" kern="1200" cap="none" spc="-12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(spatially)  </a:t>
            </a:r>
            <a:r>
              <a:rPr kumimoji="0" sz="3200" b="0" i="0" u="none" strike="noStrike" kern="1200" cap="none" spc="-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assume 3x3</a:t>
            </a:r>
            <a:r>
              <a:rPr kumimoji="0" sz="3200" b="0" i="0" u="none" strike="noStrike" kern="1200" cap="none" spc="-53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200" b="0" i="0" u="none" strike="noStrike" kern="1200" cap="none" spc="-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filter</a:t>
            </a:r>
            <a:endParaRPr kumimoji="0" sz="3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10567" y="6290133"/>
            <a:ext cx="1173226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ts val="2753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004298" algn="l"/>
                <a:tab pos="9645832" algn="l"/>
              </a:tabLst>
              <a:defRPr/>
            </a:pPr>
            <a:r>
              <a:rPr kumimoji="0" sz="2400" b="0" i="0" u="none" strike="noStrike" kern="1200" cap="none" spc="-7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Fei-Fei Li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&amp; Justin Johnson &amp;</a:t>
            </a:r>
            <a:r>
              <a:rPr kumimoji="0" sz="2400" b="0" i="0" u="none" strike="noStrike" kern="1200" cap="none" spc="-27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-7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Serena Yeung	</a:t>
            </a:r>
            <a:r>
              <a:rPr kumimoji="0" sz="4000" b="0" i="0" u="none" strike="noStrike" kern="1200" cap="none" spc="-9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Lecture </a:t>
            </a:r>
            <a:r>
              <a:rPr kumimoji="0" sz="4000" b="0" i="0" u="none" strike="noStrike" kern="1200" cap="none" spc="0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5</a:t>
            </a:r>
            <a:r>
              <a:rPr kumimoji="0" sz="4000" b="0" i="0" u="none" strike="noStrike" kern="1200" cap="none" spc="-9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4000" b="0" i="0" u="none" strike="noStrike" kern="1200" cap="none" spc="0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-	</a:t>
            </a:r>
            <a:r>
              <a:rPr kumimoji="0" sz="4000" b="0" i="0" u="none" strike="noStrike" kern="1200" cap="none" spc="-9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April 16,</a:t>
            </a:r>
            <a:r>
              <a:rPr kumimoji="0" sz="4000" b="0" i="0" u="none" strike="noStrike" kern="1200" cap="none" spc="-189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4000" b="0" i="0" u="none" strike="noStrike" kern="1200" cap="none" spc="-9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2019</a:t>
            </a:r>
            <a:endParaRPr kumimoji="0" sz="4000" b="0" i="0" u="none" strike="noStrike" kern="1200" cap="none" spc="0" normalizeH="0" baseline="-4166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 marR="0" lvl="0" indent="0" algn="l" defTabSz="1219170" rtl="0" eaLnBrk="1" fontAlgn="auto" latinLnBrk="0" hangingPunct="1">
              <a:lnSpc>
                <a:spcPts val="3173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4000" b="0" i="0" u="none" strike="noStrike" kern="1200" cap="none" spc="-9" normalizeH="0" baseline="1388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Lecture </a:t>
            </a:r>
            <a:r>
              <a:rPr kumimoji="0" sz="4000" b="0" i="0" u="none" strike="noStrike" kern="1200" cap="none" spc="0" normalizeH="0" baseline="1388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5 -</a:t>
            </a:r>
            <a:r>
              <a:rPr kumimoji="0" sz="4000" b="0" i="0" u="none" strike="noStrike" kern="1200" cap="none" spc="-369" normalizeH="0" baseline="1388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fld id="{81D60167-4931-47E6-BA6A-407CBD079E47}" type="slidenum">
              <a:rPr kumimoji="0" sz="2667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pPr marL="16933" marR="0" lvl="0" indent="0" algn="l" defTabSz="1219170" rtl="0" eaLnBrk="1" fontAlgn="auto" latinLnBrk="0" hangingPunct="1">
                <a:lnSpc>
                  <a:spcPts val="3173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sz="2667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429496729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 marR="0" lvl="0" indent="0" algn="l" defTabSz="1219170" rtl="0" eaLnBrk="1" fontAlgn="auto" latinLnBrk="0" hangingPunct="1">
              <a:lnSpc>
                <a:spcPts val="30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667" b="0" i="0" u="none" strike="noStrike" kern="1200" cap="none" spc="-7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April 16,</a:t>
            </a:r>
            <a:r>
              <a:rPr kumimoji="0" sz="2667" b="0" i="0" u="none" strike="noStrike" kern="1200" cap="none" spc="-12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667" b="0" i="0" u="none" strike="noStrike" kern="1200" cap="none" spc="-7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2019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dt" sz="half" idx="4294967295"/>
          </p:nvPr>
        </p:nvSpPr>
        <p:spPr>
          <a:xfrm>
            <a:off x="258177" y="8372729"/>
            <a:ext cx="802640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 marR="0" lvl="0" indent="0" algn="l" defTabSz="1219170" rtl="0" eaLnBrk="1" fontAlgn="auto" latinLnBrk="0" hangingPunct="1">
              <a:lnSpc>
                <a:spcPts val="2787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7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Fei-Fei Li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&amp; Justin Johnson &amp; </a:t>
            </a:r>
            <a:r>
              <a:rPr kumimoji="0" sz="2400" b="0" i="0" u="none" strike="noStrike" kern="1200" cap="none" spc="-7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Serena</a:t>
            </a:r>
            <a:r>
              <a:rPr kumimoji="0" sz="2400" b="0" i="0" u="none" strike="noStrike" kern="1200" cap="none" spc="-167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-7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Yeung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076165" y="3314010"/>
            <a:ext cx="2672080" cy="50954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0" lvl="0" indent="0" algn="l" defTabSz="1219170" rtl="0" eaLnBrk="1" fontAlgn="auto" latinLnBrk="0" hangingPunct="1">
              <a:lnSpc>
                <a:spcPct val="100000"/>
              </a:lnSpc>
              <a:spcBef>
                <a:spcPts val="133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200" b="1" i="0" u="none" strike="noStrike" kern="1200" cap="none" spc="-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=&gt; 5x5</a:t>
            </a:r>
            <a:r>
              <a:rPr kumimoji="0" sz="3200" b="1" i="0" u="none" strike="noStrike" kern="1200" cap="none" spc="-12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200" b="1" i="0" u="none" strike="noStrike" kern="1200" cap="none" spc="-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output</a:t>
            </a:r>
            <a:endParaRPr kumimoji="0" sz="3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950934" y="1140277"/>
            <a:ext cx="259927" cy="50954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0" lvl="0" indent="0" algn="l" defTabSz="1219170" rtl="0" eaLnBrk="1" fontAlgn="auto" latinLnBrk="0" hangingPunct="1">
              <a:lnSpc>
                <a:spcPct val="100000"/>
              </a:lnSpc>
              <a:spcBef>
                <a:spcPts val="133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7</a:t>
            </a:r>
            <a:endParaRPr kumimoji="0" sz="3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224966" y="3633077"/>
            <a:ext cx="259927" cy="50954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0" lvl="0" indent="0" algn="l" defTabSz="1219170" rtl="0" eaLnBrk="1" fontAlgn="auto" latinLnBrk="0" hangingPunct="1">
              <a:lnSpc>
                <a:spcPct val="100000"/>
              </a:lnSpc>
              <a:spcBef>
                <a:spcPts val="133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7</a:t>
            </a:r>
            <a:endParaRPr kumimoji="0" sz="3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81566" y="163066"/>
            <a:ext cx="5848773" cy="46844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933" dirty="0"/>
              <a:t>A closer </a:t>
            </a:r>
            <a:r>
              <a:rPr sz="2933" spc="-7" dirty="0"/>
              <a:t>look at </a:t>
            </a:r>
            <a:r>
              <a:rPr sz="2933" dirty="0"/>
              <a:t>spatial</a:t>
            </a:r>
            <a:r>
              <a:rPr sz="2933" spc="-140" dirty="0"/>
              <a:t> </a:t>
            </a:r>
            <a:r>
              <a:rPr sz="2933" spc="-7" dirty="0"/>
              <a:t>dimensions:</a:t>
            </a:r>
            <a:endParaRPr sz="2933"/>
          </a:p>
        </p:txBody>
      </p: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397016" y="1826717"/>
          <a:ext cx="3573779" cy="366239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105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05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05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105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1054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1054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1054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231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31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31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31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31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231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231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23455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193767" y="1459810"/>
            <a:ext cx="3825240" cy="1499555"/>
          </a:xfrm>
          <a:prstGeom prst="rect">
            <a:avLst/>
          </a:prstGeom>
        </p:spPr>
        <p:txBody>
          <a:bodyPr vert="horz" wrap="square" lIns="0" tIns="37253" rIns="0" bIns="0" rtlCol="0">
            <a:spAutoFit/>
          </a:bodyPr>
          <a:lstStyle/>
          <a:p>
            <a:pPr marL="16933" marR="6773" lvl="0" indent="0" algn="l" defTabSz="1219170" rtl="0" eaLnBrk="1" fontAlgn="auto" latinLnBrk="0" hangingPunct="1">
              <a:lnSpc>
                <a:spcPts val="3800"/>
              </a:lnSpc>
              <a:spcBef>
                <a:spcPts val="293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200" b="0" i="0" u="none" strike="noStrike" kern="1200" cap="none" spc="-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7x7 input </a:t>
            </a:r>
            <a:r>
              <a:rPr kumimoji="0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(spatially)  </a:t>
            </a:r>
            <a:r>
              <a:rPr kumimoji="0" sz="3200" b="0" i="0" u="none" strike="noStrike" kern="1200" cap="none" spc="-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assume 3x3 filter  applied </a:t>
            </a:r>
            <a:r>
              <a:rPr kumimoji="0" sz="3200" b="1" i="0" u="none" strike="noStrike" kern="1200" cap="none" spc="-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with stride</a:t>
            </a:r>
            <a:r>
              <a:rPr kumimoji="0" sz="3200" b="1" i="0" u="none" strike="noStrike" kern="1200" cap="none" spc="-1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</a:t>
            </a:r>
            <a:endParaRPr kumimoji="0" sz="3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10567" y="6290133"/>
            <a:ext cx="1173226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ts val="2753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004298" algn="l"/>
                <a:tab pos="9645832" algn="l"/>
              </a:tabLst>
              <a:defRPr/>
            </a:pPr>
            <a:r>
              <a:rPr kumimoji="0" sz="2400" b="0" i="0" u="none" strike="noStrike" kern="1200" cap="none" spc="-7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Fei-Fei Li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&amp; Justin Johnson &amp;</a:t>
            </a:r>
            <a:r>
              <a:rPr kumimoji="0" sz="2400" b="0" i="0" u="none" strike="noStrike" kern="1200" cap="none" spc="-27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-7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Serena Yeung	</a:t>
            </a:r>
            <a:r>
              <a:rPr kumimoji="0" sz="4000" b="0" i="0" u="none" strike="noStrike" kern="1200" cap="none" spc="-9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Lecture </a:t>
            </a:r>
            <a:r>
              <a:rPr kumimoji="0" sz="4000" b="0" i="0" u="none" strike="noStrike" kern="1200" cap="none" spc="0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5</a:t>
            </a:r>
            <a:r>
              <a:rPr kumimoji="0" sz="4000" b="0" i="0" u="none" strike="noStrike" kern="1200" cap="none" spc="-9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4000" b="0" i="0" u="none" strike="noStrike" kern="1200" cap="none" spc="0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-	</a:t>
            </a:r>
            <a:r>
              <a:rPr kumimoji="0" sz="4000" b="0" i="0" u="none" strike="noStrike" kern="1200" cap="none" spc="-9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April 16,</a:t>
            </a:r>
            <a:r>
              <a:rPr kumimoji="0" sz="4000" b="0" i="0" u="none" strike="noStrike" kern="1200" cap="none" spc="-189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4000" b="0" i="0" u="none" strike="noStrike" kern="1200" cap="none" spc="-9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2019</a:t>
            </a:r>
            <a:endParaRPr kumimoji="0" sz="4000" b="0" i="0" u="none" strike="noStrike" kern="1200" cap="none" spc="0" normalizeH="0" baseline="-4166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 marR="0" lvl="0" indent="0" algn="l" defTabSz="1219170" rtl="0" eaLnBrk="1" fontAlgn="auto" latinLnBrk="0" hangingPunct="1">
              <a:lnSpc>
                <a:spcPts val="3173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4000" b="0" i="0" u="none" strike="noStrike" kern="1200" cap="none" spc="-9" normalizeH="0" baseline="1388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Lecture </a:t>
            </a:r>
            <a:r>
              <a:rPr kumimoji="0" sz="4000" b="0" i="0" u="none" strike="noStrike" kern="1200" cap="none" spc="0" normalizeH="0" baseline="1388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5 -</a:t>
            </a:r>
            <a:r>
              <a:rPr kumimoji="0" sz="4000" b="0" i="0" u="none" strike="noStrike" kern="1200" cap="none" spc="-369" normalizeH="0" baseline="1388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fld id="{81D60167-4931-47E6-BA6A-407CBD079E47}" type="slidenum">
              <a:rPr kumimoji="0" sz="2667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pPr marL="16933" marR="0" lvl="0" indent="0" algn="l" defTabSz="1219170" rtl="0" eaLnBrk="1" fontAlgn="auto" latinLnBrk="0" hangingPunct="1">
                <a:lnSpc>
                  <a:spcPts val="3173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sz="2667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429496729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 marR="0" lvl="0" indent="0" algn="l" defTabSz="1219170" rtl="0" eaLnBrk="1" fontAlgn="auto" latinLnBrk="0" hangingPunct="1">
              <a:lnSpc>
                <a:spcPts val="30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667" b="0" i="0" u="none" strike="noStrike" kern="1200" cap="none" spc="-7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April 16,</a:t>
            </a:r>
            <a:r>
              <a:rPr kumimoji="0" sz="2667" b="0" i="0" u="none" strike="noStrike" kern="1200" cap="none" spc="-12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667" b="0" i="0" u="none" strike="noStrike" kern="1200" cap="none" spc="-7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2019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dt" sz="half" idx="4294967295"/>
          </p:nvPr>
        </p:nvSpPr>
        <p:spPr>
          <a:xfrm>
            <a:off x="258177" y="8372729"/>
            <a:ext cx="802640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 marR="0" lvl="0" indent="0" algn="l" defTabSz="1219170" rtl="0" eaLnBrk="1" fontAlgn="auto" latinLnBrk="0" hangingPunct="1">
              <a:lnSpc>
                <a:spcPts val="2787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7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Fei-Fei Li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&amp; Justin Johnson &amp; </a:t>
            </a:r>
            <a:r>
              <a:rPr kumimoji="0" sz="2400" b="0" i="0" u="none" strike="noStrike" kern="1200" cap="none" spc="-7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Serena</a:t>
            </a:r>
            <a:r>
              <a:rPr kumimoji="0" sz="2400" b="0" i="0" u="none" strike="noStrike" kern="1200" cap="none" spc="-167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-7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Yeung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950934" y="1140277"/>
            <a:ext cx="259927" cy="50954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0" lvl="0" indent="0" algn="l" defTabSz="1219170" rtl="0" eaLnBrk="1" fontAlgn="auto" latinLnBrk="0" hangingPunct="1">
              <a:lnSpc>
                <a:spcPct val="100000"/>
              </a:lnSpc>
              <a:spcBef>
                <a:spcPts val="133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7</a:t>
            </a:r>
            <a:endParaRPr kumimoji="0" sz="3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224966" y="3633077"/>
            <a:ext cx="259927" cy="50954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0" lvl="0" indent="0" algn="l" defTabSz="1219170" rtl="0" eaLnBrk="1" fontAlgn="auto" latinLnBrk="0" hangingPunct="1">
              <a:lnSpc>
                <a:spcPct val="100000"/>
              </a:lnSpc>
              <a:spcBef>
                <a:spcPts val="133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7</a:t>
            </a:r>
            <a:endParaRPr kumimoji="0" sz="3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81566" y="163066"/>
            <a:ext cx="5848773" cy="46844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933" dirty="0"/>
              <a:t>A closer </a:t>
            </a:r>
            <a:r>
              <a:rPr sz="2933" spc="-7" dirty="0"/>
              <a:t>look at </a:t>
            </a:r>
            <a:r>
              <a:rPr sz="2933" dirty="0"/>
              <a:t>spatial</a:t>
            </a:r>
            <a:r>
              <a:rPr sz="2933" spc="-140" dirty="0"/>
              <a:t> </a:t>
            </a:r>
            <a:r>
              <a:rPr sz="2933" spc="-7" dirty="0"/>
              <a:t>dimensions:</a:t>
            </a:r>
            <a:endParaRPr sz="2933"/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397016" y="1826717"/>
          <a:ext cx="3573779" cy="366239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105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05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05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105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1054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1054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1054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231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31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31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31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31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231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231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72800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193767" y="1459810"/>
            <a:ext cx="3825240" cy="1499555"/>
          </a:xfrm>
          <a:prstGeom prst="rect">
            <a:avLst/>
          </a:prstGeom>
        </p:spPr>
        <p:txBody>
          <a:bodyPr vert="horz" wrap="square" lIns="0" tIns="37253" rIns="0" bIns="0" rtlCol="0">
            <a:spAutoFit/>
          </a:bodyPr>
          <a:lstStyle/>
          <a:p>
            <a:pPr marL="16933" marR="6773" lvl="0" indent="0" algn="l" defTabSz="1219170" rtl="0" eaLnBrk="1" fontAlgn="auto" latinLnBrk="0" hangingPunct="1">
              <a:lnSpc>
                <a:spcPts val="3800"/>
              </a:lnSpc>
              <a:spcBef>
                <a:spcPts val="293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200" b="0" i="0" u="none" strike="noStrike" kern="1200" cap="none" spc="-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7x7 input </a:t>
            </a:r>
            <a:r>
              <a:rPr kumimoji="0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(spatially)  </a:t>
            </a:r>
            <a:r>
              <a:rPr kumimoji="0" sz="3200" b="0" i="0" u="none" strike="noStrike" kern="1200" cap="none" spc="-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assume 3x3 filter  applied </a:t>
            </a:r>
            <a:r>
              <a:rPr kumimoji="0" sz="3200" b="1" i="0" u="none" strike="noStrike" kern="1200" cap="none" spc="-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with stride</a:t>
            </a:r>
            <a:r>
              <a:rPr kumimoji="0" sz="3200" b="1" i="0" u="none" strike="noStrike" kern="1200" cap="none" spc="-1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</a:t>
            </a:r>
            <a:endParaRPr kumimoji="0" sz="3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10567" y="6290133"/>
            <a:ext cx="1173226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ts val="2753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004298" algn="l"/>
                <a:tab pos="9645832" algn="l"/>
              </a:tabLst>
              <a:defRPr/>
            </a:pPr>
            <a:r>
              <a:rPr kumimoji="0" sz="2400" b="0" i="0" u="none" strike="noStrike" kern="1200" cap="none" spc="-7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Fei-Fei Li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&amp; Justin Johnson &amp;</a:t>
            </a:r>
            <a:r>
              <a:rPr kumimoji="0" sz="2400" b="0" i="0" u="none" strike="noStrike" kern="1200" cap="none" spc="-27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-7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Serena Yeung	</a:t>
            </a:r>
            <a:r>
              <a:rPr kumimoji="0" sz="4000" b="0" i="0" u="none" strike="noStrike" kern="1200" cap="none" spc="-9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Lecture </a:t>
            </a:r>
            <a:r>
              <a:rPr kumimoji="0" sz="4000" b="0" i="0" u="none" strike="noStrike" kern="1200" cap="none" spc="0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5</a:t>
            </a:r>
            <a:r>
              <a:rPr kumimoji="0" sz="4000" b="0" i="0" u="none" strike="noStrike" kern="1200" cap="none" spc="-9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4000" b="0" i="0" u="none" strike="noStrike" kern="1200" cap="none" spc="0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-	</a:t>
            </a:r>
            <a:r>
              <a:rPr kumimoji="0" sz="4000" b="0" i="0" u="none" strike="noStrike" kern="1200" cap="none" spc="-9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April 16,</a:t>
            </a:r>
            <a:r>
              <a:rPr kumimoji="0" sz="4000" b="0" i="0" u="none" strike="noStrike" kern="1200" cap="none" spc="-189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4000" b="0" i="0" u="none" strike="noStrike" kern="1200" cap="none" spc="-9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2019</a:t>
            </a:r>
            <a:endParaRPr kumimoji="0" sz="4000" b="0" i="0" u="none" strike="noStrike" kern="1200" cap="none" spc="0" normalizeH="0" baseline="-4166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 marR="0" lvl="0" indent="0" algn="l" defTabSz="1219170" rtl="0" eaLnBrk="1" fontAlgn="auto" latinLnBrk="0" hangingPunct="1">
              <a:lnSpc>
                <a:spcPts val="3173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4000" b="0" i="0" u="none" strike="noStrike" kern="1200" cap="none" spc="-9" normalizeH="0" baseline="1388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Lecture </a:t>
            </a:r>
            <a:r>
              <a:rPr kumimoji="0" sz="4000" b="0" i="0" u="none" strike="noStrike" kern="1200" cap="none" spc="0" normalizeH="0" baseline="1388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5 -</a:t>
            </a:r>
            <a:r>
              <a:rPr kumimoji="0" sz="4000" b="0" i="0" u="none" strike="noStrike" kern="1200" cap="none" spc="-369" normalizeH="0" baseline="1388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fld id="{81D60167-4931-47E6-BA6A-407CBD079E47}" type="slidenum">
              <a:rPr kumimoji="0" sz="2667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pPr marL="16933" marR="0" lvl="0" indent="0" algn="l" defTabSz="1219170" rtl="0" eaLnBrk="1" fontAlgn="auto" latinLnBrk="0" hangingPunct="1">
                <a:lnSpc>
                  <a:spcPts val="3173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sz="2667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429496729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 marR="0" lvl="0" indent="0" algn="l" defTabSz="1219170" rtl="0" eaLnBrk="1" fontAlgn="auto" latinLnBrk="0" hangingPunct="1">
              <a:lnSpc>
                <a:spcPts val="30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667" b="0" i="0" u="none" strike="noStrike" kern="1200" cap="none" spc="-7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April 16,</a:t>
            </a:r>
            <a:r>
              <a:rPr kumimoji="0" sz="2667" b="0" i="0" u="none" strike="noStrike" kern="1200" cap="none" spc="-12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667" b="0" i="0" u="none" strike="noStrike" kern="1200" cap="none" spc="-7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2019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dt" sz="half" idx="4294967295"/>
          </p:nvPr>
        </p:nvSpPr>
        <p:spPr>
          <a:xfrm>
            <a:off x="258177" y="8372729"/>
            <a:ext cx="802640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 marR="0" lvl="0" indent="0" algn="l" defTabSz="1219170" rtl="0" eaLnBrk="1" fontAlgn="auto" latinLnBrk="0" hangingPunct="1">
              <a:lnSpc>
                <a:spcPts val="2787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7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Fei-Fei Li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&amp; Justin Johnson &amp; </a:t>
            </a:r>
            <a:r>
              <a:rPr kumimoji="0" sz="2400" b="0" i="0" u="none" strike="noStrike" kern="1200" cap="none" spc="-7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Serena</a:t>
            </a:r>
            <a:r>
              <a:rPr kumimoji="0" sz="2400" b="0" i="0" u="none" strike="noStrike" kern="1200" cap="none" spc="-167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-7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Yeung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950934" y="1140277"/>
            <a:ext cx="259927" cy="50954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0" lvl="0" indent="0" algn="l" defTabSz="1219170" rtl="0" eaLnBrk="1" fontAlgn="auto" latinLnBrk="0" hangingPunct="1">
              <a:lnSpc>
                <a:spcPct val="100000"/>
              </a:lnSpc>
              <a:spcBef>
                <a:spcPts val="133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7</a:t>
            </a:r>
            <a:endParaRPr kumimoji="0" sz="3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224966" y="3633077"/>
            <a:ext cx="259927" cy="50954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0" lvl="0" indent="0" algn="l" defTabSz="1219170" rtl="0" eaLnBrk="1" fontAlgn="auto" latinLnBrk="0" hangingPunct="1">
              <a:lnSpc>
                <a:spcPct val="100000"/>
              </a:lnSpc>
              <a:spcBef>
                <a:spcPts val="133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7</a:t>
            </a:r>
            <a:endParaRPr kumimoji="0" sz="3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81566" y="163066"/>
            <a:ext cx="5848773" cy="46844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933" dirty="0"/>
              <a:t>A closer </a:t>
            </a:r>
            <a:r>
              <a:rPr sz="2933" spc="-7" dirty="0"/>
              <a:t>look at </a:t>
            </a:r>
            <a:r>
              <a:rPr sz="2933" dirty="0"/>
              <a:t>spatial</a:t>
            </a:r>
            <a:r>
              <a:rPr sz="2933" spc="-140" dirty="0"/>
              <a:t> </a:t>
            </a:r>
            <a:r>
              <a:rPr sz="2933" spc="-7" dirty="0"/>
              <a:t>dimensions:</a:t>
            </a:r>
            <a:endParaRPr sz="2933"/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397016" y="1826717"/>
          <a:ext cx="3573779" cy="366239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105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05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05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105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1054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1054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1054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231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31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31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31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31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231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231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98301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193767" y="1459810"/>
            <a:ext cx="3825240" cy="1974044"/>
          </a:xfrm>
          <a:prstGeom prst="rect">
            <a:avLst/>
          </a:prstGeom>
        </p:spPr>
        <p:txBody>
          <a:bodyPr vert="horz" wrap="square" lIns="0" tIns="37253" rIns="0" bIns="0" rtlCol="0">
            <a:spAutoFit/>
          </a:bodyPr>
          <a:lstStyle/>
          <a:p>
            <a:pPr marL="16933" marR="6773" lvl="0" indent="0" algn="l" defTabSz="1219170" rtl="0" eaLnBrk="1" fontAlgn="auto" latinLnBrk="0" hangingPunct="1">
              <a:lnSpc>
                <a:spcPts val="3800"/>
              </a:lnSpc>
              <a:spcBef>
                <a:spcPts val="293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200" b="0" i="0" u="none" strike="noStrike" kern="1200" cap="none" spc="-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7x7 input </a:t>
            </a:r>
            <a:r>
              <a:rPr kumimoji="0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(spatially)  </a:t>
            </a:r>
            <a:r>
              <a:rPr kumimoji="0" sz="3200" b="0" i="0" u="none" strike="noStrike" kern="1200" cap="none" spc="-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assume 3x3 filter  applied </a:t>
            </a:r>
            <a:r>
              <a:rPr kumimoji="0" sz="3200" b="1" i="0" u="none" strike="noStrike" kern="1200" cap="none" spc="-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with stride</a:t>
            </a:r>
            <a:r>
              <a:rPr kumimoji="0" sz="3200" b="1" i="0" u="none" strike="noStrike" kern="1200" cap="none" spc="-1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</a:t>
            </a:r>
            <a:endParaRPr kumimoji="0" sz="3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6933" marR="0" lvl="0" indent="0" algn="l" defTabSz="1219170" rtl="0" eaLnBrk="1" fontAlgn="auto" latinLnBrk="0" hangingPunct="1">
              <a:lnSpc>
                <a:spcPts val="36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200" b="1" i="0" u="none" strike="noStrike" kern="1200" cap="none" spc="-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=&gt; 3x3</a:t>
            </a:r>
            <a:r>
              <a:rPr kumimoji="0" sz="3200" b="1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200" b="1" i="0" u="none" strike="noStrike" kern="1200" cap="none" spc="-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output!</a:t>
            </a:r>
            <a:endParaRPr kumimoji="0" sz="3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10567" y="6290133"/>
            <a:ext cx="1173226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ts val="2753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004298" algn="l"/>
                <a:tab pos="9645832" algn="l"/>
              </a:tabLst>
              <a:defRPr/>
            </a:pPr>
            <a:r>
              <a:rPr kumimoji="0" sz="2400" b="0" i="0" u="none" strike="noStrike" kern="1200" cap="none" spc="-7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Fei-Fei Li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&amp; Justin Johnson &amp;</a:t>
            </a:r>
            <a:r>
              <a:rPr kumimoji="0" sz="2400" b="0" i="0" u="none" strike="noStrike" kern="1200" cap="none" spc="-27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-7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Serena Yeung	</a:t>
            </a:r>
            <a:r>
              <a:rPr kumimoji="0" sz="4000" b="0" i="0" u="none" strike="noStrike" kern="1200" cap="none" spc="-9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Lecture </a:t>
            </a:r>
            <a:r>
              <a:rPr kumimoji="0" sz="4000" b="0" i="0" u="none" strike="noStrike" kern="1200" cap="none" spc="0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5</a:t>
            </a:r>
            <a:r>
              <a:rPr kumimoji="0" sz="4000" b="0" i="0" u="none" strike="noStrike" kern="1200" cap="none" spc="-9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4000" b="0" i="0" u="none" strike="noStrike" kern="1200" cap="none" spc="0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-	</a:t>
            </a:r>
            <a:r>
              <a:rPr kumimoji="0" sz="4000" b="0" i="0" u="none" strike="noStrike" kern="1200" cap="none" spc="-9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April 16,</a:t>
            </a:r>
            <a:r>
              <a:rPr kumimoji="0" sz="4000" b="0" i="0" u="none" strike="noStrike" kern="1200" cap="none" spc="-189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4000" b="0" i="0" u="none" strike="noStrike" kern="1200" cap="none" spc="-9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2019</a:t>
            </a:r>
            <a:endParaRPr kumimoji="0" sz="4000" b="0" i="0" u="none" strike="noStrike" kern="1200" cap="none" spc="0" normalizeH="0" baseline="-4166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 marR="0" lvl="0" indent="0" algn="l" defTabSz="1219170" rtl="0" eaLnBrk="1" fontAlgn="auto" latinLnBrk="0" hangingPunct="1">
              <a:lnSpc>
                <a:spcPts val="3173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4000" b="0" i="0" u="none" strike="noStrike" kern="1200" cap="none" spc="-9" normalizeH="0" baseline="1388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Lecture </a:t>
            </a:r>
            <a:r>
              <a:rPr kumimoji="0" sz="4000" b="0" i="0" u="none" strike="noStrike" kern="1200" cap="none" spc="0" normalizeH="0" baseline="1388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5 -</a:t>
            </a:r>
            <a:r>
              <a:rPr kumimoji="0" sz="4000" b="0" i="0" u="none" strike="noStrike" kern="1200" cap="none" spc="-369" normalizeH="0" baseline="1388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fld id="{81D60167-4931-47E6-BA6A-407CBD079E47}" type="slidenum">
              <a:rPr kumimoji="0" sz="2667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pPr marL="16933" marR="0" lvl="0" indent="0" algn="l" defTabSz="1219170" rtl="0" eaLnBrk="1" fontAlgn="auto" latinLnBrk="0" hangingPunct="1">
                <a:lnSpc>
                  <a:spcPts val="3173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sz="2667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429496729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 marR="0" lvl="0" indent="0" algn="l" defTabSz="1219170" rtl="0" eaLnBrk="1" fontAlgn="auto" latinLnBrk="0" hangingPunct="1">
              <a:lnSpc>
                <a:spcPts val="30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667" b="0" i="0" u="none" strike="noStrike" kern="1200" cap="none" spc="-7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April 16,</a:t>
            </a:r>
            <a:r>
              <a:rPr kumimoji="0" sz="2667" b="0" i="0" u="none" strike="noStrike" kern="1200" cap="none" spc="-12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667" b="0" i="0" u="none" strike="noStrike" kern="1200" cap="none" spc="-7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2019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dt" sz="half" idx="4294967295"/>
          </p:nvPr>
        </p:nvSpPr>
        <p:spPr>
          <a:xfrm>
            <a:off x="258177" y="8372729"/>
            <a:ext cx="802640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 marR="0" lvl="0" indent="0" algn="l" defTabSz="1219170" rtl="0" eaLnBrk="1" fontAlgn="auto" latinLnBrk="0" hangingPunct="1">
              <a:lnSpc>
                <a:spcPts val="2787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7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Fei-Fei Li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&amp; Justin Johnson &amp; </a:t>
            </a:r>
            <a:r>
              <a:rPr kumimoji="0" sz="2400" b="0" i="0" u="none" strike="noStrike" kern="1200" cap="none" spc="-7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Serena</a:t>
            </a:r>
            <a:r>
              <a:rPr kumimoji="0" sz="2400" b="0" i="0" u="none" strike="noStrike" kern="1200" cap="none" spc="-167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-7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Yeung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950934" y="1140277"/>
            <a:ext cx="259927" cy="50954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0" lvl="0" indent="0" algn="l" defTabSz="1219170" rtl="0" eaLnBrk="1" fontAlgn="auto" latinLnBrk="0" hangingPunct="1">
              <a:lnSpc>
                <a:spcPct val="100000"/>
              </a:lnSpc>
              <a:spcBef>
                <a:spcPts val="133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7</a:t>
            </a:r>
            <a:endParaRPr kumimoji="0" sz="3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224966" y="3633077"/>
            <a:ext cx="259927" cy="50954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0" lvl="0" indent="0" algn="l" defTabSz="1219170" rtl="0" eaLnBrk="1" fontAlgn="auto" latinLnBrk="0" hangingPunct="1">
              <a:lnSpc>
                <a:spcPct val="100000"/>
              </a:lnSpc>
              <a:spcBef>
                <a:spcPts val="133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7</a:t>
            </a:r>
            <a:endParaRPr kumimoji="0" sz="3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81566" y="163066"/>
            <a:ext cx="5848773" cy="46844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933" dirty="0"/>
              <a:t>A closer </a:t>
            </a:r>
            <a:r>
              <a:rPr sz="2933" spc="-7" dirty="0"/>
              <a:t>look at </a:t>
            </a:r>
            <a:r>
              <a:rPr sz="2933" dirty="0"/>
              <a:t>spatial</a:t>
            </a:r>
            <a:r>
              <a:rPr sz="2933" spc="-140" dirty="0"/>
              <a:t> </a:t>
            </a:r>
            <a:r>
              <a:rPr sz="2933" spc="-7" dirty="0"/>
              <a:t>dimensions:</a:t>
            </a:r>
            <a:endParaRPr sz="2933"/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397016" y="1826717"/>
          <a:ext cx="3573779" cy="366239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105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05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05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105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1054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1054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1054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231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31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31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31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31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231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231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6551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19299" y="837900"/>
            <a:ext cx="3594947" cy="0"/>
          </a:xfrm>
          <a:custGeom>
            <a:avLst/>
            <a:gdLst/>
            <a:ahLst/>
            <a:cxnLst/>
            <a:rect l="l" t="t" r="r" b="b"/>
            <a:pathLst>
              <a:path w="2696210">
                <a:moveTo>
                  <a:pt x="0" y="0"/>
                </a:moveTo>
                <a:lnTo>
                  <a:pt x="2695799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906734" y="202545"/>
            <a:ext cx="327660" cy="50954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0" lvl="0" indent="0" algn="l" defTabSz="1219170" rtl="0" eaLnBrk="1" fontAlgn="auto" latinLnBrk="0" hangingPunct="1">
              <a:lnSpc>
                <a:spcPct val="100000"/>
              </a:lnSpc>
              <a:spcBef>
                <a:spcPts val="133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</a:t>
            </a:r>
            <a:endParaRPr kumimoji="0" sz="3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647901" y="2494412"/>
            <a:ext cx="327660" cy="50954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0" lvl="0" indent="0" algn="l" defTabSz="1219170" rtl="0" eaLnBrk="1" fontAlgn="auto" latinLnBrk="0" hangingPunct="1">
              <a:lnSpc>
                <a:spcPct val="100000"/>
              </a:lnSpc>
              <a:spcBef>
                <a:spcPts val="133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</a:t>
            </a:r>
            <a:endParaRPr kumimoji="0" sz="3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400400" y="1134334"/>
            <a:ext cx="0" cy="3461173"/>
          </a:xfrm>
          <a:custGeom>
            <a:avLst/>
            <a:gdLst/>
            <a:ahLst/>
            <a:cxnLst/>
            <a:rect l="l" t="t" r="r" b="b"/>
            <a:pathLst>
              <a:path h="2595879">
                <a:moveTo>
                  <a:pt x="0" y="0"/>
                </a:moveTo>
                <a:lnTo>
                  <a:pt x="0" y="2595299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600216" y="1115517"/>
          <a:ext cx="3573779" cy="366239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105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05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05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105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1054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1054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1054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231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31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100965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sz="3200" dirty="0">
                          <a:latin typeface="Arial"/>
                          <a:cs typeface="Arial"/>
                        </a:rPr>
                        <a:t>F</a:t>
                      </a:r>
                      <a:endParaRPr sz="3200">
                        <a:latin typeface="Arial"/>
                        <a:cs typeface="Arial"/>
                      </a:endParaRPr>
                    </a:p>
                  </a:txBody>
                  <a:tcPr marL="0" marR="0" marT="762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31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31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ts val="2860"/>
                        </a:lnSpc>
                      </a:pPr>
                      <a:r>
                        <a:rPr sz="3200" dirty="0">
                          <a:latin typeface="Arial"/>
                          <a:cs typeface="Arial"/>
                        </a:rPr>
                        <a:t>F</a:t>
                      </a:r>
                      <a:endParaRPr sz="3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31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231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231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9" name="object 9"/>
          <p:cNvSpPr txBox="1"/>
          <p:nvPr/>
        </p:nvSpPr>
        <p:spPr>
          <a:xfrm>
            <a:off x="210567" y="6290133"/>
            <a:ext cx="1173226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ts val="2753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004298" algn="l"/>
                <a:tab pos="9645832" algn="l"/>
              </a:tabLst>
              <a:defRPr/>
            </a:pPr>
            <a:r>
              <a:rPr kumimoji="0" sz="2400" b="0" i="0" u="none" strike="noStrike" kern="1200" cap="none" spc="-7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Fei-Fei Li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&amp; Justin Johnson &amp;</a:t>
            </a:r>
            <a:r>
              <a:rPr kumimoji="0" sz="2400" b="0" i="0" u="none" strike="noStrike" kern="1200" cap="none" spc="-27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-7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Serena Yeung	</a:t>
            </a:r>
            <a:r>
              <a:rPr kumimoji="0" sz="4000" b="0" i="0" u="none" strike="noStrike" kern="1200" cap="none" spc="-9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Lecture </a:t>
            </a:r>
            <a:r>
              <a:rPr kumimoji="0" sz="4000" b="0" i="0" u="none" strike="noStrike" kern="1200" cap="none" spc="0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5</a:t>
            </a:r>
            <a:r>
              <a:rPr kumimoji="0" sz="4000" b="0" i="0" u="none" strike="noStrike" kern="1200" cap="none" spc="-9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4000" b="0" i="0" u="none" strike="noStrike" kern="1200" cap="none" spc="0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-	</a:t>
            </a:r>
            <a:r>
              <a:rPr kumimoji="0" sz="4000" b="0" i="0" u="none" strike="noStrike" kern="1200" cap="none" spc="-9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April 16,</a:t>
            </a:r>
            <a:r>
              <a:rPr kumimoji="0" sz="4000" b="0" i="0" u="none" strike="noStrike" kern="1200" cap="none" spc="-189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4000" b="0" i="0" u="none" strike="noStrike" kern="1200" cap="none" spc="-9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2019</a:t>
            </a:r>
            <a:endParaRPr kumimoji="0" sz="4000" b="0" i="0" u="none" strike="noStrike" kern="1200" cap="none" spc="0" normalizeH="0" baseline="-4166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 marR="0" lvl="0" indent="0" algn="l" defTabSz="1219170" rtl="0" eaLnBrk="1" fontAlgn="auto" latinLnBrk="0" hangingPunct="1">
              <a:lnSpc>
                <a:spcPts val="3173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4000" b="0" i="0" u="none" strike="noStrike" kern="1200" cap="none" spc="-9" normalizeH="0" baseline="1388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Lecture </a:t>
            </a:r>
            <a:r>
              <a:rPr kumimoji="0" sz="4000" b="0" i="0" u="none" strike="noStrike" kern="1200" cap="none" spc="0" normalizeH="0" baseline="1388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5 -</a:t>
            </a:r>
            <a:r>
              <a:rPr kumimoji="0" sz="4000" b="0" i="0" u="none" strike="noStrike" kern="1200" cap="none" spc="-369" normalizeH="0" baseline="1388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fld id="{81D60167-4931-47E6-BA6A-407CBD079E47}" type="slidenum">
              <a:rPr kumimoji="0" sz="2667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pPr marL="16933" marR="0" lvl="0" indent="0" algn="l" defTabSz="1219170" rtl="0" eaLnBrk="1" fontAlgn="auto" latinLnBrk="0" hangingPunct="1">
                <a:lnSpc>
                  <a:spcPts val="3173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sz="2667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429496729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 marR="0" lvl="0" indent="0" algn="l" defTabSz="1219170" rtl="0" eaLnBrk="1" fontAlgn="auto" latinLnBrk="0" hangingPunct="1">
              <a:lnSpc>
                <a:spcPts val="30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667" b="0" i="0" u="none" strike="noStrike" kern="1200" cap="none" spc="-7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April 16,</a:t>
            </a:r>
            <a:r>
              <a:rPr kumimoji="0" sz="2667" b="0" i="0" u="none" strike="noStrike" kern="1200" cap="none" spc="-12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667" b="0" i="0" u="none" strike="noStrike" kern="1200" cap="none" spc="-7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2019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dt" sz="half" idx="4294967295"/>
          </p:nvPr>
        </p:nvSpPr>
        <p:spPr>
          <a:xfrm>
            <a:off x="258177" y="8372729"/>
            <a:ext cx="802640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 marR="0" lvl="0" indent="0" algn="l" defTabSz="1219170" rtl="0" eaLnBrk="1" fontAlgn="auto" latinLnBrk="0" hangingPunct="1">
              <a:lnSpc>
                <a:spcPts val="2787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7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Fei-Fei Li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&amp; Justin Johnson &amp; </a:t>
            </a:r>
            <a:r>
              <a:rPr kumimoji="0" sz="2400" b="0" i="0" u="none" strike="noStrike" kern="1200" cap="none" spc="-7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Serena</a:t>
            </a:r>
            <a:r>
              <a:rPr kumimoji="0" sz="2400" b="0" i="0" u="none" strike="noStrike" kern="1200" cap="none" spc="-167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-7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Yeung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241934" y="834010"/>
            <a:ext cx="3336713" cy="99172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0" lvl="0" indent="0" algn="l" defTabSz="1219170" rtl="0" eaLnBrk="1" fontAlgn="auto" latinLnBrk="0" hangingPunct="1">
              <a:lnSpc>
                <a:spcPts val="3820"/>
              </a:lnSpc>
              <a:spcBef>
                <a:spcPts val="133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200" b="0" i="0" u="none" strike="noStrike" kern="1200" cap="none" spc="-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Output</a:t>
            </a:r>
            <a:r>
              <a:rPr kumimoji="0" sz="3200" b="0" i="0" u="none" strike="noStrike" kern="1200" cap="none" spc="-2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size:</a:t>
            </a:r>
            <a:endParaRPr kumimoji="0" sz="3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6933" marR="0" lvl="0" indent="0" algn="l" defTabSz="1219170" rtl="0" eaLnBrk="1" fontAlgn="auto" latinLnBrk="0" hangingPunct="1">
              <a:lnSpc>
                <a:spcPts val="382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(N - </a:t>
            </a:r>
            <a:r>
              <a:rPr kumimoji="0" sz="3200" b="1" i="0" u="none" strike="noStrike" kern="1200" cap="none" spc="-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F) </a:t>
            </a:r>
            <a:r>
              <a:rPr kumimoji="0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/ </a:t>
            </a:r>
            <a:r>
              <a:rPr kumimoji="0" sz="3200" b="1" i="0" u="none" strike="noStrike" kern="1200" cap="none" spc="-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stride </a:t>
            </a:r>
            <a:r>
              <a:rPr kumimoji="0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+</a:t>
            </a:r>
            <a:r>
              <a:rPr kumimoji="0" sz="3200" b="1" i="0" u="none" strike="noStrike" kern="1200" cap="none" spc="-16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</a:t>
            </a:r>
            <a:endParaRPr kumimoji="0" sz="3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241933" y="2281811"/>
            <a:ext cx="5764107" cy="1479037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0" lvl="0" indent="0" algn="l" defTabSz="1219170" rtl="0" eaLnBrk="1" fontAlgn="auto" latinLnBrk="0" hangingPunct="1">
              <a:lnSpc>
                <a:spcPts val="3820"/>
              </a:lnSpc>
              <a:spcBef>
                <a:spcPts val="133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200" b="0" i="0" u="none" strike="noStrike" kern="1200" cap="none" spc="-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e.g. </a:t>
            </a:r>
            <a:r>
              <a:rPr kumimoji="0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 = </a:t>
            </a:r>
            <a:r>
              <a:rPr kumimoji="0" sz="3200" b="0" i="0" u="none" strike="noStrike" kern="1200" cap="none" spc="-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7, </a:t>
            </a:r>
            <a:r>
              <a:rPr kumimoji="0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 =</a:t>
            </a:r>
            <a:r>
              <a:rPr kumimoji="0" sz="3200" b="0" i="0" u="none" strike="noStrike" kern="1200" cap="none" spc="-73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200" b="0" i="0" u="none" strike="noStrike" kern="1200" cap="none" spc="-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3:</a:t>
            </a:r>
            <a:endParaRPr kumimoji="0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6933" marR="0" lvl="0" indent="0" algn="l" defTabSz="1219170" rtl="0" eaLnBrk="1" fontAlgn="auto" latinLnBrk="0" hangingPunct="1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stride 1 </a:t>
            </a:r>
            <a:r>
              <a:rPr kumimoji="0" sz="3200" b="0" i="0" u="none" strike="noStrike" kern="1200" cap="none" spc="-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=&gt; </a:t>
            </a:r>
            <a:r>
              <a:rPr kumimoji="0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(7 - </a:t>
            </a:r>
            <a:r>
              <a:rPr kumimoji="0" sz="3200" b="0" i="0" u="none" strike="noStrike" kern="1200" cap="none" spc="-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3)/1 </a:t>
            </a:r>
            <a:r>
              <a:rPr kumimoji="0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+ 1 =</a:t>
            </a:r>
            <a:r>
              <a:rPr kumimoji="0" sz="3200" b="0" i="0" u="none" strike="noStrike" kern="1200" cap="none" spc="-18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5</a:t>
            </a:r>
          </a:p>
          <a:p>
            <a:pPr marL="16933" marR="0" lvl="0" indent="0" algn="l" defTabSz="1219170" rtl="0" eaLnBrk="1" fontAlgn="auto" latinLnBrk="0" hangingPunct="1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stride 2 </a:t>
            </a:r>
            <a:r>
              <a:rPr kumimoji="0" sz="3200" b="0" i="0" u="none" strike="noStrike" kern="1200" cap="none" spc="-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=&gt; </a:t>
            </a:r>
            <a:r>
              <a:rPr kumimoji="0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(7 - </a:t>
            </a:r>
            <a:r>
              <a:rPr kumimoji="0" sz="3200" b="0" i="0" u="none" strike="noStrike" kern="1200" cap="none" spc="-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3)/2 </a:t>
            </a:r>
            <a:r>
              <a:rPr kumimoji="0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+ 1 =</a:t>
            </a:r>
            <a:r>
              <a:rPr kumimoji="0" sz="3200" b="0" i="0" u="none" strike="noStrike" kern="1200" cap="none" spc="-18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402801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9533" y="356347"/>
            <a:ext cx="9848427" cy="63265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pc="-7" dirty="0"/>
              <a:t>In practice: Common to </a:t>
            </a:r>
            <a:r>
              <a:rPr dirty="0"/>
              <a:t>zero </a:t>
            </a:r>
            <a:r>
              <a:rPr spc="-7" dirty="0"/>
              <a:t>pad the</a:t>
            </a:r>
            <a:r>
              <a:rPr spc="-127" dirty="0"/>
              <a:t> </a:t>
            </a:r>
            <a:r>
              <a:rPr spc="-7" dirty="0"/>
              <a:t>border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10567" y="6290133"/>
            <a:ext cx="1173226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ts val="2753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004298" algn="l"/>
                <a:tab pos="9645832" algn="l"/>
              </a:tabLst>
              <a:defRPr/>
            </a:pPr>
            <a:r>
              <a:rPr kumimoji="0" sz="2400" b="0" i="0" u="none" strike="noStrike" kern="1200" cap="none" spc="-7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Fei-Fei Li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&amp; Justin Johnson &amp;</a:t>
            </a:r>
            <a:r>
              <a:rPr kumimoji="0" sz="2400" b="0" i="0" u="none" strike="noStrike" kern="1200" cap="none" spc="-27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-7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Serena Yeung	</a:t>
            </a:r>
            <a:r>
              <a:rPr kumimoji="0" sz="4000" b="0" i="0" u="none" strike="noStrike" kern="1200" cap="none" spc="-9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Lecture </a:t>
            </a:r>
            <a:r>
              <a:rPr kumimoji="0" sz="4000" b="0" i="0" u="none" strike="noStrike" kern="1200" cap="none" spc="0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5</a:t>
            </a:r>
            <a:r>
              <a:rPr kumimoji="0" sz="4000" b="0" i="0" u="none" strike="noStrike" kern="1200" cap="none" spc="-9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4000" b="0" i="0" u="none" strike="noStrike" kern="1200" cap="none" spc="0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-	</a:t>
            </a:r>
            <a:r>
              <a:rPr kumimoji="0" sz="4000" b="0" i="0" u="none" strike="noStrike" kern="1200" cap="none" spc="-9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April 16,</a:t>
            </a:r>
            <a:r>
              <a:rPr kumimoji="0" sz="4000" b="0" i="0" u="none" strike="noStrike" kern="1200" cap="none" spc="-189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4000" b="0" i="0" u="none" strike="noStrike" kern="1200" cap="none" spc="-9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2019</a:t>
            </a:r>
            <a:endParaRPr kumimoji="0" sz="4000" b="0" i="0" u="none" strike="noStrike" kern="1200" cap="none" spc="0" normalizeH="0" baseline="-4166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 marR="0" lvl="0" indent="0" algn="l" defTabSz="1219170" rtl="0" eaLnBrk="1" fontAlgn="auto" latinLnBrk="0" hangingPunct="1">
              <a:lnSpc>
                <a:spcPts val="3173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4000" b="0" i="0" u="none" strike="noStrike" kern="1200" cap="none" spc="-9" normalizeH="0" baseline="1388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Lecture </a:t>
            </a:r>
            <a:r>
              <a:rPr kumimoji="0" sz="4000" b="0" i="0" u="none" strike="noStrike" kern="1200" cap="none" spc="0" normalizeH="0" baseline="1388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5 -</a:t>
            </a:r>
            <a:r>
              <a:rPr kumimoji="0" sz="4000" b="0" i="0" u="none" strike="noStrike" kern="1200" cap="none" spc="-369" normalizeH="0" baseline="1388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fld id="{81D60167-4931-47E6-BA6A-407CBD079E47}" type="slidenum">
              <a:rPr kumimoji="0" sz="2667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pPr marL="16933" marR="0" lvl="0" indent="0" algn="l" defTabSz="1219170" rtl="0" eaLnBrk="1" fontAlgn="auto" latinLnBrk="0" hangingPunct="1">
                <a:lnSpc>
                  <a:spcPts val="3173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sz="2667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429496729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 marR="0" lvl="0" indent="0" algn="l" defTabSz="1219170" rtl="0" eaLnBrk="1" fontAlgn="auto" latinLnBrk="0" hangingPunct="1">
              <a:lnSpc>
                <a:spcPts val="30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667" b="0" i="0" u="none" strike="noStrike" kern="1200" cap="none" spc="-7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April 16,</a:t>
            </a:r>
            <a:r>
              <a:rPr kumimoji="0" sz="2667" b="0" i="0" u="none" strike="noStrike" kern="1200" cap="none" spc="-12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667" b="0" i="0" u="none" strike="noStrike" kern="1200" cap="none" spc="-7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2019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dt" sz="half" idx="4294967295"/>
          </p:nvPr>
        </p:nvSpPr>
        <p:spPr>
          <a:xfrm>
            <a:off x="258177" y="8372729"/>
            <a:ext cx="802640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 marR="0" lvl="0" indent="0" algn="l" defTabSz="1219170" rtl="0" eaLnBrk="1" fontAlgn="auto" latinLnBrk="0" hangingPunct="1">
              <a:lnSpc>
                <a:spcPts val="2787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7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Fei-Fei Li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&amp; Justin Johnson &amp; </a:t>
            </a:r>
            <a:r>
              <a:rPr kumimoji="0" sz="2400" b="0" i="0" u="none" strike="noStrike" kern="1200" cap="none" spc="-7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Serena</a:t>
            </a:r>
            <a:r>
              <a:rPr kumimoji="0" sz="2400" b="0" i="0" u="none" strike="noStrike" kern="1200" cap="none" spc="-167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-7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Yeung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496850" y="1256550"/>
          <a:ext cx="3573773" cy="470879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970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70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70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708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9708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970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970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970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970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523199">
                <a:tc>
                  <a:txBody>
                    <a:bodyPr/>
                    <a:lstStyle/>
                    <a:p>
                      <a:pPr marR="19685"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900" dirty="0">
                          <a:latin typeface="Arial"/>
                          <a:cs typeface="Arial"/>
                        </a:rPr>
                        <a:t>0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104987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900" dirty="0">
                          <a:latin typeface="Arial"/>
                          <a:cs typeface="Arial"/>
                        </a:rPr>
                        <a:t>0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104987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900" dirty="0">
                          <a:latin typeface="Arial"/>
                          <a:cs typeface="Arial"/>
                        </a:rPr>
                        <a:t>0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104987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900" dirty="0">
                          <a:latin typeface="Arial"/>
                          <a:cs typeface="Arial"/>
                        </a:rPr>
                        <a:t>0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104987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900" dirty="0">
                          <a:latin typeface="Arial"/>
                          <a:cs typeface="Arial"/>
                        </a:rPr>
                        <a:t>0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104987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900" dirty="0">
                          <a:latin typeface="Arial"/>
                          <a:cs typeface="Arial"/>
                        </a:rPr>
                        <a:t>0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104987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3199">
                <a:tc>
                  <a:txBody>
                    <a:bodyPr/>
                    <a:lstStyle/>
                    <a:p>
                      <a:pPr marR="19685"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900" dirty="0">
                          <a:latin typeface="Arial"/>
                          <a:cs typeface="Arial"/>
                        </a:rPr>
                        <a:t>0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104987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3199">
                <a:tc>
                  <a:txBody>
                    <a:bodyPr/>
                    <a:lstStyle/>
                    <a:p>
                      <a:pPr marR="19685" algn="ctr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1900" dirty="0">
                          <a:latin typeface="Arial"/>
                          <a:cs typeface="Arial"/>
                        </a:rPr>
                        <a:t>0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10414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3199">
                <a:tc>
                  <a:txBody>
                    <a:bodyPr/>
                    <a:lstStyle/>
                    <a:p>
                      <a:pPr marR="19685"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900" dirty="0">
                          <a:latin typeface="Arial"/>
                          <a:cs typeface="Arial"/>
                        </a:rPr>
                        <a:t>0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104987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3199">
                <a:tc>
                  <a:txBody>
                    <a:bodyPr/>
                    <a:lstStyle/>
                    <a:p>
                      <a:pPr marR="19685" algn="ctr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1900" dirty="0">
                          <a:latin typeface="Arial"/>
                          <a:cs typeface="Arial"/>
                        </a:rPr>
                        <a:t>0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10414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231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231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231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231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4496201" y="1448319"/>
            <a:ext cx="7048500" cy="1248397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0" lvl="0" indent="0" algn="l" defTabSz="1219170" rtl="0" eaLnBrk="1" fontAlgn="auto" latinLnBrk="0" hangingPunct="1">
              <a:lnSpc>
                <a:spcPct val="100000"/>
              </a:lnSpc>
              <a:spcBef>
                <a:spcPts val="133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667" b="0" i="0" u="none" strike="noStrike" kern="1200" cap="none" spc="-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e.g. input</a:t>
            </a:r>
            <a:r>
              <a:rPr kumimoji="0" sz="2667" b="0" i="0" u="none" strike="noStrike" kern="1200" cap="none" spc="-13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667" b="0" i="0" u="none" strike="noStrike" kern="1200" cap="none" spc="-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7x7</a:t>
            </a:r>
            <a:endParaRPr kumimoji="0" sz="26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6933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667" b="1" i="0" u="none" strike="noStrike" kern="1200" cap="none" spc="-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3x3 </a:t>
            </a:r>
            <a:r>
              <a:rPr kumimoji="0" sz="2667" b="0" i="0" u="none" strike="noStrike" kern="1200" cap="none" spc="-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filter, applied with </a:t>
            </a:r>
            <a:r>
              <a:rPr kumimoji="0" sz="2667" b="1" i="0" u="none" strike="noStrike" kern="1200" cap="none" spc="-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stride</a:t>
            </a:r>
            <a:r>
              <a:rPr kumimoji="0" sz="2667" b="1" i="0" u="none" strike="noStrike" kern="1200" cap="none" spc="13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667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</a:t>
            </a:r>
            <a:endParaRPr kumimoji="0" sz="26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6933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667" b="1" i="0" u="none" strike="noStrike" kern="1200" cap="none" spc="-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pad with </a:t>
            </a:r>
            <a:r>
              <a:rPr kumimoji="0" sz="2667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 </a:t>
            </a:r>
            <a:r>
              <a:rPr kumimoji="0" sz="2667" b="1" i="0" u="none" strike="noStrike" kern="1200" cap="none" spc="-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pixel </a:t>
            </a:r>
            <a:r>
              <a:rPr kumimoji="0" sz="2667" b="0" i="0" u="none" strike="noStrike" kern="1200" cap="none" spc="-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border =&gt; what is the</a:t>
            </a:r>
            <a:r>
              <a:rPr kumimoji="0" sz="2667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667" b="0" i="0" u="none" strike="noStrike" kern="1200" cap="none" spc="-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output?</a:t>
            </a:r>
            <a:endParaRPr kumimoji="0" sz="26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37593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ar-EG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274639"/>
            <a:ext cx="12000593" cy="6412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991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9533" y="356347"/>
            <a:ext cx="9848427" cy="63265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pc="-7" dirty="0"/>
              <a:t>In practice: Common to </a:t>
            </a:r>
            <a:r>
              <a:rPr dirty="0"/>
              <a:t>zero </a:t>
            </a:r>
            <a:r>
              <a:rPr spc="-7" dirty="0"/>
              <a:t>pad the</a:t>
            </a:r>
            <a:r>
              <a:rPr spc="-127" dirty="0"/>
              <a:t> </a:t>
            </a:r>
            <a:r>
              <a:rPr spc="-7" dirty="0"/>
              <a:t>border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10567" y="6290133"/>
            <a:ext cx="1173226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ts val="2753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004298" algn="l"/>
                <a:tab pos="9645832" algn="l"/>
              </a:tabLst>
              <a:defRPr/>
            </a:pPr>
            <a:r>
              <a:rPr kumimoji="0" sz="2400" b="0" i="0" u="none" strike="noStrike" kern="1200" cap="none" spc="-7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Fei-Fei Li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&amp; Justin Johnson &amp;</a:t>
            </a:r>
            <a:r>
              <a:rPr kumimoji="0" sz="2400" b="0" i="0" u="none" strike="noStrike" kern="1200" cap="none" spc="-27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-7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Serena Yeung	</a:t>
            </a:r>
            <a:r>
              <a:rPr kumimoji="0" sz="4000" b="0" i="0" u="none" strike="noStrike" kern="1200" cap="none" spc="-9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Lecture </a:t>
            </a:r>
            <a:r>
              <a:rPr kumimoji="0" sz="4000" b="0" i="0" u="none" strike="noStrike" kern="1200" cap="none" spc="0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5</a:t>
            </a:r>
            <a:r>
              <a:rPr kumimoji="0" sz="4000" b="0" i="0" u="none" strike="noStrike" kern="1200" cap="none" spc="-9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4000" b="0" i="0" u="none" strike="noStrike" kern="1200" cap="none" spc="0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-	</a:t>
            </a:r>
            <a:r>
              <a:rPr kumimoji="0" sz="4000" b="0" i="0" u="none" strike="noStrike" kern="1200" cap="none" spc="-9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April 16,</a:t>
            </a:r>
            <a:r>
              <a:rPr kumimoji="0" sz="4000" b="0" i="0" u="none" strike="noStrike" kern="1200" cap="none" spc="-189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4000" b="0" i="0" u="none" strike="noStrike" kern="1200" cap="none" spc="-9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2019</a:t>
            </a:r>
            <a:endParaRPr kumimoji="0" sz="4000" b="0" i="0" u="none" strike="noStrike" kern="1200" cap="none" spc="0" normalizeH="0" baseline="-4166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 marR="0" lvl="0" indent="0" algn="l" defTabSz="1219170" rtl="0" eaLnBrk="1" fontAlgn="auto" latinLnBrk="0" hangingPunct="1">
              <a:lnSpc>
                <a:spcPts val="3173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4000" b="0" i="0" u="none" strike="noStrike" kern="1200" cap="none" spc="-9" normalizeH="0" baseline="1388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Lecture </a:t>
            </a:r>
            <a:r>
              <a:rPr kumimoji="0" sz="4000" b="0" i="0" u="none" strike="noStrike" kern="1200" cap="none" spc="0" normalizeH="0" baseline="1388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5 -</a:t>
            </a:r>
            <a:r>
              <a:rPr kumimoji="0" sz="4000" b="0" i="0" u="none" strike="noStrike" kern="1200" cap="none" spc="-369" normalizeH="0" baseline="1388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fld id="{81D60167-4931-47E6-BA6A-407CBD079E47}" type="slidenum">
              <a:rPr kumimoji="0" sz="2667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pPr marL="16933" marR="0" lvl="0" indent="0" algn="l" defTabSz="1219170" rtl="0" eaLnBrk="1" fontAlgn="auto" latinLnBrk="0" hangingPunct="1">
                <a:lnSpc>
                  <a:spcPts val="3173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sz="2667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429496729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 marR="0" lvl="0" indent="0" algn="l" defTabSz="1219170" rtl="0" eaLnBrk="1" fontAlgn="auto" latinLnBrk="0" hangingPunct="1">
              <a:lnSpc>
                <a:spcPts val="30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667" b="0" i="0" u="none" strike="noStrike" kern="1200" cap="none" spc="-7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April 16,</a:t>
            </a:r>
            <a:r>
              <a:rPr kumimoji="0" sz="2667" b="0" i="0" u="none" strike="noStrike" kern="1200" cap="none" spc="-12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667" b="0" i="0" u="none" strike="noStrike" kern="1200" cap="none" spc="-7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2019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dt" sz="half" idx="4294967295"/>
          </p:nvPr>
        </p:nvSpPr>
        <p:spPr>
          <a:xfrm>
            <a:off x="258177" y="8372729"/>
            <a:ext cx="802640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 marR="0" lvl="0" indent="0" algn="l" defTabSz="1219170" rtl="0" eaLnBrk="1" fontAlgn="auto" latinLnBrk="0" hangingPunct="1">
              <a:lnSpc>
                <a:spcPts val="2787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7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Fei-Fei Li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&amp; Justin Johnson &amp; </a:t>
            </a:r>
            <a:r>
              <a:rPr kumimoji="0" sz="2400" b="0" i="0" u="none" strike="noStrike" kern="1200" cap="none" spc="-7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Serena</a:t>
            </a:r>
            <a:r>
              <a:rPr kumimoji="0" sz="2400" b="0" i="0" u="none" strike="noStrike" kern="1200" cap="none" spc="-167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-7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Yeung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496201" y="1448319"/>
            <a:ext cx="7048500" cy="2092218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0" lvl="0" indent="0" algn="l" defTabSz="1219170" rtl="0" eaLnBrk="1" fontAlgn="auto" latinLnBrk="0" hangingPunct="1">
              <a:lnSpc>
                <a:spcPct val="100000"/>
              </a:lnSpc>
              <a:spcBef>
                <a:spcPts val="133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667" b="0" i="0" u="none" strike="noStrike" kern="1200" cap="none" spc="-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e.g. input</a:t>
            </a:r>
            <a:r>
              <a:rPr kumimoji="0" sz="2667" b="0" i="0" u="none" strike="noStrike" kern="1200" cap="none" spc="-13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667" b="0" i="0" u="none" strike="noStrike" kern="1200" cap="none" spc="-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7x7</a:t>
            </a:r>
            <a:endParaRPr kumimoji="0" sz="26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6933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667" b="1" i="0" u="none" strike="noStrike" kern="1200" cap="none" spc="-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3x3 </a:t>
            </a:r>
            <a:r>
              <a:rPr kumimoji="0" sz="2667" b="0" i="0" u="none" strike="noStrike" kern="1200" cap="none" spc="-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filter, applied with </a:t>
            </a:r>
            <a:r>
              <a:rPr kumimoji="0" sz="2667" b="1" i="0" u="none" strike="noStrike" kern="1200" cap="none" spc="-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stride</a:t>
            </a:r>
            <a:r>
              <a:rPr kumimoji="0" sz="2667" b="1" i="0" u="none" strike="noStrike" kern="1200" cap="none" spc="13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667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</a:t>
            </a:r>
            <a:endParaRPr kumimoji="0" sz="26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6933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667" b="1" i="0" u="none" strike="noStrike" kern="1200" cap="none" spc="-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pad with </a:t>
            </a:r>
            <a:r>
              <a:rPr kumimoji="0" sz="2667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 </a:t>
            </a:r>
            <a:r>
              <a:rPr kumimoji="0" sz="2667" b="1" i="0" u="none" strike="noStrike" kern="1200" cap="none" spc="-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pixel </a:t>
            </a:r>
            <a:r>
              <a:rPr kumimoji="0" sz="2667" b="0" i="0" u="none" strike="noStrike" kern="1200" cap="none" spc="-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border =&gt; what is the</a:t>
            </a:r>
            <a:r>
              <a:rPr kumimoji="0" sz="2667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667" b="0" i="0" u="none" strike="noStrike" kern="1200" cap="none" spc="-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output?</a:t>
            </a:r>
            <a:endParaRPr kumimoji="0" sz="26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53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733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16933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667" b="1" i="0" u="none" strike="noStrike" kern="1200" cap="none" spc="-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7x7</a:t>
            </a:r>
            <a:r>
              <a:rPr kumimoji="0" sz="2667" b="1" i="0" u="none" strike="noStrike" kern="1200" cap="none" spc="-13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667" b="1" i="0" u="none" strike="noStrike" kern="1200" cap="none" spc="-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output!</a:t>
            </a:r>
            <a:endParaRPr kumimoji="0" sz="26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496850" y="1256550"/>
          <a:ext cx="3573773" cy="470879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970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70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70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708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9708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970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970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970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970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523199">
                <a:tc>
                  <a:txBody>
                    <a:bodyPr/>
                    <a:lstStyle/>
                    <a:p>
                      <a:pPr marR="19685"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900" dirty="0">
                          <a:latin typeface="Arial"/>
                          <a:cs typeface="Arial"/>
                        </a:rPr>
                        <a:t>0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104987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900" dirty="0">
                          <a:latin typeface="Arial"/>
                          <a:cs typeface="Arial"/>
                        </a:rPr>
                        <a:t>0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104987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900" dirty="0">
                          <a:latin typeface="Arial"/>
                          <a:cs typeface="Arial"/>
                        </a:rPr>
                        <a:t>0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104987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900" dirty="0">
                          <a:latin typeface="Arial"/>
                          <a:cs typeface="Arial"/>
                        </a:rPr>
                        <a:t>0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104987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900" dirty="0">
                          <a:latin typeface="Arial"/>
                          <a:cs typeface="Arial"/>
                        </a:rPr>
                        <a:t>0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104987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900" dirty="0">
                          <a:latin typeface="Arial"/>
                          <a:cs typeface="Arial"/>
                        </a:rPr>
                        <a:t>0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104987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3199">
                <a:tc>
                  <a:txBody>
                    <a:bodyPr/>
                    <a:lstStyle/>
                    <a:p>
                      <a:pPr marR="19685"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900" dirty="0">
                          <a:latin typeface="Arial"/>
                          <a:cs typeface="Arial"/>
                        </a:rPr>
                        <a:t>0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104987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3199">
                <a:tc>
                  <a:txBody>
                    <a:bodyPr/>
                    <a:lstStyle/>
                    <a:p>
                      <a:pPr marR="19685" algn="ctr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1900" dirty="0">
                          <a:latin typeface="Arial"/>
                          <a:cs typeface="Arial"/>
                        </a:rPr>
                        <a:t>0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10414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3199">
                <a:tc>
                  <a:txBody>
                    <a:bodyPr/>
                    <a:lstStyle/>
                    <a:p>
                      <a:pPr marR="19685"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900" dirty="0">
                          <a:latin typeface="Arial"/>
                          <a:cs typeface="Arial"/>
                        </a:rPr>
                        <a:t>0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104987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3199">
                <a:tc>
                  <a:txBody>
                    <a:bodyPr/>
                    <a:lstStyle/>
                    <a:p>
                      <a:pPr marR="19685" algn="ctr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1900" dirty="0">
                          <a:latin typeface="Arial"/>
                          <a:cs typeface="Arial"/>
                        </a:rPr>
                        <a:t>0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10414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231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231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231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231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61323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9533" y="356347"/>
            <a:ext cx="9848427" cy="63265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pc="-7" dirty="0"/>
              <a:t>In practice: Common to </a:t>
            </a:r>
            <a:r>
              <a:rPr dirty="0"/>
              <a:t>zero </a:t>
            </a:r>
            <a:r>
              <a:rPr spc="-7" dirty="0"/>
              <a:t>pad the</a:t>
            </a:r>
            <a:r>
              <a:rPr spc="-127" dirty="0"/>
              <a:t> </a:t>
            </a:r>
            <a:r>
              <a:rPr spc="-7" dirty="0"/>
              <a:t>border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10567" y="6290133"/>
            <a:ext cx="1173226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ts val="2753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004298" algn="l"/>
                <a:tab pos="9645832" algn="l"/>
              </a:tabLst>
              <a:defRPr/>
            </a:pPr>
            <a:r>
              <a:rPr kumimoji="0" sz="2400" b="0" i="0" u="none" strike="noStrike" kern="1200" cap="none" spc="-7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Fei-Fei Li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&amp; Justin Johnson &amp;</a:t>
            </a:r>
            <a:r>
              <a:rPr kumimoji="0" sz="2400" b="0" i="0" u="none" strike="noStrike" kern="1200" cap="none" spc="-27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-7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Serena Yeung	</a:t>
            </a:r>
            <a:r>
              <a:rPr kumimoji="0" sz="4000" b="0" i="0" u="none" strike="noStrike" kern="1200" cap="none" spc="-9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Lecture </a:t>
            </a:r>
            <a:r>
              <a:rPr kumimoji="0" sz="4000" b="0" i="0" u="none" strike="noStrike" kern="1200" cap="none" spc="0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5</a:t>
            </a:r>
            <a:r>
              <a:rPr kumimoji="0" sz="4000" b="0" i="0" u="none" strike="noStrike" kern="1200" cap="none" spc="-9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4000" b="0" i="0" u="none" strike="noStrike" kern="1200" cap="none" spc="0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-	</a:t>
            </a:r>
            <a:r>
              <a:rPr kumimoji="0" sz="4000" b="0" i="0" u="none" strike="noStrike" kern="1200" cap="none" spc="-9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April 16,</a:t>
            </a:r>
            <a:r>
              <a:rPr kumimoji="0" sz="4000" b="0" i="0" u="none" strike="noStrike" kern="1200" cap="none" spc="-189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4000" b="0" i="0" u="none" strike="noStrike" kern="1200" cap="none" spc="-9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2019</a:t>
            </a:r>
            <a:endParaRPr kumimoji="0" sz="4000" b="0" i="0" u="none" strike="noStrike" kern="1200" cap="none" spc="0" normalizeH="0" baseline="-4166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 marR="0" lvl="0" indent="0" algn="l" defTabSz="1219170" rtl="0" eaLnBrk="1" fontAlgn="auto" latinLnBrk="0" hangingPunct="1">
              <a:lnSpc>
                <a:spcPts val="3173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4000" b="0" i="0" u="none" strike="noStrike" kern="1200" cap="none" spc="-9" normalizeH="0" baseline="1388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Lecture </a:t>
            </a:r>
            <a:r>
              <a:rPr kumimoji="0" sz="4000" b="0" i="0" u="none" strike="noStrike" kern="1200" cap="none" spc="0" normalizeH="0" baseline="1388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5 -</a:t>
            </a:r>
            <a:r>
              <a:rPr kumimoji="0" sz="4000" b="0" i="0" u="none" strike="noStrike" kern="1200" cap="none" spc="-369" normalizeH="0" baseline="1388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fld id="{81D60167-4931-47E6-BA6A-407CBD079E47}" type="slidenum">
              <a:rPr kumimoji="0" sz="2667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pPr marL="16933" marR="0" lvl="0" indent="0" algn="l" defTabSz="1219170" rtl="0" eaLnBrk="1" fontAlgn="auto" latinLnBrk="0" hangingPunct="1">
                <a:lnSpc>
                  <a:spcPts val="3173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sz="2667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429496729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 marR="0" lvl="0" indent="0" algn="l" defTabSz="1219170" rtl="0" eaLnBrk="1" fontAlgn="auto" latinLnBrk="0" hangingPunct="1">
              <a:lnSpc>
                <a:spcPts val="30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667" b="0" i="0" u="none" strike="noStrike" kern="1200" cap="none" spc="-7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April 16,</a:t>
            </a:r>
            <a:r>
              <a:rPr kumimoji="0" sz="2667" b="0" i="0" u="none" strike="noStrike" kern="1200" cap="none" spc="-12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667" b="0" i="0" u="none" strike="noStrike" kern="1200" cap="none" spc="-7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2019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dt" sz="half" idx="4294967295"/>
          </p:nvPr>
        </p:nvSpPr>
        <p:spPr>
          <a:xfrm>
            <a:off x="258177" y="8372729"/>
            <a:ext cx="802640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 marR="0" lvl="0" indent="0" algn="l" defTabSz="1219170" rtl="0" eaLnBrk="1" fontAlgn="auto" latinLnBrk="0" hangingPunct="1">
              <a:lnSpc>
                <a:spcPts val="2787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7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Fei-Fei Li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&amp; Justin Johnson &amp; </a:t>
            </a:r>
            <a:r>
              <a:rPr kumimoji="0" sz="2400" b="0" i="0" u="none" strike="noStrike" kern="1200" cap="none" spc="-7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Serena</a:t>
            </a:r>
            <a:r>
              <a:rPr kumimoji="0" sz="2400" b="0" i="0" u="none" strike="noStrike" kern="1200" cap="none" spc="-167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-7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Yeung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496200" y="1448319"/>
            <a:ext cx="7403253" cy="4554815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0" lvl="0" indent="0" algn="l" defTabSz="1219170" rtl="0" eaLnBrk="1" fontAlgn="auto" latinLnBrk="0" hangingPunct="1">
              <a:lnSpc>
                <a:spcPct val="100000"/>
              </a:lnSpc>
              <a:spcBef>
                <a:spcPts val="133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667" b="0" i="0" u="none" strike="noStrike" kern="1200" cap="none" spc="-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e.g. input</a:t>
            </a:r>
            <a:r>
              <a:rPr kumimoji="0" sz="2667" b="0" i="0" u="none" strike="noStrike" kern="1200" cap="none" spc="-13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667" b="0" i="0" u="none" strike="noStrike" kern="1200" cap="none" spc="-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7x7</a:t>
            </a:r>
            <a:endParaRPr kumimoji="0" sz="26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6933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667" b="1" i="0" u="none" strike="noStrike" kern="1200" cap="none" spc="-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3x3 </a:t>
            </a:r>
            <a:r>
              <a:rPr kumimoji="0" sz="2667" b="0" i="0" u="none" strike="noStrike" kern="1200" cap="none" spc="-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filter, applied with </a:t>
            </a:r>
            <a:r>
              <a:rPr kumimoji="0" sz="2667" b="1" i="0" u="none" strike="noStrike" kern="1200" cap="none" spc="-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stride</a:t>
            </a:r>
            <a:r>
              <a:rPr kumimoji="0" sz="2667" b="1" i="0" u="none" strike="noStrike" kern="1200" cap="none" spc="13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667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</a:t>
            </a:r>
            <a:endParaRPr kumimoji="0" sz="26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6933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667" b="1" i="0" u="none" strike="noStrike" kern="1200" cap="none" spc="-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pad with </a:t>
            </a:r>
            <a:r>
              <a:rPr kumimoji="0" sz="2667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 </a:t>
            </a:r>
            <a:r>
              <a:rPr kumimoji="0" sz="2667" b="1" i="0" u="none" strike="noStrike" kern="1200" cap="none" spc="-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pixel </a:t>
            </a:r>
            <a:r>
              <a:rPr kumimoji="0" sz="2667" b="0" i="0" u="none" strike="noStrike" kern="1200" cap="none" spc="-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border =&gt; what is the</a:t>
            </a:r>
            <a:r>
              <a:rPr kumimoji="0" sz="2667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667" b="0" i="0" u="none" strike="noStrike" kern="1200" cap="none" spc="-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output?</a:t>
            </a:r>
            <a:endParaRPr kumimoji="0" sz="26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53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733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16933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667" b="1" i="0" u="none" strike="noStrike" kern="1200" cap="none" spc="-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7x7</a:t>
            </a:r>
            <a:r>
              <a:rPr kumimoji="0" sz="2667" b="1" i="0" u="none" strike="noStrike" kern="1200" cap="none" spc="-13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667" b="1" i="0" u="none" strike="noStrike" kern="1200" cap="none" spc="-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output!</a:t>
            </a:r>
            <a:endParaRPr kumimoji="0" sz="26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6933" marR="6773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667" b="0" i="0" u="none" strike="noStrike" kern="1200" cap="none" spc="-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 general, </a:t>
            </a:r>
            <a:r>
              <a:rPr kumimoji="0" sz="26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common </a:t>
            </a:r>
            <a:r>
              <a:rPr kumimoji="0" sz="2667" b="0" i="0" u="none" strike="noStrike" kern="1200" cap="none" spc="-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to </a:t>
            </a:r>
            <a:r>
              <a:rPr kumimoji="0" sz="26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see </a:t>
            </a:r>
            <a:r>
              <a:rPr kumimoji="0" sz="2667" b="0" i="0" u="none" strike="noStrike" kern="1200" cap="none" spc="-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CONV layers with  </a:t>
            </a:r>
            <a:r>
              <a:rPr kumimoji="0" sz="26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stride </a:t>
            </a:r>
            <a:r>
              <a:rPr kumimoji="0" sz="2667" b="0" i="0" u="none" strike="noStrike" kern="1200" cap="none" spc="-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1, filters of </a:t>
            </a:r>
            <a:r>
              <a:rPr kumimoji="0" sz="26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size </a:t>
            </a:r>
            <a:r>
              <a:rPr kumimoji="0" sz="2667" b="0" i="0" u="none" strike="noStrike" kern="1200" cap="none" spc="-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FxF, and </a:t>
            </a:r>
            <a:r>
              <a:rPr kumimoji="0" sz="26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zero-padding</a:t>
            </a:r>
            <a:r>
              <a:rPr kumimoji="0" sz="2667" b="0" i="0" u="none" strike="noStrike" kern="1200" cap="none" spc="-1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667" b="0" i="0" u="none" strike="noStrike" kern="1200" cap="none" spc="-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with  </a:t>
            </a:r>
            <a:r>
              <a:rPr kumimoji="0" sz="26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(F-1)/2. (will </a:t>
            </a:r>
            <a:r>
              <a:rPr kumimoji="0" sz="2667" b="0" i="0" u="none" strike="noStrike" kern="1200" cap="none" spc="-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preserve </a:t>
            </a:r>
            <a:r>
              <a:rPr kumimoji="0" sz="26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size</a:t>
            </a:r>
            <a:r>
              <a:rPr kumimoji="0" sz="2667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6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spatially)</a:t>
            </a:r>
            <a:endParaRPr kumimoji="0" sz="26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673083" marR="3060623" lvl="0" indent="-656996" algn="just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667" b="0" i="0" u="none" strike="noStrike" kern="1200" cap="none" spc="-7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e.g. </a:t>
            </a:r>
            <a:r>
              <a:rPr kumimoji="0" sz="2667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 = 3 </a:t>
            </a:r>
            <a:r>
              <a:rPr kumimoji="0" sz="2667" b="0" i="0" u="none" strike="noStrike" kern="1200" cap="none" spc="-7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=&gt; </a:t>
            </a:r>
            <a:r>
              <a:rPr kumimoji="0" sz="2667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zero </a:t>
            </a:r>
            <a:r>
              <a:rPr kumimoji="0" sz="2667" b="0" i="0" u="none" strike="noStrike" kern="1200" cap="none" spc="-7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pad with</a:t>
            </a:r>
            <a:r>
              <a:rPr kumimoji="0" sz="2667" b="0" i="0" u="none" strike="noStrike" kern="1200" cap="none" spc="-152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667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  F = 5 </a:t>
            </a:r>
            <a:r>
              <a:rPr kumimoji="0" sz="2667" b="0" i="0" u="none" strike="noStrike" kern="1200" cap="none" spc="-7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=&gt; </a:t>
            </a:r>
            <a:r>
              <a:rPr kumimoji="0" sz="2667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zero </a:t>
            </a:r>
            <a:r>
              <a:rPr kumimoji="0" sz="2667" b="0" i="0" u="none" strike="noStrike" kern="1200" cap="none" spc="-7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pad with</a:t>
            </a:r>
            <a:r>
              <a:rPr kumimoji="0" sz="2667" b="0" i="0" u="none" strike="noStrike" kern="1200" cap="none" spc="-16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667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  F = 7 </a:t>
            </a:r>
            <a:r>
              <a:rPr kumimoji="0" sz="2667" b="0" i="0" u="none" strike="noStrike" kern="1200" cap="none" spc="-7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=&gt; </a:t>
            </a:r>
            <a:r>
              <a:rPr kumimoji="0" sz="2667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zero </a:t>
            </a:r>
            <a:r>
              <a:rPr kumimoji="0" sz="2667" b="0" i="0" u="none" strike="noStrike" kern="1200" cap="none" spc="-7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pad with</a:t>
            </a:r>
            <a:r>
              <a:rPr kumimoji="0" sz="2667" b="0" i="0" u="none" strike="noStrike" kern="1200" cap="none" spc="-16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667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3</a:t>
            </a:r>
            <a:endParaRPr kumimoji="0" sz="26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496850" y="1256550"/>
          <a:ext cx="3573773" cy="470879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970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70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70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708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9708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970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970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970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970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523199">
                <a:tc>
                  <a:txBody>
                    <a:bodyPr/>
                    <a:lstStyle/>
                    <a:p>
                      <a:pPr marR="19685"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900" dirty="0">
                          <a:latin typeface="Arial"/>
                          <a:cs typeface="Arial"/>
                        </a:rPr>
                        <a:t>0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104987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900" dirty="0">
                          <a:latin typeface="Arial"/>
                          <a:cs typeface="Arial"/>
                        </a:rPr>
                        <a:t>0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104987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900" dirty="0">
                          <a:latin typeface="Arial"/>
                          <a:cs typeface="Arial"/>
                        </a:rPr>
                        <a:t>0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104987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900" dirty="0">
                          <a:latin typeface="Arial"/>
                          <a:cs typeface="Arial"/>
                        </a:rPr>
                        <a:t>0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104987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900" dirty="0">
                          <a:latin typeface="Arial"/>
                          <a:cs typeface="Arial"/>
                        </a:rPr>
                        <a:t>0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104987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900" dirty="0">
                          <a:latin typeface="Arial"/>
                          <a:cs typeface="Arial"/>
                        </a:rPr>
                        <a:t>0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104987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3199">
                <a:tc>
                  <a:txBody>
                    <a:bodyPr/>
                    <a:lstStyle/>
                    <a:p>
                      <a:pPr marR="19685"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900" dirty="0">
                          <a:latin typeface="Arial"/>
                          <a:cs typeface="Arial"/>
                        </a:rPr>
                        <a:t>0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104987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3199">
                <a:tc>
                  <a:txBody>
                    <a:bodyPr/>
                    <a:lstStyle/>
                    <a:p>
                      <a:pPr marR="19685" algn="ctr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1900" dirty="0">
                          <a:latin typeface="Arial"/>
                          <a:cs typeface="Arial"/>
                        </a:rPr>
                        <a:t>0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10414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3199">
                <a:tc>
                  <a:txBody>
                    <a:bodyPr/>
                    <a:lstStyle/>
                    <a:p>
                      <a:pPr marR="19685"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900" dirty="0">
                          <a:latin typeface="Arial"/>
                          <a:cs typeface="Arial"/>
                        </a:rPr>
                        <a:t>0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104987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3199">
                <a:tc>
                  <a:txBody>
                    <a:bodyPr/>
                    <a:lstStyle/>
                    <a:p>
                      <a:pPr marR="19685" algn="ctr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1900" dirty="0">
                          <a:latin typeface="Arial"/>
                          <a:cs typeface="Arial"/>
                        </a:rPr>
                        <a:t>0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10414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231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231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231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231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20889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433267" y="2740033"/>
            <a:ext cx="123613" cy="2525607"/>
          </a:xfrm>
          <a:custGeom>
            <a:avLst/>
            <a:gdLst/>
            <a:ahLst/>
            <a:cxnLst/>
            <a:rect l="l" t="t" r="r" b="b"/>
            <a:pathLst>
              <a:path w="92709" h="1894204">
                <a:moveTo>
                  <a:pt x="0" y="0"/>
                </a:moveTo>
                <a:lnTo>
                  <a:pt x="92225" y="0"/>
                </a:lnTo>
                <a:lnTo>
                  <a:pt x="92225" y="1893725"/>
                </a:lnTo>
                <a:lnTo>
                  <a:pt x="0" y="1893725"/>
                </a:lnTo>
                <a:lnTo>
                  <a:pt x="0" y="0"/>
                </a:lnTo>
                <a:close/>
              </a:path>
            </a:pathLst>
          </a:custGeom>
          <a:solidFill>
            <a:srgbClr val="C9DAF7"/>
          </a:solidFill>
        </p:spPr>
        <p:txBody>
          <a:bodyPr wrap="square" lIns="0" tIns="0" rIns="0" bIns="0" rtlCol="0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556234" y="1587799"/>
            <a:ext cx="1152313" cy="3677920"/>
          </a:xfrm>
          <a:custGeom>
            <a:avLst/>
            <a:gdLst/>
            <a:ahLst/>
            <a:cxnLst/>
            <a:rect l="l" t="t" r="r" b="b"/>
            <a:pathLst>
              <a:path w="864234" h="2758440">
                <a:moveTo>
                  <a:pt x="0" y="2757899"/>
                </a:moveTo>
                <a:lnTo>
                  <a:pt x="0" y="864174"/>
                </a:lnTo>
                <a:lnTo>
                  <a:pt x="864174" y="0"/>
                </a:lnTo>
                <a:lnTo>
                  <a:pt x="864174" y="1893725"/>
                </a:lnTo>
                <a:lnTo>
                  <a:pt x="0" y="2757899"/>
                </a:lnTo>
                <a:close/>
              </a:path>
            </a:pathLst>
          </a:custGeom>
          <a:solidFill>
            <a:srgbClr val="A0AEC6"/>
          </a:solidFill>
        </p:spPr>
        <p:txBody>
          <a:bodyPr wrap="square" lIns="0" tIns="0" rIns="0" bIns="0" rtlCol="0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433267" y="1587800"/>
            <a:ext cx="1275925" cy="1152313"/>
          </a:xfrm>
          <a:custGeom>
            <a:avLst/>
            <a:gdLst/>
            <a:ahLst/>
            <a:cxnLst/>
            <a:rect l="l" t="t" r="r" b="b"/>
            <a:pathLst>
              <a:path w="956945" h="864235">
                <a:moveTo>
                  <a:pt x="92225" y="864174"/>
                </a:moveTo>
                <a:lnTo>
                  <a:pt x="0" y="864174"/>
                </a:lnTo>
                <a:lnTo>
                  <a:pt x="864174" y="0"/>
                </a:lnTo>
                <a:lnTo>
                  <a:pt x="956399" y="0"/>
                </a:lnTo>
                <a:lnTo>
                  <a:pt x="92225" y="864174"/>
                </a:lnTo>
                <a:close/>
              </a:path>
            </a:pathLst>
          </a:custGeom>
          <a:solidFill>
            <a:srgbClr val="D3E1F9"/>
          </a:solidFill>
        </p:spPr>
        <p:txBody>
          <a:bodyPr wrap="square" lIns="0" tIns="0" rIns="0" bIns="0" rtlCol="0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433267" y="1587799"/>
            <a:ext cx="1275925" cy="3677920"/>
          </a:xfrm>
          <a:custGeom>
            <a:avLst/>
            <a:gdLst/>
            <a:ahLst/>
            <a:cxnLst/>
            <a:rect l="l" t="t" r="r" b="b"/>
            <a:pathLst>
              <a:path w="956945" h="2758440">
                <a:moveTo>
                  <a:pt x="0" y="864174"/>
                </a:moveTo>
                <a:lnTo>
                  <a:pt x="864174" y="0"/>
                </a:lnTo>
                <a:lnTo>
                  <a:pt x="956399" y="0"/>
                </a:lnTo>
                <a:lnTo>
                  <a:pt x="956399" y="1893725"/>
                </a:lnTo>
                <a:lnTo>
                  <a:pt x="92225" y="2757899"/>
                </a:lnTo>
                <a:lnTo>
                  <a:pt x="0" y="2757899"/>
                </a:lnTo>
                <a:lnTo>
                  <a:pt x="0" y="864174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9433267" y="1587800"/>
            <a:ext cx="1275925" cy="1152313"/>
          </a:xfrm>
          <a:custGeom>
            <a:avLst/>
            <a:gdLst/>
            <a:ahLst/>
            <a:cxnLst/>
            <a:rect l="l" t="t" r="r" b="b"/>
            <a:pathLst>
              <a:path w="956945" h="864235">
                <a:moveTo>
                  <a:pt x="0" y="864174"/>
                </a:moveTo>
                <a:lnTo>
                  <a:pt x="92225" y="864174"/>
                </a:lnTo>
                <a:lnTo>
                  <a:pt x="956399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9556233" y="2740033"/>
            <a:ext cx="0" cy="2525607"/>
          </a:xfrm>
          <a:custGeom>
            <a:avLst/>
            <a:gdLst/>
            <a:ahLst/>
            <a:cxnLst/>
            <a:rect l="l" t="t" r="r" b="b"/>
            <a:pathLst>
              <a:path h="1894204">
                <a:moveTo>
                  <a:pt x="0" y="0"/>
                </a:moveTo>
                <a:lnTo>
                  <a:pt x="0" y="1893725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184532" y="3084730"/>
            <a:ext cx="176107" cy="884767"/>
          </a:xfrm>
          <a:custGeom>
            <a:avLst/>
            <a:gdLst/>
            <a:ahLst/>
            <a:cxnLst/>
            <a:rect l="l" t="t" r="r" b="b"/>
            <a:pathLst>
              <a:path w="132080" h="663575">
                <a:moveTo>
                  <a:pt x="0" y="0"/>
                </a:moveTo>
                <a:lnTo>
                  <a:pt x="131602" y="0"/>
                </a:lnTo>
                <a:lnTo>
                  <a:pt x="131602" y="663202"/>
                </a:lnTo>
                <a:lnTo>
                  <a:pt x="0" y="663202"/>
                </a:lnTo>
                <a:lnTo>
                  <a:pt x="0" y="0"/>
                </a:lnTo>
                <a:close/>
              </a:path>
            </a:pathLst>
          </a:custGeom>
          <a:solidFill>
            <a:srgbClr val="D9EAD3"/>
          </a:solidFill>
        </p:spPr>
        <p:txBody>
          <a:bodyPr wrap="square" lIns="0" tIns="0" rIns="0" bIns="0" rtlCol="0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360003" y="2883800"/>
            <a:ext cx="201507" cy="1085425"/>
          </a:xfrm>
          <a:custGeom>
            <a:avLst/>
            <a:gdLst/>
            <a:ahLst/>
            <a:cxnLst/>
            <a:rect l="l" t="t" r="r" b="b"/>
            <a:pathLst>
              <a:path w="151130" h="814069">
                <a:moveTo>
                  <a:pt x="0" y="813899"/>
                </a:moveTo>
                <a:lnTo>
                  <a:pt x="0" y="150697"/>
                </a:lnTo>
                <a:lnTo>
                  <a:pt x="150697" y="0"/>
                </a:lnTo>
                <a:lnTo>
                  <a:pt x="150697" y="663202"/>
                </a:lnTo>
                <a:lnTo>
                  <a:pt x="0" y="813899"/>
                </a:lnTo>
                <a:close/>
              </a:path>
            </a:pathLst>
          </a:custGeom>
          <a:solidFill>
            <a:srgbClr val="ADBBA8"/>
          </a:solidFill>
        </p:spPr>
        <p:txBody>
          <a:bodyPr wrap="square" lIns="0" tIns="0" rIns="0" bIns="0" rtlCol="0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184533" y="2883799"/>
            <a:ext cx="376767" cy="201507"/>
          </a:xfrm>
          <a:custGeom>
            <a:avLst/>
            <a:gdLst/>
            <a:ahLst/>
            <a:cxnLst/>
            <a:rect l="l" t="t" r="r" b="b"/>
            <a:pathLst>
              <a:path w="282575" h="151130">
                <a:moveTo>
                  <a:pt x="131602" y="150697"/>
                </a:moveTo>
                <a:lnTo>
                  <a:pt x="0" y="150697"/>
                </a:lnTo>
                <a:lnTo>
                  <a:pt x="150697" y="0"/>
                </a:lnTo>
                <a:lnTo>
                  <a:pt x="282299" y="0"/>
                </a:lnTo>
                <a:lnTo>
                  <a:pt x="131602" y="150697"/>
                </a:lnTo>
                <a:close/>
              </a:path>
            </a:pathLst>
          </a:custGeom>
          <a:solidFill>
            <a:srgbClr val="E0EEDB"/>
          </a:solidFill>
        </p:spPr>
        <p:txBody>
          <a:bodyPr wrap="square" lIns="0" tIns="0" rIns="0" bIns="0" rtlCol="0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184533" y="2883800"/>
            <a:ext cx="376767" cy="1085425"/>
          </a:xfrm>
          <a:custGeom>
            <a:avLst/>
            <a:gdLst/>
            <a:ahLst/>
            <a:cxnLst/>
            <a:rect l="l" t="t" r="r" b="b"/>
            <a:pathLst>
              <a:path w="282575" h="814069">
                <a:moveTo>
                  <a:pt x="0" y="150697"/>
                </a:moveTo>
                <a:lnTo>
                  <a:pt x="150697" y="0"/>
                </a:lnTo>
                <a:lnTo>
                  <a:pt x="282299" y="0"/>
                </a:lnTo>
                <a:lnTo>
                  <a:pt x="282299" y="663202"/>
                </a:lnTo>
                <a:lnTo>
                  <a:pt x="131602" y="813899"/>
                </a:lnTo>
                <a:lnTo>
                  <a:pt x="0" y="813899"/>
                </a:lnTo>
                <a:lnTo>
                  <a:pt x="0" y="150697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184533" y="2883799"/>
            <a:ext cx="376767" cy="201507"/>
          </a:xfrm>
          <a:custGeom>
            <a:avLst/>
            <a:gdLst/>
            <a:ahLst/>
            <a:cxnLst/>
            <a:rect l="l" t="t" r="r" b="b"/>
            <a:pathLst>
              <a:path w="282575" h="151130">
                <a:moveTo>
                  <a:pt x="0" y="150697"/>
                </a:moveTo>
                <a:lnTo>
                  <a:pt x="131602" y="150697"/>
                </a:lnTo>
                <a:lnTo>
                  <a:pt x="282299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360003" y="3084730"/>
            <a:ext cx="0" cy="884767"/>
          </a:xfrm>
          <a:custGeom>
            <a:avLst/>
            <a:gdLst/>
            <a:ahLst/>
            <a:cxnLst/>
            <a:rect l="l" t="t" r="r" b="b"/>
            <a:pathLst>
              <a:path h="663575">
                <a:moveTo>
                  <a:pt x="0" y="0"/>
                </a:moveTo>
                <a:lnTo>
                  <a:pt x="0" y="663202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4312867" y="3238201"/>
            <a:ext cx="376767" cy="376767"/>
          </a:xfrm>
          <a:custGeom>
            <a:avLst/>
            <a:gdLst/>
            <a:ahLst/>
            <a:cxnLst/>
            <a:rect l="l" t="t" r="r" b="b"/>
            <a:pathLst>
              <a:path w="282575" h="282575">
                <a:moveTo>
                  <a:pt x="141149" y="282299"/>
                </a:moveTo>
                <a:lnTo>
                  <a:pt x="96535" y="275104"/>
                </a:lnTo>
                <a:lnTo>
                  <a:pt x="57788" y="255066"/>
                </a:lnTo>
                <a:lnTo>
                  <a:pt x="27233" y="224511"/>
                </a:lnTo>
                <a:lnTo>
                  <a:pt x="7195" y="185764"/>
                </a:lnTo>
                <a:lnTo>
                  <a:pt x="0" y="141149"/>
                </a:lnTo>
                <a:lnTo>
                  <a:pt x="7195" y="96535"/>
                </a:lnTo>
                <a:lnTo>
                  <a:pt x="27233" y="57788"/>
                </a:lnTo>
                <a:lnTo>
                  <a:pt x="57788" y="27233"/>
                </a:lnTo>
                <a:lnTo>
                  <a:pt x="96535" y="7195"/>
                </a:lnTo>
                <a:lnTo>
                  <a:pt x="141149" y="0"/>
                </a:lnTo>
                <a:lnTo>
                  <a:pt x="168815" y="2737"/>
                </a:lnTo>
                <a:lnTo>
                  <a:pt x="219460" y="23714"/>
                </a:lnTo>
                <a:lnTo>
                  <a:pt x="258585" y="62839"/>
                </a:lnTo>
                <a:lnTo>
                  <a:pt x="279562" y="113484"/>
                </a:lnTo>
                <a:lnTo>
                  <a:pt x="282299" y="141149"/>
                </a:lnTo>
                <a:lnTo>
                  <a:pt x="275104" y="185764"/>
                </a:lnTo>
                <a:lnTo>
                  <a:pt x="255066" y="224511"/>
                </a:lnTo>
                <a:lnTo>
                  <a:pt x="224511" y="255066"/>
                </a:lnTo>
                <a:lnTo>
                  <a:pt x="185764" y="275104"/>
                </a:lnTo>
                <a:lnTo>
                  <a:pt x="141149" y="282299"/>
                </a:lnTo>
                <a:close/>
              </a:path>
            </a:pathLst>
          </a:custGeom>
          <a:solidFill>
            <a:srgbClr val="D9EAD3"/>
          </a:solidFill>
        </p:spPr>
        <p:txBody>
          <a:bodyPr wrap="square" lIns="0" tIns="0" rIns="0" bIns="0" rtlCol="0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4312867" y="3238201"/>
            <a:ext cx="376767" cy="376767"/>
          </a:xfrm>
          <a:custGeom>
            <a:avLst/>
            <a:gdLst/>
            <a:ahLst/>
            <a:cxnLst/>
            <a:rect l="l" t="t" r="r" b="b"/>
            <a:pathLst>
              <a:path w="282575" h="282575">
                <a:moveTo>
                  <a:pt x="0" y="141149"/>
                </a:moveTo>
                <a:lnTo>
                  <a:pt x="7195" y="96535"/>
                </a:lnTo>
                <a:lnTo>
                  <a:pt x="27233" y="57788"/>
                </a:lnTo>
                <a:lnTo>
                  <a:pt x="57788" y="27233"/>
                </a:lnTo>
                <a:lnTo>
                  <a:pt x="96535" y="7195"/>
                </a:lnTo>
                <a:lnTo>
                  <a:pt x="141149" y="0"/>
                </a:lnTo>
                <a:lnTo>
                  <a:pt x="195165" y="10744"/>
                </a:lnTo>
                <a:lnTo>
                  <a:pt x="240958" y="41341"/>
                </a:lnTo>
                <a:lnTo>
                  <a:pt x="271555" y="87134"/>
                </a:lnTo>
                <a:lnTo>
                  <a:pt x="282299" y="141149"/>
                </a:lnTo>
                <a:lnTo>
                  <a:pt x="275104" y="185764"/>
                </a:lnTo>
                <a:lnTo>
                  <a:pt x="255066" y="224511"/>
                </a:lnTo>
                <a:lnTo>
                  <a:pt x="224511" y="255066"/>
                </a:lnTo>
                <a:lnTo>
                  <a:pt x="185764" y="275104"/>
                </a:lnTo>
                <a:lnTo>
                  <a:pt x="141149" y="282299"/>
                </a:lnTo>
                <a:lnTo>
                  <a:pt x="96535" y="275104"/>
                </a:lnTo>
                <a:lnTo>
                  <a:pt x="57788" y="255066"/>
                </a:lnTo>
                <a:lnTo>
                  <a:pt x="27233" y="224511"/>
                </a:lnTo>
                <a:lnTo>
                  <a:pt x="7195" y="185764"/>
                </a:lnTo>
                <a:lnTo>
                  <a:pt x="0" y="1411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2326867" y="3426400"/>
            <a:ext cx="1986280" cy="532553"/>
          </a:xfrm>
          <a:custGeom>
            <a:avLst/>
            <a:gdLst/>
            <a:ahLst/>
            <a:cxnLst/>
            <a:rect l="l" t="t" r="r" b="b"/>
            <a:pathLst>
              <a:path w="1489710" h="399414">
                <a:moveTo>
                  <a:pt x="0" y="398999"/>
                </a:moveTo>
                <a:lnTo>
                  <a:pt x="1489499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2352868" y="3110000"/>
            <a:ext cx="1960033" cy="316653"/>
          </a:xfrm>
          <a:custGeom>
            <a:avLst/>
            <a:gdLst/>
            <a:ahLst/>
            <a:cxnLst/>
            <a:rect l="l" t="t" r="r" b="b"/>
            <a:pathLst>
              <a:path w="1470025" h="237489">
                <a:moveTo>
                  <a:pt x="0" y="0"/>
                </a:moveTo>
                <a:lnTo>
                  <a:pt x="1469999" y="237299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2534467" y="2910801"/>
            <a:ext cx="1778847" cy="515620"/>
          </a:xfrm>
          <a:custGeom>
            <a:avLst/>
            <a:gdLst/>
            <a:ahLst/>
            <a:cxnLst/>
            <a:rect l="l" t="t" r="r" b="b"/>
            <a:pathLst>
              <a:path w="1334135" h="386714">
                <a:moveTo>
                  <a:pt x="0" y="0"/>
                </a:moveTo>
                <a:lnTo>
                  <a:pt x="1333799" y="386699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2569267" y="3426399"/>
            <a:ext cx="1744133" cy="333587"/>
          </a:xfrm>
          <a:custGeom>
            <a:avLst/>
            <a:gdLst/>
            <a:ahLst/>
            <a:cxnLst/>
            <a:rect l="l" t="t" r="r" b="b"/>
            <a:pathLst>
              <a:path w="1308100" h="250189">
                <a:moveTo>
                  <a:pt x="0" y="249599"/>
                </a:moveTo>
                <a:lnTo>
                  <a:pt x="1307699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543367" y="4739641"/>
            <a:ext cx="373380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0" lvl="0" indent="0" algn="l" defTabSz="1219170" rtl="0" eaLnBrk="1" fontAlgn="auto" latinLnBrk="0" hangingPunct="1">
              <a:lnSpc>
                <a:spcPct val="100000"/>
              </a:lnSpc>
              <a:spcBef>
                <a:spcPts val="133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32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029101" y="1975408"/>
            <a:ext cx="373380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0" lvl="0" indent="0" algn="l" defTabSz="1219170" rtl="0" eaLnBrk="1" fontAlgn="auto" latinLnBrk="0" hangingPunct="1">
              <a:lnSpc>
                <a:spcPct val="100000"/>
              </a:lnSpc>
              <a:spcBef>
                <a:spcPts val="133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32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649217" y="5261818"/>
            <a:ext cx="204047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0" lvl="0" indent="0" algn="l" defTabSz="1219170" rtl="0" eaLnBrk="1" fontAlgn="auto" latinLnBrk="0" hangingPunct="1">
              <a:lnSpc>
                <a:spcPct val="100000"/>
              </a:lnSpc>
              <a:spcBef>
                <a:spcPts val="133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3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58534" y="170312"/>
            <a:ext cx="4126653" cy="63265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0" lvl="0" indent="0" algn="l" defTabSz="1219170" rtl="0" eaLnBrk="1" fontAlgn="auto" latinLnBrk="0" hangingPunct="1">
              <a:lnSpc>
                <a:spcPct val="100000"/>
              </a:lnSpc>
              <a:spcBef>
                <a:spcPts val="133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4000" b="0" i="0" u="none" strike="noStrike" kern="1200" cap="none" spc="-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Convolution</a:t>
            </a:r>
            <a:r>
              <a:rPr kumimoji="0" sz="4000" b="0" i="0" u="none" strike="noStrike" kern="1200" cap="none" spc="-113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4000" b="0" i="0" u="none" strike="noStrike" kern="1200" cap="none" spc="-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Layer</a:t>
            </a:r>
            <a:endParaRPr kumimoji="0" sz="4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737001" y="1105743"/>
            <a:ext cx="2788919" cy="1012243"/>
          </a:xfrm>
          <a:prstGeom prst="rect">
            <a:avLst/>
          </a:prstGeom>
        </p:spPr>
        <p:txBody>
          <a:bodyPr vert="horz" wrap="square" lIns="0" tIns="37253" rIns="0" bIns="0" rtlCol="0">
            <a:spAutoFit/>
          </a:bodyPr>
          <a:lstStyle/>
          <a:p>
            <a:pPr marL="16933" marR="6773" lvl="0" indent="0" algn="l" defTabSz="1219170" rtl="0" eaLnBrk="1" fontAlgn="auto" latinLnBrk="0" hangingPunct="1">
              <a:lnSpc>
                <a:spcPts val="3800"/>
              </a:lnSpc>
              <a:spcBef>
                <a:spcPts val="293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200" b="0" i="0" u="none" strike="noStrike" kern="1200" cap="none" spc="-7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32x32x3</a:t>
            </a:r>
            <a:r>
              <a:rPr kumimoji="0" sz="3200" b="0" i="0" u="none" strike="noStrike" kern="1200" cap="none" spc="-127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200" b="0" i="0" u="none" strike="noStrike" kern="1200" cap="none" spc="-7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image  </a:t>
            </a:r>
            <a:r>
              <a:rPr kumimoji="0" sz="3200" b="0" i="0" u="none" strike="noStrike" kern="1200" cap="none" spc="-7" normalizeH="0" baseline="0" noProof="0" dirty="0">
                <a:ln>
                  <a:noFill/>
                </a:ln>
                <a:solidFill>
                  <a:srgbClr val="37761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5x5x3</a:t>
            </a:r>
            <a:r>
              <a:rPr kumimoji="0" sz="3200" b="0" i="0" u="none" strike="noStrike" kern="1200" cap="none" spc="-27" normalizeH="0" baseline="0" noProof="0" dirty="0">
                <a:ln>
                  <a:noFill/>
                </a:ln>
                <a:solidFill>
                  <a:srgbClr val="37761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200" b="0" i="0" u="none" strike="noStrike" kern="1200" cap="none" spc="-7" normalizeH="0" baseline="0" noProof="0" dirty="0">
                <a:ln>
                  <a:noFill/>
                </a:ln>
                <a:solidFill>
                  <a:srgbClr val="37761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filter</a:t>
            </a:r>
            <a:endParaRPr kumimoji="0" sz="3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3205682" y="1347000"/>
            <a:ext cx="1238673" cy="293793"/>
          </a:xfrm>
          <a:custGeom>
            <a:avLst/>
            <a:gdLst/>
            <a:ahLst/>
            <a:cxnLst/>
            <a:rect l="l" t="t" r="r" b="b"/>
            <a:pathLst>
              <a:path w="929004" h="220344">
                <a:moveTo>
                  <a:pt x="928687" y="0"/>
                </a:moveTo>
                <a:lnTo>
                  <a:pt x="0" y="219930"/>
                </a:lnTo>
              </a:path>
            </a:pathLst>
          </a:custGeom>
          <a:ln w="952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3149599" y="1619827"/>
            <a:ext cx="60960" cy="41487"/>
          </a:xfrm>
          <a:custGeom>
            <a:avLst/>
            <a:gdLst/>
            <a:ahLst/>
            <a:cxnLst/>
            <a:rect l="l" t="t" r="r" b="b"/>
            <a:pathLst>
              <a:path w="45719" h="31115">
                <a:moveTo>
                  <a:pt x="45687" y="30618"/>
                </a:moveTo>
                <a:lnTo>
                  <a:pt x="0" y="25270"/>
                </a:lnTo>
                <a:lnTo>
                  <a:pt x="38436" y="0"/>
                </a:lnTo>
                <a:lnTo>
                  <a:pt x="45687" y="30618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3149599" y="1619827"/>
            <a:ext cx="60960" cy="41487"/>
          </a:xfrm>
          <a:custGeom>
            <a:avLst/>
            <a:gdLst/>
            <a:ahLst/>
            <a:cxnLst/>
            <a:rect l="l" t="t" r="r" b="b"/>
            <a:pathLst>
              <a:path w="45719" h="31115">
                <a:moveTo>
                  <a:pt x="38436" y="0"/>
                </a:moveTo>
                <a:lnTo>
                  <a:pt x="0" y="25270"/>
                </a:lnTo>
                <a:lnTo>
                  <a:pt x="45687" y="30618"/>
                </a:lnTo>
                <a:lnTo>
                  <a:pt x="38436" y="0"/>
                </a:lnTo>
                <a:close/>
              </a:path>
            </a:pathLst>
          </a:custGeom>
          <a:ln w="952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2787887" y="1991700"/>
            <a:ext cx="1794933" cy="697653"/>
          </a:xfrm>
          <a:custGeom>
            <a:avLst/>
            <a:gdLst/>
            <a:ahLst/>
            <a:cxnLst/>
            <a:rect l="l" t="t" r="r" b="b"/>
            <a:pathLst>
              <a:path w="1346200" h="523239">
                <a:moveTo>
                  <a:pt x="1345634" y="0"/>
                </a:moveTo>
                <a:lnTo>
                  <a:pt x="0" y="523189"/>
                </a:lnTo>
              </a:path>
            </a:pathLst>
          </a:custGeom>
          <a:ln w="9524">
            <a:solidFill>
              <a:srgbClr val="37761C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2734171" y="2669735"/>
            <a:ext cx="61807" cy="40640"/>
          </a:xfrm>
          <a:custGeom>
            <a:avLst/>
            <a:gdLst/>
            <a:ahLst/>
            <a:cxnLst/>
            <a:rect l="l" t="t" r="r" b="b"/>
            <a:pathLst>
              <a:path w="46355" h="30480">
                <a:moveTo>
                  <a:pt x="0" y="30327"/>
                </a:moveTo>
                <a:lnTo>
                  <a:pt x="34586" y="0"/>
                </a:lnTo>
                <a:lnTo>
                  <a:pt x="45988" y="29326"/>
                </a:lnTo>
                <a:lnTo>
                  <a:pt x="0" y="30327"/>
                </a:lnTo>
                <a:close/>
              </a:path>
            </a:pathLst>
          </a:custGeom>
          <a:solidFill>
            <a:srgbClr val="37761C"/>
          </a:solidFill>
        </p:spPr>
        <p:txBody>
          <a:bodyPr wrap="square" lIns="0" tIns="0" rIns="0" bIns="0" rtlCol="0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2734171" y="2669735"/>
            <a:ext cx="61807" cy="40640"/>
          </a:xfrm>
          <a:custGeom>
            <a:avLst/>
            <a:gdLst/>
            <a:ahLst/>
            <a:cxnLst/>
            <a:rect l="l" t="t" r="r" b="b"/>
            <a:pathLst>
              <a:path w="46355" h="30480">
                <a:moveTo>
                  <a:pt x="34586" y="0"/>
                </a:moveTo>
                <a:lnTo>
                  <a:pt x="0" y="30327"/>
                </a:lnTo>
                <a:lnTo>
                  <a:pt x="45988" y="29326"/>
                </a:lnTo>
                <a:lnTo>
                  <a:pt x="34586" y="0"/>
                </a:lnTo>
                <a:close/>
              </a:path>
            </a:pathLst>
          </a:custGeom>
          <a:ln w="9524">
            <a:solidFill>
              <a:srgbClr val="37761C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5295865" y="3430799"/>
            <a:ext cx="3078480" cy="0"/>
          </a:xfrm>
          <a:custGeom>
            <a:avLst/>
            <a:gdLst/>
            <a:ahLst/>
            <a:cxnLst/>
            <a:rect l="l" t="t" r="r" b="b"/>
            <a:pathLst>
              <a:path w="2308860">
                <a:moveTo>
                  <a:pt x="0" y="0"/>
                </a:moveTo>
                <a:lnTo>
                  <a:pt x="2308649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8374066" y="3409823"/>
            <a:ext cx="58420" cy="42333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5"/>
                </a:moveTo>
                <a:lnTo>
                  <a:pt x="0" y="0"/>
                </a:lnTo>
                <a:lnTo>
                  <a:pt x="43225" y="15732"/>
                </a:lnTo>
                <a:lnTo>
                  <a:pt x="0" y="31465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8374066" y="3409823"/>
            <a:ext cx="58420" cy="42333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5"/>
                </a:moveTo>
                <a:lnTo>
                  <a:pt x="43225" y="15732"/>
                </a:lnTo>
                <a:lnTo>
                  <a:pt x="0" y="0"/>
                </a:lnTo>
                <a:lnTo>
                  <a:pt x="0" y="31465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5220600" y="3699775"/>
            <a:ext cx="3217333" cy="737424"/>
          </a:xfrm>
          <a:prstGeom prst="rect">
            <a:avLst/>
          </a:prstGeom>
        </p:spPr>
        <p:txBody>
          <a:bodyPr vert="horz" wrap="square" lIns="0" tIns="14393" rIns="0" bIns="0" rtlCol="0">
            <a:spAutoFit/>
          </a:bodyPr>
          <a:lstStyle/>
          <a:p>
            <a:pPr marL="16933" marR="6773" lvl="0" indent="0" algn="l" defTabSz="1219170" rtl="0" eaLnBrk="1" fontAlgn="auto" latinLnBrk="0" hangingPunct="1">
              <a:lnSpc>
                <a:spcPct val="100699"/>
              </a:lnSpc>
              <a:spcBef>
                <a:spcPts val="113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convolve (slide) </a:t>
            </a:r>
            <a:r>
              <a:rPr kumimoji="0" sz="2400" b="0" i="0" u="none" strike="noStrike" kern="1200" cap="none" spc="-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over</a:t>
            </a:r>
            <a:r>
              <a:rPr kumimoji="0" sz="2400" b="0" i="0" u="none" strike="noStrike" kern="1200" cap="none" spc="-14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-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all 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spatial</a:t>
            </a:r>
            <a:r>
              <a:rPr kumimoji="0" sz="2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-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locations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9937238" y="2740033"/>
            <a:ext cx="123613" cy="2525607"/>
          </a:xfrm>
          <a:custGeom>
            <a:avLst/>
            <a:gdLst/>
            <a:ahLst/>
            <a:cxnLst/>
            <a:rect l="l" t="t" r="r" b="b"/>
            <a:pathLst>
              <a:path w="92709" h="1894204">
                <a:moveTo>
                  <a:pt x="0" y="0"/>
                </a:moveTo>
                <a:lnTo>
                  <a:pt x="92225" y="0"/>
                </a:lnTo>
                <a:lnTo>
                  <a:pt x="92225" y="1893725"/>
                </a:lnTo>
                <a:lnTo>
                  <a:pt x="0" y="1893725"/>
                </a:lnTo>
                <a:lnTo>
                  <a:pt x="0" y="0"/>
                </a:lnTo>
                <a:close/>
              </a:path>
            </a:pathLst>
          </a:custGeom>
          <a:solidFill>
            <a:srgbClr val="D9EAD3"/>
          </a:solidFill>
        </p:spPr>
        <p:txBody>
          <a:bodyPr wrap="square" lIns="0" tIns="0" rIns="0" bIns="0" rtlCol="0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10060206" y="1587799"/>
            <a:ext cx="1152313" cy="3677920"/>
          </a:xfrm>
          <a:custGeom>
            <a:avLst/>
            <a:gdLst/>
            <a:ahLst/>
            <a:cxnLst/>
            <a:rect l="l" t="t" r="r" b="b"/>
            <a:pathLst>
              <a:path w="864234" h="2758440">
                <a:moveTo>
                  <a:pt x="0" y="2757899"/>
                </a:moveTo>
                <a:lnTo>
                  <a:pt x="0" y="864174"/>
                </a:lnTo>
                <a:lnTo>
                  <a:pt x="864173" y="0"/>
                </a:lnTo>
                <a:lnTo>
                  <a:pt x="864173" y="1893725"/>
                </a:lnTo>
                <a:lnTo>
                  <a:pt x="0" y="2757899"/>
                </a:lnTo>
                <a:close/>
              </a:path>
            </a:pathLst>
          </a:custGeom>
          <a:solidFill>
            <a:srgbClr val="ADBBA8"/>
          </a:solidFill>
        </p:spPr>
        <p:txBody>
          <a:bodyPr wrap="square" lIns="0" tIns="0" rIns="0" bIns="0" rtlCol="0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9937238" y="1587800"/>
            <a:ext cx="1275925" cy="1152313"/>
          </a:xfrm>
          <a:custGeom>
            <a:avLst/>
            <a:gdLst/>
            <a:ahLst/>
            <a:cxnLst/>
            <a:rect l="l" t="t" r="r" b="b"/>
            <a:pathLst>
              <a:path w="956945" h="864235">
                <a:moveTo>
                  <a:pt x="92225" y="864174"/>
                </a:moveTo>
                <a:lnTo>
                  <a:pt x="0" y="864174"/>
                </a:lnTo>
                <a:lnTo>
                  <a:pt x="864174" y="0"/>
                </a:lnTo>
                <a:lnTo>
                  <a:pt x="956399" y="0"/>
                </a:lnTo>
                <a:lnTo>
                  <a:pt x="92225" y="864174"/>
                </a:lnTo>
                <a:close/>
              </a:path>
            </a:pathLst>
          </a:custGeom>
          <a:solidFill>
            <a:srgbClr val="E0EEDB"/>
          </a:solidFill>
        </p:spPr>
        <p:txBody>
          <a:bodyPr wrap="square" lIns="0" tIns="0" rIns="0" bIns="0" rtlCol="0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9937238" y="1587799"/>
            <a:ext cx="1275925" cy="3677920"/>
          </a:xfrm>
          <a:custGeom>
            <a:avLst/>
            <a:gdLst/>
            <a:ahLst/>
            <a:cxnLst/>
            <a:rect l="l" t="t" r="r" b="b"/>
            <a:pathLst>
              <a:path w="956945" h="2758440">
                <a:moveTo>
                  <a:pt x="0" y="864174"/>
                </a:moveTo>
                <a:lnTo>
                  <a:pt x="864174" y="0"/>
                </a:lnTo>
                <a:lnTo>
                  <a:pt x="956399" y="0"/>
                </a:lnTo>
                <a:lnTo>
                  <a:pt x="956399" y="1893725"/>
                </a:lnTo>
                <a:lnTo>
                  <a:pt x="92225" y="2757899"/>
                </a:lnTo>
                <a:lnTo>
                  <a:pt x="0" y="2757899"/>
                </a:lnTo>
                <a:lnTo>
                  <a:pt x="0" y="864174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9937238" y="1587800"/>
            <a:ext cx="1275925" cy="1152313"/>
          </a:xfrm>
          <a:custGeom>
            <a:avLst/>
            <a:gdLst/>
            <a:ahLst/>
            <a:cxnLst/>
            <a:rect l="l" t="t" r="r" b="b"/>
            <a:pathLst>
              <a:path w="956945" h="864235">
                <a:moveTo>
                  <a:pt x="0" y="864174"/>
                </a:moveTo>
                <a:lnTo>
                  <a:pt x="92225" y="864174"/>
                </a:lnTo>
                <a:lnTo>
                  <a:pt x="956399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10060205" y="2740033"/>
            <a:ext cx="0" cy="2525607"/>
          </a:xfrm>
          <a:custGeom>
            <a:avLst/>
            <a:gdLst/>
            <a:ahLst/>
            <a:cxnLst/>
            <a:rect l="l" t="t" r="r" b="b"/>
            <a:pathLst>
              <a:path h="1894204">
                <a:moveTo>
                  <a:pt x="0" y="0"/>
                </a:moveTo>
                <a:lnTo>
                  <a:pt x="0" y="1893725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9497233" y="1088207"/>
            <a:ext cx="2336800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0" lvl="0" indent="0" algn="l" defTabSz="1219170" rtl="0" eaLnBrk="1" fontAlgn="auto" latinLnBrk="0" hangingPunct="1">
              <a:lnSpc>
                <a:spcPct val="100000"/>
              </a:lnSpc>
              <a:spcBef>
                <a:spcPts val="133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1" i="0" u="none" strike="noStrike" kern="1200" cap="none" spc="-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activation</a:t>
            </a:r>
            <a:r>
              <a:rPr kumimoji="0" sz="2400" b="1" i="0" u="none" strike="noStrike" kern="1200" cap="none" spc="-10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1" i="0" u="none" strike="noStrike" kern="1200" cap="none" spc="-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maps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9880595" y="5290947"/>
            <a:ext cx="204047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0" lvl="0" indent="0" algn="l" defTabSz="1219170" rtl="0" eaLnBrk="1" fontAlgn="auto" latinLnBrk="0" hangingPunct="1">
              <a:lnSpc>
                <a:spcPct val="100000"/>
              </a:lnSpc>
              <a:spcBef>
                <a:spcPts val="133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10770607" y="4683375"/>
            <a:ext cx="373380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0" lvl="0" indent="0" algn="l" defTabSz="1219170" rtl="0" eaLnBrk="1" fontAlgn="auto" latinLnBrk="0" hangingPunct="1">
              <a:lnSpc>
                <a:spcPct val="100000"/>
              </a:lnSpc>
              <a:spcBef>
                <a:spcPts val="133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28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11309807" y="2802057"/>
            <a:ext cx="373380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0" lvl="0" indent="0" algn="l" defTabSz="1219170" rtl="0" eaLnBrk="1" fontAlgn="auto" latinLnBrk="0" hangingPunct="1">
              <a:lnSpc>
                <a:spcPct val="100000"/>
              </a:lnSpc>
              <a:spcBef>
                <a:spcPts val="133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28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1629167" y="2578772"/>
            <a:ext cx="284480" cy="2686473"/>
          </a:xfrm>
          <a:custGeom>
            <a:avLst/>
            <a:gdLst/>
            <a:ahLst/>
            <a:cxnLst/>
            <a:rect l="l" t="t" r="r" b="b"/>
            <a:pathLst>
              <a:path w="213359" h="2014854">
                <a:moveTo>
                  <a:pt x="0" y="0"/>
                </a:moveTo>
                <a:lnTo>
                  <a:pt x="213171" y="0"/>
                </a:lnTo>
                <a:lnTo>
                  <a:pt x="213171" y="2014671"/>
                </a:lnTo>
                <a:lnTo>
                  <a:pt x="0" y="2014671"/>
                </a:lnTo>
                <a:lnTo>
                  <a:pt x="0" y="0"/>
                </a:lnTo>
                <a:close/>
              </a:path>
            </a:pathLst>
          </a:custGeom>
          <a:solidFill>
            <a:srgbClr val="F4CCCC">
              <a:alpha val="51919"/>
            </a:srgbClr>
          </a:solidFill>
        </p:spPr>
        <p:txBody>
          <a:bodyPr wrap="square" lIns="0" tIns="0" rIns="0" bIns="0" rtlCol="0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1913395" y="1587799"/>
            <a:ext cx="991447" cy="3677920"/>
          </a:xfrm>
          <a:custGeom>
            <a:avLst/>
            <a:gdLst/>
            <a:ahLst/>
            <a:cxnLst/>
            <a:rect l="l" t="t" r="r" b="b"/>
            <a:pathLst>
              <a:path w="743585" h="2758440">
                <a:moveTo>
                  <a:pt x="0" y="2757899"/>
                </a:moveTo>
                <a:lnTo>
                  <a:pt x="0" y="743227"/>
                </a:lnTo>
                <a:lnTo>
                  <a:pt x="743227" y="0"/>
                </a:lnTo>
                <a:lnTo>
                  <a:pt x="743227" y="2014671"/>
                </a:lnTo>
                <a:lnTo>
                  <a:pt x="0" y="2757899"/>
                </a:lnTo>
                <a:close/>
              </a:path>
            </a:pathLst>
          </a:custGeom>
          <a:solidFill>
            <a:srgbClr val="C3A3A3">
              <a:alpha val="51919"/>
            </a:srgbClr>
          </a:solidFill>
        </p:spPr>
        <p:txBody>
          <a:bodyPr wrap="square" lIns="0" tIns="0" rIns="0" bIns="0" rtlCol="0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1629167" y="1587799"/>
            <a:ext cx="1275925" cy="991447"/>
          </a:xfrm>
          <a:custGeom>
            <a:avLst/>
            <a:gdLst/>
            <a:ahLst/>
            <a:cxnLst/>
            <a:rect l="l" t="t" r="r" b="b"/>
            <a:pathLst>
              <a:path w="956944" h="743585">
                <a:moveTo>
                  <a:pt x="213171" y="743227"/>
                </a:moveTo>
                <a:lnTo>
                  <a:pt x="0" y="743227"/>
                </a:lnTo>
                <a:lnTo>
                  <a:pt x="743227" y="0"/>
                </a:lnTo>
                <a:lnTo>
                  <a:pt x="956399" y="0"/>
                </a:lnTo>
                <a:lnTo>
                  <a:pt x="213171" y="743227"/>
                </a:lnTo>
                <a:close/>
              </a:path>
            </a:pathLst>
          </a:custGeom>
          <a:solidFill>
            <a:srgbClr val="F6D6D6">
              <a:alpha val="51919"/>
            </a:srgbClr>
          </a:solidFill>
        </p:spPr>
        <p:txBody>
          <a:bodyPr wrap="square" lIns="0" tIns="0" rIns="0" bIns="0" rtlCol="0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1629167" y="1587799"/>
            <a:ext cx="1275925" cy="3677920"/>
          </a:xfrm>
          <a:custGeom>
            <a:avLst/>
            <a:gdLst/>
            <a:ahLst/>
            <a:cxnLst/>
            <a:rect l="l" t="t" r="r" b="b"/>
            <a:pathLst>
              <a:path w="956944" h="2758440">
                <a:moveTo>
                  <a:pt x="0" y="743227"/>
                </a:moveTo>
                <a:lnTo>
                  <a:pt x="743227" y="0"/>
                </a:lnTo>
                <a:lnTo>
                  <a:pt x="956399" y="0"/>
                </a:lnTo>
                <a:lnTo>
                  <a:pt x="956399" y="2014671"/>
                </a:lnTo>
                <a:lnTo>
                  <a:pt x="213171" y="2757899"/>
                </a:lnTo>
                <a:lnTo>
                  <a:pt x="0" y="2757899"/>
                </a:lnTo>
                <a:lnTo>
                  <a:pt x="0" y="743227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1629167" y="1587799"/>
            <a:ext cx="1275925" cy="991447"/>
          </a:xfrm>
          <a:custGeom>
            <a:avLst/>
            <a:gdLst/>
            <a:ahLst/>
            <a:cxnLst/>
            <a:rect l="l" t="t" r="r" b="b"/>
            <a:pathLst>
              <a:path w="956944" h="743585">
                <a:moveTo>
                  <a:pt x="0" y="743227"/>
                </a:moveTo>
                <a:lnTo>
                  <a:pt x="213171" y="743227"/>
                </a:lnTo>
                <a:lnTo>
                  <a:pt x="956399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1913395" y="2578772"/>
            <a:ext cx="0" cy="2686473"/>
          </a:xfrm>
          <a:custGeom>
            <a:avLst/>
            <a:gdLst/>
            <a:ahLst/>
            <a:cxnLst/>
            <a:rect l="l" t="t" r="r" b="b"/>
            <a:pathLst>
              <a:path h="2014854">
                <a:moveTo>
                  <a:pt x="0" y="0"/>
                </a:moveTo>
                <a:lnTo>
                  <a:pt x="0" y="2014671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1" name="object 51"/>
          <p:cNvSpPr txBox="1">
            <a:spLocks noGrp="1"/>
          </p:cNvSpPr>
          <p:nvPr>
            <p:ph type="title"/>
          </p:nvPr>
        </p:nvSpPr>
        <p:spPr>
          <a:xfrm>
            <a:off x="5579434" y="6578"/>
            <a:ext cx="5476239" cy="50954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3200" dirty="0"/>
              <a:t>consider a second, </a:t>
            </a:r>
            <a:r>
              <a:rPr sz="3200" spc="-7" dirty="0">
                <a:solidFill>
                  <a:srgbClr val="37761C"/>
                </a:solidFill>
              </a:rPr>
              <a:t>green</a:t>
            </a:r>
            <a:r>
              <a:rPr sz="3200" spc="-133" dirty="0">
                <a:solidFill>
                  <a:srgbClr val="37761C"/>
                </a:solidFill>
              </a:rPr>
              <a:t> </a:t>
            </a:r>
            <a:r>
              <a:rPr sz="3200" spc="-7" dirty="0"/>
              <a:t>filter</a:t>
            </a:r>
            <a:endParaRPr sz="3200"/>
          </a:p>
        </p:txBody>
      </p:sp>
      <p:sp>
        <p:nvSpPr>
          <p:cNvPr id="52" name="object 52"/>
          <p:cNvSpPr txBox="1"/>
          <p:nvPr/>
        </p:nvSpPr>
        <p:spPr>
          <a:xfrm>
            <a:off x="210567" y="6290133"/>
            <a:ext cx="1173226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ts val="2753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004298" algn="l"/>
                <a:tab pos="9645832" algn="l"/>
              </a:tabLst>
              <a:defRPr/>
            </a:pPr>
            <a:r>
              <a:rPr kumimoji="0" sz="2400" b="0" i="0" u="none" strike="noStrike" kern="1200" cap="none" spc="-7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Fei-Fei Li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&amp; Justin Johnson &amp;</a:t>
            </a:r>
            <a:r>
              <a:rPr kumimoji="0" sz="2400" b="0" i="0" u="none" strike="noStrike" kern="1200" cap="none" spc="-27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-7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Serena Yeung	</a:t>
            </a:r>
            <a:r>
              <a:rPr kumimoji="0" sz="4000" b="0" i="0" u="none" strike="noStrike" kern="1200" cap="none" spc="-9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Lecture </a:t>
            </a:r>
            <a:r>
              <a:rPr kumimoji="0" sz="4000" b="0" i="0" u="none" strike="noStrike" kern="1200" cap="none" spc="0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5</a:t>
            </a:r>
            <a:r>
              <a:rPr kumimoji="0" sz="4000" b="0" i="0" u="none" strike="noStrike" kern="1200" cap="none" spc="-9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4000" b="0" i="0" u="none" strike="noStrike" kern="1200" cap="none" spc="0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-	</a:t>
            </a:r>
            <a:r>
              <a:rPr kumimoji="0" sz="4000" b="0" i="0" u="none" strike="noStrike" kern="1200" cap="none" spc="-9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April 16,</a:t>
            </a:r>
            <a:r>
              <a:rPr kumimoji="0" sz="4000" b="0" i="0" u="none" strike="noStrike" kern="1200" cap="none" spc="-189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4000" b="0" i="0" u="none" strike="noStrike" kern="1200" cap="none" spc="-9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2019</a:t>
            </a:r>
            <a:endParaRPr kumimoji="0" sz="4000" b="0" i="0" u="none" strike="noStrike" kern="1200" cap="none" spc="0" normalizeH="0" baseline="-4166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7198833" y="6273200"/>
            <a:ext cx="2106507" cy="4103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 marR="0" lvl="0" indent="0" algn="l" defTabSz="1219170" rtl="0" eaLnBrk="1" fontAlgn="auto" latinLnBrk="0" hangingPunct="1">
              <a:lnSpc>
                <a:spcPts val="3173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4000" b="0" i="0" u="none" strike="noStrike" kern="1200" cap="none" spc="-9" normalizeH="0" baseline="1388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Lecture </a:t>
            </a:r>
            <a:r>
              <a:rPr kumimoji="0" sz="4000" b="0" i="0" u="none" strike="noStrike" kern="1200" cap="none" spc="0" normalizeH="0" baseline="1388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5 -</a:t>
            </a:r>
            <a:r>
              <a:rPr kumimoji="0" sz="4000" b="0" i="0" u="none" strike="noStrike" kern="1200" cap="none" spc="-379" normalizeH="0" baseline="1388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667" b="0" i="0" u="none" strike="noStrike" kern="1200" cap="none" spc="-7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35</a:t>
            </a:r>
            <a:endParaRPr kumimoji="0" sz="26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54" name="object 54"/>
          <p:cNvSpPr txBox="1">
            <a:spLocks noGrp="1"/>
          </p:cNvSpPr>
          <p:nvPr>
            <p:ph type="ftr" sz="quarter" idx="429496729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 marR="0" lvl="0" indent="0" algn="l" defTabSz="1219170" rtl="0" eaLnBrk="1" fontAlgn="auto" latinLnBrk="0" hangingPunct="1">
              <a:lnSpc>
                <a:spcPts val="30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667" b="0" i="0" u="none" strike="noStrike" kern="1200" cap="none" spc="-7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April 16,</a:t>
            </a:r>
            <a:r>
              <a:rPr kumimoji="0" sz="2667" b="0" i="0" u="none" strike="noStrike" kern="1200" cap="none" spc="-12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667" b="0" i="0" u="none" strike="noStrike" kern="1200" cap="none" spc="-7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2019</a:t>
            </a:r>
          </a:p>
        </p:txBody>
      </p:sp>
      <p:sp>
        <p:nvSpPr>
          <p:cNvPr id="55" name="object 55"/>
          <p:cNvSpPr txBox="1">
            <a:spLocks noGrp="1"/>
          </p:cNvSpPr>
          <p:nvPr>
            <p:ph type="dt" sz="half" idx="4294967295"/>
          </p:nvPr>
        </p:nvSpPr>
        <p:spPr>
          <a:xfrm>
            <a:off x="258177" y="8372729"/>
            <a:ext cx="802640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 marR="0" lvl="0" indent="0" algn="l" defTabSz="1219170" rtl="0" eaLnBrk="1" fontAlgn="auto" latinLnBrk="0" hangingPunct="1">
              <a:lnSpc>
                <a:spcPts val="2787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7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Fei-Fei Li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&amp; Justin Johnson &amp; </a:t>
            </a:r>
            <a:r>
              <a:rPr kumimoji="0" sz="2400" b="0" i="0" u="none" strike="noStrike" kern="1200" cap="none" spc="-7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Serena</a:t>
            </a:r>
            <a:r>
              <a:rPr kumimoji="0" sz="2400" b="0" i="0" u="none" strike="noStrike" kern="1200" cap="none" spc="-167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-7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Yeung</a:t>
            </a:r>
          </a:p>
        </p:txBody>
      </p:sp>
    </p:spTree>
    <p:extLst>
      <p:ext uri="{BB962C8B-B14F-4D97-AF65-F5344CB8AC3E}">
        <p14:creationId xmlns:p14="http://schemas.microsoft.com/office/powerpoint/2010/main" val="1803878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29167" y="2273972"/>
            <a:ext cx="284480" cy="2686473"/>
          </a:xfrm>
          <a:custGeom>
            <a:avLst/>
            <a:gdLst/>
            <a:ahLst/>
            <a:cxnLst/>
            <a:rect l="l" t="t" r="r" b="b"/>
            <a:pathLst>
              <a:path w="213359" h="2014854">
                <a:moveTo>
                  <a:pt x="0" y="0"/>
                </a:moveTo>
                <a:lnTo>
                  <a:pt x="213171" y="0"/>
                </a:lnTo>
                <a:lnTo>
                  <a:pt x="213171" y="2014671"/>
                </a:lnTo>
                <a:lnTo>
                  <a:pt x="0" y="2014671"/>
                </a:lnTo>
                <a:lnTo>
                  <a:pt x="0" y="0"/>
                </a:lnTo>
                <a:close/>
              </a:path>
            </a:pathLst>
          </a:custGeom>
          <a:solidFill>
            <a:srgbClr val="F4CCCC">
              <a:alpha val="51919"/>
            </a:srgbClr>
          </a:solidFill>
        </p:spPr>
        <p:txBody>
          <a:bodyPr wrap="square" lIns="0" tIns="0" rIns="0" bIns="0" rtlCol="0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913395" y="1282999"/>
            <a:ext cx="991447" cy="3677920"/>
          </a:xfrm>
          <a:custGeom>
            <a:avLst/>
            <a:gdLst/>
            <a:ahLst/>
            <a:cxnLst/>
            <a:rect l="l" t="t" r="r" b="b"/>
            <a:pathLst>
              <a:path w="743585" h="2758440">
                <a:moveTo>
                  <a:pt x="0" y="2757899"/>
                </a:moveTo>
                <a:lnTo>
                  <a:pt x="0" y="743227"/>
                </a:lnTo>
                <a:lnTo>
                  <a:pt x="743227" y="0"/>
                </a:lnTo>
                <a:lnTo>
                  <a:pt x="743227" y="2014671"/>
                </a:lnTo>
                <a:lnTo>
                  <a:pt x="0" y="2757899"/>
                </a:lnTo>
                <a:close/>
              </a:path>
            </a:pathLst>
          </a:custGeom>
          <a:solidFill>
            <a:srgbClr val="C3A3A3">
              <a:alpha val="51919"/>
            </a:srgbClr>
          </a:solidFill>
        </p:spPr>
        <p:txBody>
          <a:bodyPr wrap="square" lIns="0" tIns="0" rIns="0" bIns="0" rtlCol="0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629167" y="1282999"/>
            <a:ext cx="1275925" cy="991447"/>
          </a:xfrm>
          <a:custGeom>
            <a:avLst/>
            <a:gdLst/>
            <a:ahLst/>
            <a:cxnLst/>
            <a:rect l="l" t="t" r="r" b="b"/>
            <a:pathLst>
              <a:path w="956944" h="743585">
                <a:moveTo>
                  <a:pt x="213171" y="743227"/>
                </a:moveTo>
                <a:lnTo>
                  <a:pt x="0" y="743227"/>
                </a:lnTo>
                <a:lnTo>
                  <a:pt x="743227" y="0"/>
                </a:lnTo>
                <a:lnTo>
                  <a:pt x="956399" y="0"/>
                </a:lnTo>
                <a:lnTo>
                  <a:pt x="213171" y="743227"/>
                </a:lnTo>
                <a:close/>
              </a:path>
            </a:pathLst>
          </a:custGeom>
          <a:solidFill>
            <a:srgbClr val="F6D6D6">
              <a:alpha val="51919"/>
            </a:srgbClr>
          </a:solidFill>
        </p:spPr>
        <p:txBody>
          <a:bodyPr wrap="square" lIns="0" tIns="0" rIns="0" bIns="0" rtlCol="0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629167" y="1282999"/>
            <a:ext cx="1275925" cy="3677920"/>
          </a:xfrm>
          <a:custGeom>
            <a:avLst/>
            <a:gdLst/>
            <a:ahLst/>
            <a:cxnLst/>
            <a:rect l="l" t="t" r="r" b="b"/>
            <a:pathLst>
              <a:path w="956944" h="2758440">
                <a:moveTo>
                  <a:pt x="0" y="743227"/>
                </a:moveTo>
                <a:lnTo>
                  <a:pt x="743227" y="0"/>
                </a:lnTo>
                <a:lnTo>
                  <a:pt x="956399" y="0"/>
                </a:lnTo>
                <a:lnTo>
                  <a:pt x="956399" y="2014671"/>
                </a:lnTo>
                <a:lnTo>
                  <a:pt x="213171" y="2757899"/>
                </a:lnTo>
                <a:lnTo>
                  <a:pt x="0" y="2757899"/>
                </a:lnTo>
                <a:lnTo>
                  <a:pt x="0" y="743227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629167" y="1282999"/>
            <a:ext cx="1275925" cy="991447"/>
          </a:xfrm>
          <a:custGeom>
            <a:avLst/>
            <a:gdLst/>
            <a:ahLst/>
            <a:cxnLst/>
            <a:rect l="l" t="t" r="r" b="b"/>
            <a:pathLst>
              <a:path w="956944" h="743585">
                <a:moveTo>
                  <a:pt x="0" y="743227"/>
                </a:moveTo>
                <a:lnTo>
                  <a:pt x="213171" y="743227"/>
                </a:lnTo>
                <a:lnTo>
                  <a:pt x="956399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913395" y="2273972"/>
            <a:ext cx="0" cy="2686473"/>
          </a:xfrm>
          <a:custGeom>
            <a:avLst/>
            <a:gdLst/>
            <a:ahLst/>
            <a:cxnLst/>
            <a:rect l="l" t="t" r="r" b="b"/>
            <a:pathLst>
              <a:path h="2014854">
                <a:moveTo>
                  <a:pt x="0" y="0"/>
                </a:moveTo>
                <a:lnTo>
                  <a:pt x="0" y="2014671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604466" y="2435233"/>
            <a:ext cx="123613" cy="2525607"/>
          </a:xfrm>
          <a:custGeom>
            <a:avLst/>
            <a:gdLst/>
            <a:ahLst/>
            <a:cxnLst/>
            <a:rect l="l" t="t" r="r" b="b"/>
            <a:pathLst>
              <a:path w="92710" h="1894204">
                <a:moveTo>
                  <a:pt x="0" y="0"/>
                </a:moveTo>
                <a:lnTo>
                  <a:pt x="92225" y="0"/>
                </a:lnTo>
                <a:lnTo>
                  <a:pt x="92225" y="1893725"/>
                </a:lnTo>
                <a:lnTo>
                  <a:pt x="0" y="1893725"/>
                </a:lnTo>
                <a:lnTo>
                  <a:pt x="0" y="0"/>
                </a:lnTo>
                <a:close/>
              </a:path>
            </a:pathLst>
          </a:custGeom>
          <a:solidFill>
            <a:srgbClr val="C9DAF7"/>
          </a:solidFill>
        </p:spPr>
        <p:txBody>
          <a:bodyPr wrap="square" lIns="0" tIns="0" rIns="0" bIns="0" rtlCol="0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727434" y="1282999"/>
            <a:ext cx="1152313" cy="3677920"/>
          </a:xfrm>
          <a:custGeom>
            <a:avLst/>
            <a:gdLst/>
            <a:ahLst/>
            <a:cxnLst/>
            <a:rect l="l" t="t" r="r" b="b"/>
            <a:pathLst>
              <a:path w="864234" h="2758440">
                <a:moveTo>
                  <a:pt x="0" y="2757899"/>
                </a:moveTo>
                <a:lnTo>
                  <a:pt x="0" y="864174"/>
                </a:lnTo>
                <a:lnTo>
                  <a:pt x="864174" y="0"/>
                </a:lnTo>
                <a:lnTo>
                  <a:pt x="864174" y="1893725"/>
                </a:lnTo>
                <a:lnTo>
                  <a:pt x="0" y="2757899"/>
                </a:lnTo>
                <a:close/>
              </a:path>
            </a:pathLst>
          </a:custGeom>
          <a:solidFill>
            <a:srgbClr val="A0AEC6"/>
          </a:solidFill>
        </p:spPr>
        <p:txBody>
          <a:bodyPr wrap="square" lIns="0" tIns="0" rIns="0" bIns="0" rtlCol="0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7604466" y="1283000"/>
            <a:ext cx="1275925" cy="1152313"/>
          </a:xfrm>
          <a:custGeom>
            <a:avLst/>
            <a:gdLst/>
            <a:ahLst/>
            <a:cxnLst/>
            <a:rect l="l" t="t" r="r" b="b"/>
            <a:pathLst>
              <a:path w="956945" h="864235">
                <a:moveTo>
                  <a:pt x="92225" y="864174"/>
                </a:moveTo>
                <a:lnTo>
                  <a:pt x="0" y="864174"/>
                </a:lnTo>
                <a:lnTo>
                  <a:pt x="864174" y="0"/>
                </a:lnTo>
                <a:lnTo>
                  <a:pt x="956399" y="0"/>
                </a:lnTo>
                <a:lnTo>
                  <a:pt x="92225" y="864174"/>
                </a:lnTo>
                <a:close/>
              </a:path>
            </a:pathLst>
          </a:custGeom>
          <a:solidFill>
            <a:srgbClr val="D3E1F9"/>
          </a:solidFill>
        </p:spPr>
        <p:txBody>
          <a:bodyPr wrap="square" lIns="0" tIns="0" rIns="0" bIns="0" rtlCol="0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7604466" y="1282999"/>
            <a:ext cx="1275925" cy="3677920"/>
          </a:xfrm>
          <a:custGeom>
            <a:avLst/>
            <a:gdLst/>
            <a:ahLst/>
            <a:cxnLst/>
            <a:rect l="l" t="t" r="r" b="b"/>
            <a:pathLst>
              <a:path w="956945" h="2758440">
                <a:moveTo>
                  <a:pt x="0" y="864174"/>
                </a:moveTo>
                <a:lnTo>
                  <a:pt x="864174" y="0"/>
                </a:lnTo>
                <a:lnTo>
                  <a:pt x="956399" y="0"/>
                </a:lnTo>
                <a:lnTo>
                  <a:pt x="956399" y="1893725"/>
                </a:lnTo>
                <a:lnTo>
                  <a:pt x="92225" y="2757899"/>
                </a:lnTo>
                <a:lnTo>
                  <a:pt x="0" y="2757899"/>
                </a:lnTo>
                <a:lnTo>
                  <a:pt x="0" y="864174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7604466" y="1283000"/>
            <a:ext cx="1275925" cy="1152313"/>
          </a:xfrm>
          <a:custGeom>
            <a:avLst/>
            <a:gdLst/>
            <a:ahLst/>
            <a:cxnLst/>
            <a:rect l="l" t="t" r="r" b="b"/>
            <a:pathLst>
              <a:path w="956945" h="864235">
                <a:moveTo>
                  <a:pt x="0" y="864174"/>
                </a:moveTo>
                <a:lnTo>
                  <a:pt x="92225" y="864174"/>
                </a:lnTo>
                <a:lnTo>
                  <a:pt x="956399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7727433" y="2435233"/>
            <a:ext cx="0" cy="2525607"/>
          </a:xfrm>
          <a:custGeom>
            <a:avLst/>
            <a:gdLst/>
            <a:ahLst/>
            <a:cxnLst/>
            <a:rect l="l" t="t" r="r" b="b"/>
            <a:pathLst>
              <a:path h="1894204">
                <a:moveTo>
                  <a:pt x="0" y="0"/>
                </a:moveTo>
                <a:lnTo>
                  <a:pt x="0" y="1893725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543367" y="4434841"/>
            <a:ext cx="373380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0" lvl="0" indent="0" algn="l" defTabSz="1219170" rtl="0" eaLnBrk="1" fontAlgn="auto" latinLnBrk="0" hangingPunct="1">
              <a:lnSpc>
                <a:spcPct val="100000"/>
              </a:lnSpc>
              <a:spcBef>
                <a:spcPts val="133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32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029101" y="1670608"/>
            <a:ext cx="373380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0" lvl="0" indent="0" algn="l" defTabSz="1219170" rtl="0" eaLnBrk="1" fontAlgn="auto" latinLnBrk="0" hangingPunct="1">
              <a:lnSpc>
                <a:spcPct val="100000"/>
              </a:lnSpc>
              <a:spcBef>
                <a:spcPts val="133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32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649217" y="4957018"/>
            <a:ext cx="204047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0" lvl="0" indent="0" algn="l" defTabSz="1219170" rtl="0" eaLnBrk="1" fontAlgn="auto" latinLnBrk="0" hangingPunct="1">
              <a:lnSpc>
                <a:spcPct val="100000"/>
              </a:lnSpc>
              <a:spcBef>
                <a:spcPts val="133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3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3771867" y="3125999"/>
            <a:ext cx="3078480" cy="0"/>
          </a:xfrm>
          <a:custGeom>
            <a:avLst/>
            <a:gdLst/>
            <a:ahLst/>
            <a:cxnLst/>
            <a:rect l="l" t="t" r="r" b="b"/>
            <a:pathLst>
              <a:path w="2308860">
                <a:moveTo>
                  <a:pt x="0" y="0"/>
                </a:moveTo>
                <a:lnTo>
                  <a:pt x="2308649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6850066" y="3105023"/>
            <a:ext cx="58420" cy="42333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5"/>
                </a:moveTo>
                <a:lnTo>
                  <a:pt x="0" y="0"/>
                </a:lnTo>
                <a:lnTo>
                  <a:pt x="43225" y="15732"/>
                </a:lnTo>
                <a:lnTo>
                  <a:pt x="0" y="31465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6850066" y="3105023"/>
            <a:ext cx="58420" cy="42333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5"/>
                </a:moveTo>
                <a:lnTo>
                  <a:pt x="43225" y="15732"/>
                </a:lnTo>
                <a:lnTo>
                  <a:pt x="0" y="0"/>
                </a:lnTo>
                <a:lnTo>
                  <a:pt x="0" y="31465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899800" y="3191775"/>
            <a:ext cx="2489200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0" lvl="0" indent="0" algn="l" defTabSz="1219170" rtl="0" eaLnBrk="1" fontAlgn="auto" latinLnBrk="0" hangingPunct="1">
              <a:lnSpc>
                <a:spcPct val="100000"/>
              </a:lnSpc>
              <a:spcBef>
                <a:spcPts val="133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Convolution</a:t>
            </a:r>
            <a:r>
              <a:rPr kumimoji="0" sz="2400" b="0" i="0" u="none" strike="noStrike" kern="1200" cap="none" spc="-10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-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Layer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7803636" y="2435233"/>
            <a:ext cx="123613" cy="2525607"/>
          </a:xfrm>
          <a:custGeom>
            <a:avLst/>
            <a:gdLst/>
            <a:ahLst/>
            <a:cxnLst/>
            <a:rect l="l" t="t" r="r" b="b"/>
            <a:pathLst>
              <a:path w="92710" h="1894204">
                <a:moveTo>
                  <a:pt x="0" y="0"/>
                </a:moveTo>
                <a:lnTo>
                  <a:pt x="92225" y="0"/>
                </a:lnTo>
                <a:lnTo>
                  <a:pt x="92225" y="1893725"/>
                </a:lnTo>
                <a:lnTo>
                  <a:pt x="0" y="1893725"/>
                </a:lnTo>
                <a:lnTo>
                  <a:pt x="0" y="0"/>
                </a:lnTo>
                <a:close/>
              </a:path>
            </a:pathLst>
          </a:custGeom>
          <a:solidFill>
            <a:srgbClr val="D9EAD3"/>
          </a:solidFill>
        </p:spPr>
        <p:txBody>
          <a:bodyPr wrap="square" lIns="0" tIns="0" rIns="0" bIns="0" rtlCol="0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7926605" y="1282999"/>
            <a:ext cx="1152313" cy="3677920"/>
          </a:xfrm>
          <a:custGeom>
            <a:avLst/>
            <a:gdLst/>
            <a:ahLst/>
            <a:cxnLst/>
            <a:rect l="l" t="t" r="r" b="b"/>
            <a:pathLst>
              <a:path w="864234" h="2758440">
                <a:moveTo>
                  <a:pt x="0" y="2757899"/>
                </a:moveTo>
                <a:lnTo>
                  <a:pt x="0" y="864174"/>
                </a:lnTo>
                <a:lnTo>
                  <a:pt x="864174" y="0"/>
                </a:lnTo>
                <a:lnTo>
                  <a:pt x="864174" y="1893725"/>
                </a:lnTo>
                <a:lnTo>
                  <a:pt x="0" y="2757899"/>
                </a:lnTo>
                <a:close/>
              </a:path>
            </a:pathLst>
          </a:custGeom>
          <a:solidFill>
            <a:srgbClr val="ADBBA8"/>
          </a:solidFill>
        </p:spPr>
        <p:txBody>
          <a:bodyPr wrap="square" lIns="0" tIns="0" rIns="0" bIns="0" rtlCol="0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7803636" y="1283000"/>
            <a:ext cx="1275925" cy="1152313"/>
          </a:xfrm>
          <a:custGeom>
            <a:avLst/>
            <a:gdLst/>
            <a:ahLst/>
            <a:cxnLst/>
            <a:rect l="l" t="t" r="r" b="b"/>
            <a:pathLst>
              <a:path w="956945" h="864235">
                <a:moveTo>
                  <a:pt x="92225" y="864174"/>
                </a:moveTo>
                <a:lnTo>
                  <a:pt x="0" y="864174"/>
                </a:lnTo>
                <a:lnTo>
                  <a:pt x="864174" y="0"/>
                </a:lnTo>
                <a:lnTo>
                  <a:pt x="956400" y="0"/>
                </a:lnTo>
                <a:lnTo>
                  <a:pt x="92225" y="864174"/>
                </a:lnTo>
                <a:close/>
              </a:path>
            </a:pathLst>
          </a:custGeom>
          <a:solidFill>
            <a:srgbClr val="E0EEDB"/>
          </a:solidFill>
        </p:spPr>
        <p:txBody>
          <a:bodyPr wrap="square" lIns="0" tIns="0" rIns="0" bIns="0" rtlCol="0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7803636" y="1282999"/>
            <a:ext cx="1275925" cy="3677920"/>
          </a:xfrm>
          <a:custGeom>
            <a:avLst/>
            <a:gdLst/>
            <a:ahLst/>
            <a:cxnLst/>
            <a:rect l="l" t="t" r="r" b="b"/>
            <a:pathLst>
              <a:path w="956945" h="2758440">
                <a:moveTo>
                  <a:pt x="0" y="864174"/>
                </a:moveTo>
                <a:lnTo>
                  <a:pt x="864174" y="0"/>
                </a:lnTo>
                <a:lnTo>
                  <a:pt x="956400" y="0"/>
                </a:lnTo>
                <a:lnTo>
                  <a:pt x="956400" y="1893725"/>
                </a:lnTo>
                <a:lnTo>
                  <a:pt x="92225" y="2757899"/>
                </a:lnTo>
                <a:lnTo>
                  <a:pt x="0" y="2757899"/>
                </a:lnTo>
                <a:lnTo>
                  <a:pt x="0" y="864174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7803636" y="1283000"/>
            <a:ext cx="1275925" cy="1152313"/>
          </a:xfrm>
          <a:custGeom>
            <a:avLst/>
            <a:gdLst/>
            <a:ahLst/>
            <a:cxnLst/>
            <a:rect l="l" t="t" r="r" b="b"/>
            <a:pathLst>
              <a:path w="956945" h="864235">
                <a:moveTo>
                  <a:pt x="0" y="864174"/>
                </a:moveTo>
                <a:lnTo>
                  <a:pt x="92225" y="864174"/>
                </a:lnTo>
                <a:lnTo>
                  <a:pt x="956400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7926604" y="2435233"/>
            <a:ext cx="0" cy="2525607"/>
          </a:xfrm>
          <a:custGeom>
            <a:avLst/>
            <a:gdLst/>
            <a:ahLst/>
            <a:cxnLst/>
            <a:rect l="l" t="t" r="r" b="b"/>
            <a:pathLst>
              <a:path h="1894204">
                <a:moveTo>
                  <a:pt x="0" y="0"/>
                </a:moveTo>
                <a:lnTo>
                  <a:pt x="0" y="1893725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7871633" y="783407"/>
            <a:ext cx="2336800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0" lvl="0" indent="0" algn="l" defTabSz="1219170" rtl="0" eaLnBrk="1" fontAlgn="auto" latinLnBrk="0" hangingPunct="1">
              <a:lnSpc>
                <a:spcPct val="100000"/>
              </a:lnSpc>
              <a:spcBef>
                <a:spcPts val="133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1" i="0" u="none" strike="noStrike" kern="1200" cap="none" spc="-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activation</a:t>
            </a:r>
            <a:r>
              <a:rPr kumimoji="0" sz="2400" b="1" i="0" u="none" strike="noStrike" kern="1200" cap="none" spc="-10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1" i="0" u="none" strike="noStrike" kern="1200" cap="none" spc="-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maps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8051795" y="4986147"/>
            <a:ext cx="204047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0" lvl="0" indent="0" algn="l" defTabSz="1219170" rtl="0" eaLnBrk="1" fontAlgn="auto" latinLnBrk="0" hangingPunct="1">
              <a:lnSpc>
                <a:spcPct val="100000"/>
              </a:lnSpc>
              <a:spcBef>
                <a:spcPts val="133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6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9459242" y="4404208"/>
            <a:ext cx="373380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0" lvl="0" indent="0" algn="l" defTabSz="1219170" rtl="0" eaLnBrk="1" fontAlgn="auto" latinLnBrk="0" hangingPunct="1">
              <a:lnSpc>
                <a:spcPct val="100000"/>
              </a:lnSpc>
              <a:spcBef>
                <a:spcPts val="133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28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0114841" y="2297124"/>
            <a:ext cx="373380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0" lvl="0" indent="0" algn="l" defTabSz="1219170" rtl="0" eaLnBrk="1" fontAlgn="auto" latinLnBrk="0" hangingPunct="1">
              <a:lnSpc>
                <a:spcPct val="100000"/>
              </a:lnSpc>
              <a:spcBef>
                <a:spcPts val="133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28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1" name="object 31"/>
          <p:cNvSpPr txBox="1">
            <a:spLocks noGrp="1"/>
          </p:cNvSpPr>
          <p:nvPr>
            <p:ph type="title"/>
          </p:nvPr>
        </p:nvSpPr>
        <p:spPr>
          <a:xfrm>
            <a:off x="465799" y="210452"/>
            <a:ext cx="10919460" cy="427532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667" spc="-7" dirty="0"/>
              <a:t>For example, if we had </a:t>
            </a:r>
            <a:r>
              <a:rPr sz="2667" dirty="0"/>
              <a:t>6 </a:t>
            </a:r>
            <a:r>
              <a:rPr sz="2667" spc="-7" dirty="0"/>
              <a:t>5x5 filters, we’ll get </a:t>
            </a:r>
            <a:r>
              <a:rPr sz="2667" dirty="0"/>
              <a:t>6 separate </a:t>
            </a:r>
            <a:r>
              <a:rPr sz="2667" spc="-7" dirty="0"/>
              <a:t>activation</a:t>
            </a:r>
            <a:r>
              <a:rPr sz="2667" spc="-93" dirty="0"/>
              <a:t> </a:t>
            </a:r>
            <a:r>
              <a:rPr sz="2667" dirty="0"/>
              <a:t>maps:</a:t>
            </a:r>
            <a:endParaRPr sz="2667"/>
          </a:p>
        </p:txBody>
      </p:sp>
      <p:sp>
        <p:nvSpPr>
          <p:cNvPr id="32" name="object 32"/>
          <p:cNvSpPr/>
          <p:nvPr/>
        </p:nvSpPr>
        <p:spPr>
          <a:xfrm>
            <a:off x="8006836" y="2435233"/>
            <a:ext cx="123613" cy="2525607"/>
          </a:xfrm>
          <a:custGeom>
            <a:avLst/>
            <a:gdLst/>
            <a:ahLst/>
            <a:cxnLst/>
            <a:rect l="l" t="t" r="r" b="b"/>
            <a:pathLst>
              <a:path w="92710" h="1894204">
                <a:moveTo>
                  <a:pt x="0" y="0"/>
                </a:moveTo>
                <a:lnTo>
                  <a:pt x="92225" y="0"/>
                </a:lnTo>
                <a:lnTo>
                  <a:pt x="92225" y="1893725"/>
                </a:lnTo>
                <a:lnTo>
                  <a:pt x="0" y="1893725"/>
                </a:lnTo>
                <a:lnTo>
                  <a:pt x="0" y="0"/>
                </a:lnTo>
                <a:close/>
              </a:path>
            </a:pathLst>
          </a:custGeom>
          <a:solidFill>
            <a:srgbClr val="F4CCCC"/>
          </a:solidFill>
        </p:spPr>
        <p:txBody>
          <a:bodyPr wrap="square" lIns="0" tIns="0" rIns="0" bIns="0" rtlCol="0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8129805" y="1282999"/>
            <a:ext cx="1152313" cy="3677920"/>
          </a:xfrm>
          <a:custGeom>
            <a:avLst/>
            <a:gdLst/>
            <a:ahLst/>
            <a:cxnLst/>
            <a:rect l="l" t="t" r="r" b="b"/>
            <a:pathLst>
              <a:path w="864234" h="2758440">
                <a:moveTo>
                  <a:pt x="0" y="2757899"/>
                </a:moveTo>
                <a:lnTo>
                  <a:pt x="0" y="864174"/>
                </a:lnTo>
                <a:lnTo>
                  <a:pt x="864174" y="0"/>
                </a:lnTo>
                <a:lnTo>
                  <a:pt x="864174" y="1893725"/>
                </a:lnTo>
                <a:lnTo>
                  <a:pt x="0" y="2757899"/>
                </a:lnTo>
                <a:close/>
              </a:path>
            </a:pathLst>
          </a:custGeom>
          <a:solidFill>
            <a:srgbClr val="C3A3A3"/>
          </a:solidFill>
        </p:spPr>
        <p:txBody>
          <a:bodyPr wrap="square" lIns="0" tIns="0" rIns="0" bIns="0" rtlCol="0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8006836" y="1283000"/>
            <a:ext cx="1275925" cy="1152313"/>
          </a:xfrm>
          <a:custGeom>
            <a:avLst/>
            <a:gdLst/>
            <a:ahLst/>
            <a:cxnLst/>
            <a:rect l="l" t="t" r="r" b="b"/>
            <a:pathLst>
              <a:path w="956945" h="864235">
                <a:moveTo>
                  <a:pt x="92225" y="864174"/>
                </a:moveTo>
                <a:lnTo>
                  <a:pt x="0" y="864174"/>
                </a:lnTo>
                <a:lnTo>
                  <a:pt x="864174" y="0"/>
                </a:lnTo>
                <a:lnTo>
                  <a:pt x="956400" y="0"/>
                </a:lnTo>
                <a:lnTo>
                  <a:pt x="92225" y="864174"/>
                </a:lnTo>
                <a:close/>
              </a:path>
            </a:pathLst>
          </a:custGeom>
          <a:solidFill>
            <a:srgbClr val="F6D6D6"/>
          </a:solidFill>
        </p:spPr>
        <p:txBody>
          <a:bodyPr wrap="square" lIns="0" tIns="0" rIns="0" bIns="0" rtlCol="0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8006836" y="1282999"/>
            <a:ext cx="1275925" cy="3677920"/>
          </a:xfrm>
          <a:custGeom>
            <a:avLst/>
            <a:gdLst/>
            <a:ahLst/>
            <a:cxnLst/>
            <a:rect l="l" t="t" r="r" b="b"/>
            <a:pathLst>
              <a:path w="956945" h="2758440">
                <a:moveTo>
                  <a:pt x="0" y="864174"/>
                </a:moveTo>
                <a:lnTo>
                  <a:pt x="864174" y="0"/>
                </a:lnTo>
                <a:lnTo>
                  <a:pt x="956400" y="0"/>
                </a:lnTo>
                <a:lnTo>
                  <a:pt x="956400" y="1893725"/>
                </a:lnTo>
                <a:lnTo>
                  <a:pt x="92225" y="2757899"/>
                </a:lnTo>
                <a:lnTo>
                  <a:pt x="0" y="2757899"/>
                </a:lnTo>
                <a:lnTo>
                  <a:pt x="0" y="864174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8006836" y="1283000"/>
            <a:ext cx="1275925" cy="1152313"/>
          </a:xfrm>
          <a:custGeom>
            <a:avLst/>
            <a:gdLst/>
            <a:ahLst/>
            <a:cxnLst/>
            <a:rect l="l" t="t" r="r" b="b"/>
            <a:pathLst>
              <a:path w="956945" h="864235">
                <a:moveTo>
                  <a:pt x="0" y="864174"/>
                </a:moveTo>
                <a:lnTo>
                  <a:pt x="92225" y="864174"/>
                </a:lnTo>
                <a:lnTo>
                  <a:pt x="956400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8129804" y="2435233"/>
            <a:ext cx="0" cy="2525607"/>
          </a:xfrm>
          <a:custGeom>
            <a:avLst/>
            <a:gdLst/>
            <a:ahLst/>
            <a:cxnLst/>
            <a:rect l="l" t="t" r="r" b="b"/>
            <a:pathLst>
              <a:path h="1894204">
                <a:moveTo>
                  <a:pt x="0" y="0"/>
                </a:moveTo>
                <a:lnTo>
                  <a:pt x="0" y="1893725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8210036" y="2435233"/>
            <a:ext cx="123613" cy="2525607"/>
          </a:xfrm>
          <a:custGeom>
            <a:avLst/>
            <a:gdLst/>
            <a:ahLst/>
            <a:cxnLst/>
            <a:rect l="l" t="t" r="r" b="b"/>
            <a:pathLst>
              <a:path w="92710" h="1894204">
                <a:moveTo>
                  <a:pt x="0" y="0"/>
                </a:moveTo>
                <a:lnTo>
                  <a:pt x="92225" y="0"/>
                </a:lnTo>
                <a:lnTo>
                  <a:pt x="92225" y="1893725"/>
                </a:lnTo>
                <a:lnTo>
                  <a:pt x="0" y="1893725"/>
                </a:lnTo>
                <a:lnTo>
                  <a:pt x="0" y="0"/>
                </a:lnTo>
                <a:close/>
              </a:path>
            </a:pathLst>
          </a:custGeom>
          <a:solidFill>
            <a:srgbClr val="FFF1CC"/>
          </a:solidFill>
        </p:spPr>
        <p:txBody>
          <a:bodyPr wrap="square" lIns="0" tIns="0" rIns="0" bIns="0" rtlCol="0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8333005" y="1282999"/>
            <a:ext cx="1152313" cy="3677920"/>
          </a:xfrm>
          <a:custGeom>
            <a:avLst/>
            <a:gdLst/>
            <a:ahLst/>
            <a:cxnLst/>
            <a:rect l="l" t="t" r="r" b="b"/>
            <a:pathLst>
              <a:path w="864234" h="2758440">
                <a:moveTo>
                  <a:pt x="0" y="2757899"/>
                </a:moveTo>
                <a:lnTo>
                  <a:pt x="0" y="864174"/>
                </a:lnTo>
                <a:lnTo>
                  <a:pt x="864174" y="0"/>
                </a:lnTo>
                <a:lnTo>
                  <a:pt x="864174" y="1893725"/>
                </a:lnTo>
                <a:lnTo>
                  <a:pt x="0" y="2757899"/>
                </a:lnTo>
                <a:close/>
              </a:path>
            </a:pathLst>
          </a:custGeom>
          <a:solidFill>
            <a:srgbClr val="CBC1A3"/>
          </a:solidFill>
        </p:spPr>
        <p:txBody>
          <a:bodyPr wrap="square" lIns="0" tIns="0" rIns="0" bIns="0" rtlCol="0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8210036" y="1283000"/>
            <a:ext cx="1275925" cy="1152313"/>
          </a:xfrm>
          <a:custGeom>
            <a:avLst/>
            <a:gdLst/>
            <a:ahLst/>
            <a:cxnLst/>
            <a:rect l="l" t="t" r="r" b="b"/>
            <a:pathLst>
              <a:path w="956945" h="864235">
                <a:moveTo>
                  <a:pt x="92225" y="864174"/>
                </a:moveTo>
                <a:lnTo>
                  <a:pt x="0" y="864174"/>
                </a:lnTo>
                <a:lnTo>
                  <a:pt x="864174" y="0"/>
                </a:lnTo>
                <a:lnTo>
                  <a:pt x="956400" y="0"/>
                </a:lnTo>
                <a:lnTo>
                  <a:pt x="92225" y="864174"/>
                </a:lnTo>
                <a:close/>
              </a:path>
            </a:pathLst>
          </a:custGeom>
          <a:solidFill>
            <a:srgbClr val="FFF4D6"/>
          </a:solidFill>
        </p:spPr>
        <p:txBody>
          <a:bodyPr wrap="square" lIns="0" tIns="0" rIns="0" bIns="0" rtlCol="0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8210036" y="1282999"/>
            <a:ext cx="1275925" cy="3677920"/>
          </a:xfrm>
          <a:custGeom>
            <a:avLst/>
            <a:gdLst/>
            <a:ahLst/>
            <a:cxnLst/>
            <a:rect l="l" t="t" r="r" b="b"/>
            <a:pathLst>
              <a:path w="956945" h="2758440">
                <a:moveTo>
                  <a:pt x="0" y="864174"/>
                </a:moveTo>
                <a:lnTo>
                  <a:pt x="864174" y="0"/>
                </a:lnTo>
                <a:lnTo>
                  <a:pt x="956400" y="0"/>
                </a:lnTo>
                <a:lnTo>
                  <a:pt x="956400" y="1893725"/>
                </a:lnTo>
                <a:lnTo>
                  <a:pt x="92225" y="2757899"/>
                </a:lnTo>
                <a:lnTo>
                  <a:pt x="0" y="2757899"/>
                </a:lnTo>
                <a:lnTo>
                  <a:pt x="0" y="864174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8210036" y="1283000"/>
            <a:ext cx="1275925" cy="1152313"/>
          </a:xfrm>
          <a:custGeom>
            <a:avLst/>
            <a:gdLst/>
            <a:ahLst/>
            <a:cxnLst/>
            <a:rect l="l" t="t" r="r" b="b"/>
            <a:pathLst>
              <a:path w="956945" h="864235">
                <a:moveTo>
                  <a:pt x="0" y="864174"/>
                </a:moveTo>
                <a:lnTo>
                  <a:pt x="92225" y="864174"/>
                </a:lnTo>
                <a:lnTo>
                  <a:pt x="956400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8333004" y="2435233"/>
            <a:ext cx="0" cy="2525607"/>
          </a:xfrm>
          <a:custGeom>
            <a:avLst/>
            <a:gdLst/>
            <a:ahLst/>
            <a:cxnLst/>
            <a:rect l="l" t="t" r="r" b="b"/>
            <a:pathLst>
              <a:path h="1894204">
                <a:moveTo>
                  <a:pt x="0" y="0"/>
                </a:moveTo>
                <a:lnTo>
                  <a:pt x="0" y="1893725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8413236" y="2435233"/>
            <a:ext cx="123613" cy="2525607"/>
          </a:xfrm>
          <a:custGeom>
            <a:avLst/>
            <a:gdLst/>
            <a:ahLst/>
            <a:cxnLst/>
            <a:rect l="l" t="t" r="r" b="b"/>
            <a:pathLst>
              <a:path w="92710" h="1894204">
                <a:moveTo>
                  <a:pt x="0" y="0"/>
                </a:moveTo>
                <a:lnTo>
                  <a:pt x="92225" y="0"/>
                </a:lnTo>
                <a:lnTo>
                  <a:pt x="92225" y="1893725"/>
                </a:lnTo>
                <a:lnTo>
                  <a:pt x="0" y="1893725"/>
                </a:lnTo>
                <a:lnTo>
                  <a:pt x="0" y="0"/>
                </a:lnTo>
                <a:close/>
              </a:path>
            </a:pathLst>
          </a:custGeom>
          <a:solidFill>
            <a:srgbClr val="D9D1E9"/>
          </a:solidFill>
        </p:spPr>
        <p:txBody>
          <a:bodyPr wrap="square" lIns="0" tIns="0" rIns="0" bIns="0" rtlCol="0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8536205" y="1282999"/>
            <a:ext cx="1152313" cy="3677920"/>
          </a:xfrm>
          <a:custGeom>
            <a:avLst/>
            <a:gdLst/>
            <a:ahLst/>
            <a:cxnLst/>
            <a:rect l="l" t="t" r="r" b="b"/>
            <a:pathLst>
              <a:path w="864234" h="2758440">
                <a:moveTo>
                  <a:pt x="0" y="2757899"/>
                </a:moveTo>
                <a:lnTo>
                  <a:pt x="0" y="864174"/>
                </a:lnTo>
                <a:lnTo>
                  <a:pt x="864174" y="0"/>
                </a:lnTo>
                <a:lnTo>
                  <a:pt x="864174" y="1893725"/>
                </a:lnTo>
                <a:lnTo>
                  <a:pt x="0" y="2757899"/>
                </a:lnTo>
                <a:close/>
              </a:path>
            </a:pathLst>
          </a:custGeom>
          <a:solidFill>
            <a:srgbClr val="ADA7BA"/>
          </a:solidFill>
        </p:spPr>
        <p:txBody>
          <a:bodyPr wrap="square" lIns="0" tIns="0" rIns="0" bIns="0" rtlCol="0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8413236" y="1283000"/>
            <a:ext cx="1275925" cy="1152313"/>
          </a:xfrm>
          <a:custGeom>
            <a:avLst/>
            <a:gdLst/>
            <a:ahLst/>
            <a:cxnLst/>
            <a:rect l="l" t="t" r="r" b="b"/>
            <a:pathLst>
              <a:path w="956945" h="864235">
                <a:moveTo>
                  <a:pt x="92225" y="864174"/>
                </a:moveTo>
                <a:lnTo>
                  <a:pt x="0" y="864174"/>
                </a:lnTo>
                <a:lnTo>
                  <a:pt x="864174" y="0"/>
                </a:lnTo>
                <a:lnTo>
                  <a:pt x="956400" y="0"/>
                </a:lnTo>
                <a:lnTo>
                  <a:pt x="92225" y="864174"/>
                </a:lnTo>
                <a:close/>
              </a:path>
            </a:pathLst>
          </a:custGeom>
          <a:solidFill>
            <a:srgbClr val="E0DBED"/>
          </a:solidFill>
        </p:spPr>
        <p:txBody>
          <a:bodyPr wrap="square" lIns="0" tIns="0" rIns="0" bIns="0" rtlCol="0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8413236" y="1282999"/>
            <a:ext cx="1275925" cy="3677920"/>
          </a:xfrm>
          <a:custGeom>
            <a:avLst/>
            <a:gdLst/>
            <a:ahLst/>
            <a:cxnLst/>
            <a:rect l="l" t="t" r="r" b="b"/>
            <a:pathLst>
              <a:path w="956945" h="2758440">
                <a:moveTo>
                  <a:pt x="0" y="864174"/>
                </a:moveTo>
                <a:lnTo>
                  <a:pt x="864174" y="0"/>
                </a:lnTo>
                <a:lnTo>
                  <a:pt x="956400" y="0"/>
                </a:lnTo>
                <a:lnTo>
                  <a:pt x="956400" y="1893725"/>
                </a:lnTo>
                <a:lnTo>
                  <a:pt x="92225" y="2757899"/>
                </a:lnTo>
                <a:lnTo>
                  <a:pt x="0" y="2757899"/>
                </a:lnTo>
                <a:lnTo>
                  <a:pt x="0" y="864174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8413236" y="1283000"/>
            <a:ext cx="1275925" cy="1152313"/>
          </a:xfrm>
          <a:custGeom>
            <a:avLst/>
            <a:gdLst/>
            <a:ahLst/>
            <a:cxnLst/>
            <a:rect l="l" t="t" r="r" b="b"/>
            <a:pathLst>
              <a:path w="956945" h="864235">
                <a:moveTo>
                  <a:pt x="0" y="864174"/>
                </a:moveTo>
                <a:lnTo>
                  <a:pt x="92225" y="864174"/>
                </a:lnTo>
                <a:lnTo>
                  <a:pt x="956400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8536204" y="2435233"/>
            <a:ext cx="0" cy="2525607"/>
          </a:xfrm>
          <a:custGeom>
            <a:avLst/>
            <a:gdLst/>
            <a:ahLst/>
            <a:cxnLst/>
            <a:rect l="l" t="t" r="r" b="b"/>
            <a:pathLst>
              <a:path h="1894204">
                <a:moveTo>
                  <a:pt x="0" y="0"/>
                </a:moveTo>
                <a:lnTo>
                  <a:pt x="0" y="1893725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8616436" y="2435233"/>
            <a:ext cx="123613" cy="2525607"/>
          </a:xfrm>
          <a:custGeom>
            <a:avLst/>
            <a:gdLst/>
            <a:ahLst/>
            <a:cxnLst/>
            <a:rect l="l" t="t" r="r" b="b"/>
            <a:pathLst>
              <a:path w="92709" h="1894204">
                <a:moveTo>
                  <a:pt x="0" y="0"/>
                </a:moveTo>
                <a:lnTo>
                  <a:pt x="92225" y="0"/>
                </a:lnTo>
                <a:lnTo>
                  <a:pt x="92225" y="1893725"/>
                </a:lnTo>
                <a:lnTo>
                  <a:pt x="0" y="1893725"/>
                </a:lnTo>
                <a:lnTo>
                  <a:pt x="0" y="0"/>
                </a:lnTo>
                <a:close/>
              </a:path>
            </a:pathLst>
          </a:custGeom>
          <a:solidFill>
            <a:srgbClr val="FCE4CD"/>
          </a:solidFill>
        </p:spPr>
        <p:txBody>
          <a:bodyPr wrap="square" lIns="0" tIns="0" rIns="0" bIns="0" rtlCol="0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8739404" y="1282999"/>
            <a:ext cx="1152313" cy="3677920"/>
          </a:xfrm>
          <a:custGeom>
            <a:avLst/>
            <a:gdLst/>
            <a:ahLst/>
            <a:cxnLst/>
            <a:rect l="l" t="t" r="r" b="b"/>
            <a:pathLst>
              <a:path w="864234" h="2758440">
                <a:moveTo>
                  <a:pt x="0" y="2757899"/>
                </a:moveTo>
                <a:lnTo>
                  <a:pt x="0" y="864174"/>
                </a:lnTo>
                <a:lnTo>
                  <a:pt x="864174" y="0"/>
                </a:lnTo>
                <a:lnTo>
                  <a:pt x="864174" y="1893725"/>
                </a:lnTo>
                <a:lnTo>
                  <a:pt x="0" y="2757899"/>
                </a:lnTo>
                <a:close/>
              </a:path>
            </a:pathLst>
          </a:custGeom>
          <a:solidFill>
            <a:srgbClr val="C9B7A3"/>
          </a:solidFill>
        </p:spPr>
        <p:txBody>
          <a:bodyPr wrap="square" lIns="0" tIns="0" rIns="0" bIns="0" rtlCol="0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8616436" y="1283000"/>
            <a:ext cx="1275925" cy="1152313"/>
          </a:xfrm>
          <a:custGeom>
            <a:avLst/>
            <a:gdLst/>
            <a:ahLst/>
            <a:cxnLst/>
            <a:rect l="l" t="t" r="r" b="b"/>
            <a:pathLst>
              <a:path w="956945" h="864235">
                <a:moveTo>
                  <a:pt x="92225" y="864174"/>
                </a:moveTo>
                <a:lnTo>
                  <a:pt x="0" y="864174"/>
                </a:lnTo>
                <a:lnTo>
                  <a:pt x="864174" y="0"/>
                </a:lnTo>
                <a:lnTo>
                  <a:pt x="956400" y="0"/>
                </a:lnTo>
                <a:lnTo>
                  <a:pt x="92225" y="864174"/>
                </a:lnTo>
                <a:close/>
              </a:path>
            </a:pathLst>
          </a:custGeom>
          <a:solidFill>
            <a:srgbClr val="FCEAD7"/>
          </a:solidFill>
        </p:spPr>
        <p:txBody>
          <a:bodyPr wrap="square" lIns="0" tIns="0" rIns="0" bIns="0" rtlCol="0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8616436" y="1282999"/>
            <a:ext cx="1275925" cy="3677920"/>
          </a:xfrm>
          <a:custGeom>
            <a:avLst/>
            <a:gdLst/>
            <a:ahLst/>
            <a:cxnLst/>
            <a:rect l="l" t="t" r="r" b="b"/>
            <a:pathLst>
              <a:path w="956945" h="2758440">
                <a:moveTo>
                  <a:pt x="0" y="864174"/>
                </a:moveTo>
                <a:lnTo>
                  <a:pt x="864174" y="0"/>
                </a:lnTo>
                <a:lnTo>
                  <a:pt x="956400" y="0"/>
                </a:lnTo>
                <a:lnTo>
                  <a:pt x="956400" y="1893725"/>
                </a:lnTo>
                <a:lnTo>
                  <a:pt x="92225" y="2757899"/>
                </a:lnTo>
                <a:lnTo>
                  <a:pt x="0" y="2757899"/>
                </a:lnTo>
                <a:lnTo>
                  <a:pt x="0" y="864174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8616436" y="1283000"/>
            <a:ext cx="1275925" cy="1152313"/>
          </a:xfrm>
          <a:custGeom>
            <a:avLst/>
            <a:gdLst/>
            <a:ahLst/>
            <a:cxnLst/>
            <a:rect l="l" t="t" r="r" b="b"/>
            <a:pathLst>
              <a:path w="956945" h="864235">
                <a:moveTo>
                  <a:pt x="0" y="864174"/>
                </a:moveTo>
                <a:lnTo>
                  <a:pt x="92225" y="864174"/>
                </a:lnTo>
                <a:lnTo>
                  <a:pt x="956400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8739403" y="2435233"/>
            <a:ext cx="0" cy="2525607"/>
          </a:xfrm>
          <a:custGeom>
            <a:avLst/>
            <a:gdLst/>
            <a:ahLst/>
            <a:cxnLst/>
            <a:rect l="l" t="t" r="r" b="b"/>
            <a:pathLst>
              <a:path h="1894204">
                <a:moveTo>
                  <a:pt x="0" y="0"/>
                </a:moveTo>
                <a:lnTo>
                  <a:pt x="0" y="1893725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1190232" y="5564833"/>
            <a:ext cx="8532707" cy="427532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0" lvl="0" indent="0" algn="l" defTabSz="1219170" rtl="0" eaLnBrk="1" fontAlgn="auto" latinLnBrk="0" hangingPunct="1">
              <a:lnSpc>
                <a:spcPct val="100000"/>
              </a:lnSpc>
              <a:spcBef>
                <a:spcPts val="133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667" b="0" i="0" u="none" strike="noStrike" kern="1200" cap="none" spc="-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We </a:t>
            </a:r>
            <a:r>
              <a:rPr kumimoji="0" sz="26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stack </a:t>
            </a:r>
            <a:r>
              <a:rPr kumimoji="0" sz="2667" b="0" i="0" u="none" strike="noStrike" kern="1200" cap="none" spc="-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these up to get </a:t>
            </a:r>
            <a:r>
              <a:rPr kumimoji="0" sz="26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 “new </a:t>
            </a:r>
            <a:r>
              <a:rPr kumimoji="0" sz="2667" b="0" i="0" u="none" strike="noStrike" kern="1200" cap="none" spc="-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image” of </a:t>
            </a:r>
            <a:r>
              <a:rPr kumimoji="0" sz="26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size</a:t>
            </a:r>
            <a:r>
              <a:rPr kumimoji="0" sz="2667" b="0" i="0" u="none" strike="noStrike" kern="1200" cap="none" spc="-1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667" b="0" i="0" u="none" strike="noStrike" kern="1200" cap="none" spc="-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28x28x6!</a:t>
            </a:r>
            <a:endParaRPr kumimoji="0" sz="26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210567" y="6290133"/>
            <a:ext cx="1173226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ts val="2753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004298" algn="l"/>
                <a:tab pos="9645832" algn="l"/>
              </a:tabLst>
              <a:defRPr/>
            </a:pPr>
            <a:r>
              <a:rPr kumimoji="0" sz="2400" b="0" i="0" u="none" strike="noStrike" kern="1200" cap="none" spc="-7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Fei-Fei Li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&amp; Justin Johnson &amp;</a:t>
            </a:r>
            <a:r>
              <a:rPr kumimoji="0" sz="2400" b="0" i="0" u="none" strike="noStrike" kern="1200" cap="none" spc="-27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-7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Serena Yeung	</a:t>
            </a:r>
            <a:r>
              <a:rPr kumimoji="0" sz="4000" b="0" i="0" u="none" strike="noStrike" kern="1200" cap="none" spc="-9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Lecture </a:t>
            </a:r>
            <a:r>
              <a:rPr kumimoji="0" sz="4000" b="0" i="0" u="none" strike="noStrike" kern="1200" cap="none" spc="0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5</a:t>
            </a:r>
            <a:r>
              <a:rPr kumimoji="0" sz="4000" b="0" i="0" u="none" strike="noStrike" kern="1200" cap="none" spc="-9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4000" b="0" i="0" u="none" strike="noStrike" kern="1200" cap="none" spc="0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-	</a:t>
            </a:r>
            <a:r>
              <a:rPr kumimoji="0" sz="4000" b="0" i="0" u="none" strike="noStrike" kern="1200" cap="none" spc="-9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April 16,</a:t>
            </a:r>
            <a:r>
              <a:rPr kumimoji="0" sz="4000" b="0" i="0" u="none" strike="noStrike" kern="1200" cap="none" spc="-189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4000" b="0" i="0" u="none" strike="noStrike" kern="1200" cap="none" spc="-9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2019</a:t>
            </a:r>
            <a:endParaRPr kumimoji="0" sz="4000" b="0" i="0" u="none" strike="noStrike" kern="1200" cap="none" spc="0" normalizeH="0" baseline="-4166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58" name="object 58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 marR="0" lvl="0" indent="0" algn="l" defTabSz="1219170" rtl="0" eaLnBrk="1" fontAlgn="auto" latinLnBrk="0" hangingPunct="1">
              <a:lnSpc>
                <a:spcPts val="3173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4000" b="0" i="0" u="none" strike="noStrike" kern="1200" cap="none" spc="-9" normalizeH="0" baseline="1388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Lecture </a:t>
            </a:r>
            <a:r>
              <a:rPr kumimoji="0" sz="4000" b="0" i="0" u="none" strike="noStrike" kern="1200" cap="none" spc="0" normalizeH="0" baseline="1388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5 -</a:t>
            </a:r>
            <a:r>
              <a:rPr kumimoji="0" sz="4000" b="0" i="0" u="none" strike="noStrike" kern="1200" cap="none" spc="-369" normalizeH="0" baseline="1388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fld id="{81D60167-4931-47E6-BA6A-407CBD079E47}" type="slidenum">
              <a:rPr kumimoji="0" sz="2667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pPr marL="16933" marR="0" lvl="0" indent="0" algn="l" defTabSz="1219170" rtl="0" eaLnBrk="1" fontAlgn="auto" latinLnBrk="0" hangingPunct="1">
                <a:lnSpc>
                  <a:spcPts val="3173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sz="2667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59" name="object 59"/>
          <p:cNvSpPr txBox="1">
            <a:spLocks noGrp="1"/>
          </p:cNvSpPr>
          <p:nvPr>
            <p:ph type="ftr" sz="quarter" idx="429496729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 marR="0" lvl="0" indent="0" algn="l" defTabSz="1219170" rtl="0" eaLnBrk="1" fontAlgn="auto" latinLnBrk="0" hangingPunct="1">
              <a:lnSpc>
                <a:spcPts val="30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667" b="0" i="0" u="none" strike="noStrike" kern="1200" cap="none" spc="-7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April 16,</a:t>
            </a:r>
            <a:r>
              <a:rPr kumimoji="0" sz="2667" b="0" i="0" u="none" strike="noStrike" kern="1200" cap="none" spc="-12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667" b="0" i="0" u="none" strike="noStrike" kern="1200" cap="none" spc="-7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2019</a:t>
            </a:r>
          </a:p>
        </p:txBody>
      </p:sp>
      <p:sp>
        <p:nvSpPr>
          <p:cNvPr id="60" name="object 60"/>
          <p:cNvSpPr txBox="1">
            <a:spLocks noGrp="1"/>
          </p:cNvSpPr>
          <p:nvPr>
            <p:ph type="dt" sz="half" idx="4294967295"/>
          </p:nvPr>
        </p:nvSpPr>
        <p:spPr>
          <a:xfrm>
            <a:off x="258177" y="8372729"/>
            <a:ext cx="802640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 marR="0" lvl="0" indent="0" algn="l" defTabSz="1219170" rtl="0" eaLnBrk="1" fontAlgn="auto" latinLnBrk="0" hangingPunct="1">
              <a:lnSpc>
                <a:spcPts val="2787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7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Fei-Fei Li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&amp; Justin Johnson &amp; </a:t>
            </a:r>
            <a:r>
              <a:rPr kumimoji="0" sz="2400" b="0" i="0" u="none" strike="noStrike" kern="1200" cap="none" spc="-7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Serena</a:t>
            </a:r>
            <a:r>
              <a:rPr kumimoji="0" sz="2400" b="0" i="0" u="none" strike="noStrike" kern="1200" cap="none" spc="-167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-7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Yeung</a:t>
            </a:r>
          </a:p>
        </p:txBody>
      </p:sp>
    </p:spTree>
    <p:extLst>
      <p:ext uri="{BB962C8B-B14F-4D97-AF65-F5344CB8AC3E}">
        <p14:creationId xmlns:p14="http://schemas.microsoft.com/office/powerpoint/2010/main" val="1032059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4334" y="292407"/>
            <a:ext cx="10023687" cy="737424"/>
          </a:xfrm>
          <a:prstGeom prst="rect">
            <a:avLst/>
          </a:prstGeom>
        </p:spPr>
        <p:txBody>
          <a:bodyPr vert="horz" wrap="square" lIns="0" tIns="14393" rIns="0" bIns="0" rtlCol="0">
            <a:spAutoFit/>
          </a:bodyPr>
          <a:lstStyle/>
          <a:p>
            <a:pPr marL="16933" marR="6773">
              <a:lnSpc>
                <a:spcPct val="100699"/>
              </a:lnSpc>
              <a:spcBef>
                <a:spcPts val="113"/>
              </a:spcBef>
            </a:pPr>
            <a:r>
              <a:rPr sz="2400" b="1" spc="-7" dirty="0"/>
              <a:t>Preview: </a:t>
            </a:r>
            <a:r>
              <a:rPr sz="2400" spc="-7" dirty="0"/>
              <a:t>ConvNet is </a:t>
            </a:r>
            <a:r>
              <a:rPr sz="2400" dirty="0"/>
              <a:t>a sequence </a:t>
            </a:r>
            <a:r>
              <a:rPr sz="2400" spc="-7" dirty="0"/>
              <a:t>of Convolution Layers, interspersed with  activation</a:t>
            </a:r>
            <a:r>
              <a:rPr sz="2400" spc="-13" dirty="0"/>
              <a:t> </a:t>
            </a:r>
            <a:r>
              <a:rPr sz="2400" spc="-7" dirty="0"/>
              <a:t>functions</a:t>
            </a:r>
            <a:endParaRPr sz="2400"/>
          </a:p>
        </p:txBody>
      </p:sp>
      <p:sp>
        <p:nvSpPr>
          <p:cNvPr id="3" name="object 3"/>
          <p:cNvSpPr/>
          <p:nvPr/>
        </p:nvSpPr>
        <p:spPr>
          <a:xfrm>
            <a:off x="236099" y="2492704"/>
            <a:ext cx="284480" cy="2686473"/>
          </a:xfrm>
          <a:custGeom>
            <a:avLst/>
            <a:gdLst/>
            <a:ahLst/>
            <a:cxnLst/>
            <a:rect l="l" t="t" r="r" b="b"/>
            <a:pathLst>
              <a:path w="213360" h="2014854">
                <a:moveTo>
                  <a:pt x="0" y="0"/>
                </a:moveTo>
                <a:lnTo>
                  <a:pt x="213171" y="0"/>
                </a:lnTo>
                <a:lnTo>
                  <a:pt x="213171" y="2014671"/>
                </a:lnTo>
                <a:lnTo>
                  <a:pt x="0" y="2014671"/>
                </a:lnTo>
                <a:lnTo>
                  <a:pt x="0" y="0"/>
                </a:lnTo>
                <a:close/>
              </a:path>
            </a:pathLst>
          </a:custGeom>
          <a:solidFill>
            <a:srgbClr val="F4CCCC">
              <a:alpha val="51919"/>
            </a:srgbClr>
          </a:solidFill>
        </p:spPr>
        <p:txBody>
          <a:bodyPr wrap="square" lIns="0" tIns="0" rIns="0" bIns="0" rtlCol="0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20329" y="1501732"/>
            <a:ext cx="991447" cy="3677920"/>
          </a:xfrm>
          <a:custGeom>
            <a:avLst/>
            <a:gdLst/>
            <a:ahLst/>
            <a:cxnLst/>
            <a:rect l="l" t="t" r="r" b="b"/>
            <a:pathLst>
              <a:path w="743585" h="2758440">
                <a:moveTo>
                  <a:pt x="0" y="2757899"/>
                </a:moveTo>
                <a:lnTo>
                  <a:pt x="0" y="743227"/>
                </a:lnTo>
                <a:lnTo>
                  <a:pt x="743227" y="0"/>
                </a:lnTo>
                <a:lnTo>
                  <a:pt x="743227" y="2014671"/>
                </a:lnTo>
                <a:lnTo>
                  <a:pt x="0" y="2757899"/>
                </a:lnTo>
                <a:close/>
              </a:path>
            </a:pathLst>
          </a:custGeom>
          <a:solidFill>
            <a:srgbClr val="C3A3A3">
              <a:alpha val="51919"/>
            </a:srgbClr>
          </a:solidFill>
        </p:spPr>
        <p:txBody>
          <a:bodyPr wrap="square" lIns="0" tIns="0" rIns="0" bIns="0" rtlCol="0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36099" y="1501733"/>
            <a:ext cx="1275925" cy="991447"/>
          </a:xfrm>
          <a:custGeom>
            <a:avLst/>
            <a:gdLst/>
            <a:ahLst/>
            <a:cxnLst/>
            <a:rect l="l" t="t" r="r" b="b"/>
            <a:pathLst>
              <a:path w="956944" h="743585">
                <a:moveTo>
                  <a:pt x="213171" y="743227"/>
                </a:moveTo>
                <a:lnTo>
                  <a:pt x="0" y="743227"/>
                </a:lnTo>
                <a:lnTo>
                  <a:pt x="743227" y="0"/>
                </a:lnTo>
                <a:lnTo>
                  <a:pt x="956399" y="0"/>
                </a:lnTo>
                <a:lnTo>
                  <a:pt x="213171" y="743227"/>
                </a:lnTo>
                <a:close/>
              </a:path>
            </a:pathLst>
          </a:custGeom>
          <a:solidFill>
            <a:srgbClr val="F6D6D6">
              <a:alpha val="51919"/>
            </a:srgbClr>
          </a:solidFill>
        </p:spPr>
        <p:txBody>
          <a:bodyPr wrap="square" lIns="0" tIns="0" rIns="0" bIns="0" rtlCol="0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36099" y="1501732"/>
            <a:ext cx="1275925" cy="3677920"/>
          </a:xfrm>
          <a:custGeom>
            <a:avLst/>
            <a:gdLst/>
            <a:ahLst/>
            <a:cxnLst/>
            <a:rect l="l" t="t" r="r" b="b"/>
            <a:pathLst>
              <a:path w="956944" h="2758440">
                <a:moveTo>
                  <a:pt x="0" y="743227"/>
                </a:moveTo>
                <a:lnTo>
                  <a:pt x="743227" y="0"/>
                </a:lnTo>
                <a:lnTo>
                  <a:pt x="956399" y="0"/>
                </a:lnTo>
                <a:lnTo>
                  <a:pt x="956399" y="2014671"/>
                </a:lnTo>
                <a:lnTo>
                  <a:pt x="213171" y="2757899"/>
                </a:lnTo>
                <a:lnTo>
                  <a:pt x="0" y="2757899"/>
                </a:lnTo>
                <a:lnTo>
                  <a:pt x="0" y="743227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36099" y="1501733"/>
            <a:ext cx="1275925" cy="991447"/>
          </a:xfrm>
          <a:custGeom>
            <a:avLst/>
            <a:gdLst/>
            <a:ahLst/>
            <a:cxnLst/>
            <a:rect l="l" t="t" r="r" b="b"/>
            <a:pathLst>
              <a:path w="956944" h="743585">
                <a:moveTo>
                  <a:pt x="0" y="743227"/>
                </a:moveTo>
                <a:lnTo>
                  <a:pt x="213171" y="743227"/>
                </a:lnTo>
                <a:lnTo>
                  <a:pt x="956399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20328" y="2492704"/>
            <a:ext cx="0" cy="2686473"/>
          </a:xfrm>
          <a:custGeom>
            <a:avLst/>
            <a:gdLst/>
            <a:ahLst/>
            <a:cxnLst/>
            <a:rect l="l" t="t" r="r" b="b"/>
            <a:pathLst>
              <a:path h="2014854">
                <a:moveTo>
                  <a:pt x="0" y="0"/>
                </a:moveTo>
                <a:lnTo>
                  <a:pt x="0" y="2014671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50299" y="4653573"/>
            <a:ext cx="373380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0" lvl="0" indent="0" algn="l" defTabSz="1219170" rtl="0" eaLnBrk="1" fontAlgn="auto" latinLnBrk="0" hangingPunct="1">
              <a:lnSpc>
                <a:spcPct val="100000"/>
              </a:lnSpc>
              <a:spcBef>
                <a:spcPts val="133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32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636034" y="1889341"/>
            <a:ext cx="373380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0" lvl="0" indent="0" algn="l" defTabSz="1219170" rtl="0" eaLnBrk="1" fontAlgn="auto" latinLnBrk="0" hangingPunct="1">
              <a:lnSpc>
                <a:spcPct val="100000"/>
              </a:lnSpc>
              <a:spcBef>
                <a:spcPts val="133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32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56150" y="5175751"/>
            <a:ext cx="204047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0" lvl="0" indent="0" algn="l" defTabSz="1219170" rtl="0" eaLnBrk="1" fontAlgn="auto" latinLnBrk="0" hangingPunct="1">
              <a:lnSpc>
                <a:spcPct val="100000"/>
              </a:lnSpc>
              <a:spcBef>
                <a:spcPts val="133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3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975832" y="3206599"/>
            <a:ext cx="1241213" cy="0"/>
          </a:xfrm>
          <a:custGeom>
            <a:avLst/>
            <a:gdLst/>
            <a:ahLst/>
            <a:cxnLst/>
            <a:rect l="l" t="t" r="r" b="b"/>
            <a:pathLst>
              <a:path w="930910">
                <a:moveTo>
                  <a:pt x="0" y="0"/>
                </a:moveTo>
                <a:lnTo>
                  <a:pt x="930449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216434" y="3185623"/>
            <a:ext cx="58420" cy="42333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5"/>
                </a:moveTo>
                <a:lnTo>
                  <a:pt x="0" y="0"/>
                </a:lnTo>
                <a:lnTo>
                  <a:pt x="43225" y="15732"/>
                </a:lnTo>
                <a:lnTo>
                  <a:pt x="0" y="31465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216434" y="3185623"/>
            <a:ext cx="58420" cy="42333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5"/>
                </a:moveTo>
                <a:lnTo>
                  <a:pt x="43225" y="15732"/>
                </a:lnTo>
                <a:lnTo>
                  <a:pt x="0" y="0"/>
                </a:lnTo>
                <a:lnTo>
                  <a:pt x="0" y="31465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3588900" y="2492704"/>
            <a:ext cx="284480" cy="2686473"/>
          </a:xfrm>
          <a:custGeom>
            <a:avLst/>
            <a:gdLst/>
            <a:ahLst/>
            <a:cxnLst/>
            <a:rect l="l" t="t" r="r" b="b"/>
            <a:pathLst>
              <a:path w="213360" h="2014854">
                <a:moveTo>
                  <a:pt x="0" y="0"/>
                </a:moveTo>
                <a:lnTo>
                  <a:pt x="213171" y="0"/>
                </a:lnTo>
                <a:lnTo>
                  <a:pt x="213171" y="2014671"/>
                </a:lnTo>
                <a:lnTo>
                  <a:pt x="0" y="2014671"/>
                </a:lnTo>
                <a:lnTo>
                  <a:pt x="0" y="0"/>
                </a:lnTo>
                <a:close/>
              </a:path>
            </a:pathLst>
          </a:custGeom>
          <a:solidFill>
            <a:srgbClr val="C9DAF7"/>
          </a:solidFill>
        </p:spPr>
        <p:txBody>
          <a:bodyPr wrap="square" lIns="0" tIns="0" rIns="0" bIns="0" rtlCol="0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3873129" y="1501732"/>
            <a:ext cx="991447" cy="3677920"/>
          </a:xfrm>
          <a:custGeom>
            <a:avLst/>
            <a:gdLst/>
            <a:ahLst/>
            <a:cxnLst/>
            <a:rect l="l" t="t" r="r" b="b"/>
            <a:pathLst>
              <a:path w="743585" h="2758440">
                <a:moveTo>
                  <a:pt x="0" y="2757899"/>
                </a:moveTo>
                <a:lnTo>
                  <a:pt x="0" y="743227"/>
                </a:lnTo>
                <a:lnTo>
                  <a:pt x="743227" y="0"/>
                </a:lnTo>
                <a:lnTo>
                  <a:pt x="743227" y="2014671"/>
                </a:lnTo>
                <a:lnTo>
                  <a:pt x="0" y="2757899"/>
                </a:lnTo>
                <a:close/>
              </a:path>
            </a:pathLst>
          </a:custGeom>
          <a:solidFill>
            <a:srgbClr val="A0AEC6"/>
          </a:solidFill>
        </p:spPr>
        <p:txBody>
          <a:bodyPr wrap="square" lIns="0" tIns="0" rIns="0" bIns="0" rtlCol="0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3588900" y="1501733"/>
            <a:ext cx="1275925" cy="991447"/>
          </a:xfrm>
          <a:custGeom>
            <a:avLst/>
            <a:gdLst/>
            <a:ahLst/>
            <a:cxnLst/>
            <a:rect l="l" t="t" r="r" b="b"/>
            <a:pathLst>
              <a:path w="956945" h="743585">
                <a:moveTo>
                  <a:pt x="213171" y="743227"/>
                </a:moveTo>
                <a:lnTo>
                  <a:pt x="0" y="743227"/>
                </a:lnTo>
                <a:lnTo>
                  <a:pt x="743227" y="0"/>
                </a:lnTo>
                <a:lnTo>
                  <a:pt x="956399" y="0"/>
                </a:lnTo>
                <a:lnTo>
                  <a:pt x="213171" y="743227"/>
                </a:lnTo>
                <a:close/>
              </a:path>
            </a:pathLst>
          </a:custGeom>
          <a:solidFill>
            <a:srgbClr val="D3E1F9"/>
          </a:solidFill>
        </p:spPr>
        <p:txBody>
          <a:bodyPr wrap="square" lIns="0" tIns="0" rIns="0" bIns="0" rtlCol="0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3588900" y="1501732"/>
            <a:ext cx="1275925" cy="3677920"/>
          </a:xfrm>
          <a:custGeom>
            <a:avLst/>
            <a:gdLst/>
            <a:ahLst/>
            <a:cxnLst/>
            <a:rect l="l" t="t" r="r" b="b"/>
            <a:pathLst>
              <a:path w="956945" h="2758440">
                <a:moveTo>
                  <a:pt x="0" y="743227"/>
                </a:moveTo>
                <a:lnTo>
                  <a:pt x="743227" y="0"/>
                </a:lnTo>
                <a:lnTo>
                  <a:pt x="956399" y="0"/>
                </a:lnTo>
                <a:lnTo>
                  <a:pt x="956399" y="2014671"/>
                </a:lnTo>
                <a:lnTo>
                  <a:pt x="213171" y="2757899"/>
                </a:lnTo>
                <a:lnTo>
                  <a:pt x="0" y="2757899"/>
                </a:lnTo>
                <a:lnTo>
                  <a:pt x="0" y="743227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3588900" y="1501733"/>
            <a:ext cx="1275925" cy="991447"/>
          </a:xfrm>
          <a:custGeom>
            <a:avLst/>
            <a:gdLst/>
            <a:ahLst/>
            <a:cxnLst/>
            <a:rect l="l" t="t" r="r" b="b"/>
            <a:pathLst>
              <a:path w="956945" h="743585">
                <a:moveTo>
                  <a:pt x="0" y="743227"/>
                </a:moveTo>
                <a:lnTo>
                  <a:pt x="213171" y="743227"/>
                </a:lnTo>
                <a:lnTo>
                  <a:pt x="956399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3873128" y="2492704"/>
            <a:ext cx="0" cy="2686473"/>
          </a:xfrm>
          <a:custGeom>
            <a:avLst/>
            <a:gdLst/>
            <a:ahLst/>
            <a:cxnLst/>
            <a:rect l="l" t="t" r="r" b="b"/>
            <a:pathLst>
              <a:path h="2014854">
                <a:moveTo>
                  <a:pt x="0" y="0"/>
                </a:moveTo>
                <a:lnTo>
                  <a:pt x="0" y="2014671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503101" y="4653573"/>
            <a:ext cx="373380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0" lvl="0" indent="0" algn="l" defTabSz="1219170" rtl="0" eaLnBrk="1" fontAlgn="auto" latinLnBrk="0" hangingPunct="1">
              <a:lnSpc>
                <a:spcPct val="100000"/>
              </a:lnSpc>
              <a:spcBef>
                <a:spcPts val="133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28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210567" y="6290133"/>
            <a:ext cx="1173226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ts val="2753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004298" algn="l"/>
                <a:tab pos="9645832" algn="l"/>
              </a:tabLst>
              <a:defRPr/>
            </a:pPr>
            <a:r>
              <a:rPr kumimoji="0" sz="2400" b="0" i="0" u="none" strike="noStrike" kern="1200" cap="none" spc="-7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Fei-Fei Li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&amp; Justin Johnson &amp;</a:t>
            </a:r>
            <a:r>
              <a:rPr kumimoji="0" sz="2400" b="0" i="0" u="none" strike="noStrike" kern="1200" cap="none" spc="-27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-7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Serena Yeung	</a:t>
            </a:r>
            <a:r>
              <a:rPr kumimoji="0" sz="4000" b="0" i="0" u="none" strike="noStrike" kern="1200" cap="none" spc="-9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Lecture </a:t>
            </a:r>
            <a:r>
              <a:rPr kumimoji="0" sz="4000" b="0" i="0" u="none" strike="noStrike" kern="1200" cap="none" spc="0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5</a:t>
            </a:r>
            <a:r>
              <a:rPr kumimoji="0" sz="4000" b="0" i="0" u="none" strike="noStrike" kern="1200" cap="none" spc="-9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4000" b="0" i="0" u="none" strike="noStrike" kern="1200" cap="none" spc="0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-	</a:t>
            </a:r>
            <a:r>
              <a:rPr kumimoji="0" sz="4000" b="0" i="0" u="none" strike="noStrike" kern="1200" cap="none" spc="-9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April 16,</a:t>
            </a:r>
            <a:r>
              <a:rPr kumimoji="0" sz="4000" b="0" i="0" u="none" strike="noStrike" kern="1200" cap="none" spc="-189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4000" b="0" i="0" u="none" strike="noStrike" kern="1200" cap="none" spc="-9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2019</a:t>
            </a:r>
            <a:endParaRPr kumimoji="0" sz="4000" b="0" i="0" u="none" strike="noStrike" kern="1200" cap="none" spc="0" normalizeH="0" baseline="-4166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6" name="object 26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 marR="0" lvl="0" indent="0" algn="l" defTabSz="1219170" rtl="0" eaLnBrk="1" fontAlgn="auto" latinLnBrk="0" hangingPunct="1">
              <a:lnSpc>
                <a:spcPts val="3173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4000" b="0" i="0" u="none" strike="noStrike" kern="1200" cap="none" spc="-9" normalizeH="0" baseline="1388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Lecture </a:t>
            </a:r>
            <a:r>
              <a:rPr kumimoji="0" sz="4000" b="0" i="0" u="none" strike="noStrike" kern="1200" cap="none" spc="0" normalizeH="0" baseline="1388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5 -</a:t>
            </a:r>
            <a:r>
              <a:rPr kumimoji="0" sz="4000" b="0" i="0" u="none" strike="noStrike" kern="1200" cap="none" spc="-369" normalizeH="0" baseline="1388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fld id="{81D60167-4931-47E6-BA6A-407CBD079E47}" type="slidenum">
              <a:rPr kumimoji="0" sz="2667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pPr marL="16933" marR="0" lvl="0" indent="0" algn="l" defTabSz="1219170" rtl="0" eaLnBrk="1" fontAlgn="auto" latinLnBrk="0" hangingPunct="1">
                <a:lnSpc>
                  <a:spcPts val="3173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sz="2667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7" name="object 27"/>
          <p:cNvSpPr txBox="1">
            <a:spLocks noGrp="1"/>
          </p:cNvSpPr>
          <p:nvPr>
            <p:ph type="ftr" sz="quarter" idx="429496729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 marR="0" lvl="0" indent="0" algn="l" defTabSz="1219170" rtl="0" eaLnBrk="1" fontAlgn="auto" latinLnBrk="0" hangingPunct="1">
              <a:lnSpc>
                <a:spcPts val="30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667" b="0" i="0" u="none" strike="noStrike" kern="1200" cap="none" spc="-7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April 16,</a:t>
            </a:r>
            <a:r>
              <a:rPr kumimoji="0" sz="2667" b="0" i="0" u="none" strike="noStrike" kern="1200" cap="none" spc="-12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667" b="0" i="0" u="none" strike="noStrike" kern="1200" cap="none" spc="-7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2019</a:t>
            </a:r>
          </a:p>
        </p:txBody>
      </p:sp>
      <p:sp>
        <p:nvSpPr>
          <p:cNvPr id="28" name="object 28"/>
          <p:cNvSpPr txBox="1">
            <a:spLocks noGrp="1"/>
          </p:cNvSpPr>
          <p:nvPr>
            <p:ph type="dt" sz="half" idx="4294967295"/>
          </p:nvPr>
        </p:nvSpPr>
        <p:spPr>
          <a:xfrm>
            <a:off x="258177" y="8372729"/>
            <a:ext cx="802640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 marR="0" lvl="0" indent="0" algn="l" defTabSz="1219170" rtl="0" eaLnBrk="1" fontAlgn="auto" latinLnBrk="0" hangingPunct="1">
              <a:lnSpc>
                <a:spcPts val="2787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7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Fei-Fei Li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&amp; Justin Johnson &amp; </a:t>
            </a:r>
            <a:r>
              <a:rPr kumimoji="0" sz="2400" b="0" i="0" u="none" strike="noStrike" kern="1200" cap="none" spc="-7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Serena</a:t>
            </a:r>
            <a:r>
              <a:rPr kumimoji="0" sz="2400" b="0" i="0" u="none" strike="noStrike" kern="1200" cap="none" spc="-167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-7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Yeung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4988834" y="1889341"/>
            <a:ext cx="373380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0" lvl="0" indent="0" algn="l" defTabSz="1219170" rtl="0" eaLnBrk="1" fontAlgn="auto" latinLnBrk="0" hangingPunct="1">
              <a:lnSpc>
                <a:spcPct val="100000"/>
              </a:lnSpc>
              <a:spcBef>
                <a:spcPts val="133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28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608950" y="5175751"/>
            <a:ext cx="204047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0" lvl="0" indent="0" algn="l" defTabSz="1219170" rtl="0" eaLnBrk="1" fontAlgn="auto" latinLnBrk="0" hangingPunct="1">
              <a:lnSpc>
                <a:spcPct val="100000"/>
              </a:lnSpc>
              <a:spcBef>
                <a:spcPts val="133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6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2125633" y="3310774"/>
            <a:ext cx="999067" cy="1856576"/>
          </a:xfrm>
          <a:prstGeom prst="rect">
            <a:avLst/>
          </a:prstGeom>
        </p:spPr>
        <p:txBody>
          <a:bodyPr vert="horz" wrap="square" lIns="0" tIns="14393" rIns="0" bIns="0" rtlCol="0">
            <a:spAutoFit/>
          </a:bodyPr>
          <a:lstStyle/>
          <a:p>
            <a:pPr marL="16933" marR="6773" lvl="0" indent="0" algn="l" defTabSz="1219170" rtl="0" eaLnBrk="1" fontAlgn="auto" latinLnBrk="0" hangingPunct="1">
              <a:lnSpc>
                <a:spcPct val="100699"/>
              </a:lnSpc>
              <a:spcBef>
                <a:spcPts val="113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CONV,  ReLU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6933" marR="158323" lvl="0" indent="0" algn="just" defTabSz="1219170" rtl="0" eaLnBrk="1" fontAlgn="auto" latinLnBrk="0" hangingPunct="1">
              <a:lnSpc>
                <a:spcPct val="1006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7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e.g.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6  </a:t>
            </a:r>
            <a:r>
              <a:rPr kumimoji="0" sz="2400" b="0" i="0" u="none" strike="noStrike" kern="1200" cap="none" spc="-7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5x5x3  filters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17964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4334" y="292407"/>
            <a:ext cx="10023687" cy="737424"/>
          </a:xfrm>
          <a:prstGeom prst="rect">
            <a:avLst/>
          </a:prstGeom>
        </p:spPr>
        <p:txBody>
          <a:bodyPr vert="horz" wrap="square" lIns="0" tIns="14393" rIns="0" bIns="0" rtlCol="0">
            <a:spAutoFit/>
          </a:bodyPr>
          <a:lstStyle/>
          <a:p>
            <a:pPr marL="16933" marR="6773">
              <a:lnSpc>
                <a:spcPct val="100699"/>
              </a:lnSpc>
              <a:spcBef>
                <a:spcPts val="113"/>
              </a:spcBef>
            </a:pPr>
            <a:r>
              <a:rPr sz="2400" b="1" spc="-7" dirty="0"/>
              <a:t>Preview: </a:t>
            </a:r>
            <a:r>
              <a:rPr sz="2400" spc="-7" dirty="0"/>
              <a:t>ConvNet is </a:t>
            </a:r>
            <a:r>
              <a:rPr sz="2400" dirty="0"/>
              <a:t>a sequence </a:t>
            </a:r>
            <a:r>
              <a:rPr sz="2400" spc="-7" dirty="0"/>
              <a:t>of Convolution Layers, interspersed with  activation</a:t>
            </a:r>
            <a:r>
              <a:rPr sz="2400" spc="-13" dirty="0"/>
              <a:t> </a:t>
            </a:r>
            <a:r>
              <a:rPr sz="2400" spc="-7" dirty="0"/>
              <a:t>functions</a:t>
            </a:r>
            <a:endParaRPr sz="2400"/>
          </a:p>
        </p:txBody>
      </p:sp>
      <p:sp>
        <p:nvSpPr>
          <p:cNvPr id="3" name="object 3"/>
          <p:cNvSpPr/>
          <p:nvPr/>
        </p:nvSpPr>
        <p:spPr>
          <a:xfrm>
            <a:off x="236099" y="2492704"/>
            <a:ext cx="284480" cy="2686473"/>
          </a:xfrm>
          <a:custGeom>
            <a:avLst/>
            <a:gdLst/>
            <a:ahLst/>
            <a:cxnLst/>
            <a:rect l="l" t="t" r="r" b="b"/>
            <a:pathLst>
              <a:path w="213360" h="2014854">
                <a:moveTo>
                  <a:pt x="0" y="0"/>
                </a:moveTo>
                <a:lnTo>
                  <a:pt x="213171" y="0"/>
                </a:lnTo>
                <a:lnTo>
                  <a:pt x="213171" y="2014671"/>
                </a:lnTo>
                <a:lnTo>
                  <a:pt x="0" y="2014671"/>
                </a:lnTo>
                <a:lnTo>
                  <a:pt x="0" y="0"/>
                </a:lnTo>
                <a:close/>
              </a:path>
            </a:pathLst>
          </a:custGeom>
          <a:solidFill>
            <a:srgbClr val="F4CCCC">
              <a:alpha val="51919"/>
            </a:srgbClr>
          </a:solidFill>
        </p:spPr>
        <p:txBody>
          <a:bodyPr wrap="square" lIns="0" tIns="0" rIns="0" bIns="0" rtlCol="0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20329" y="1501732"/>
            <a:ext cx="991447" cy="3677920"/>
          </a:xfrm>
          <a:custGeom>
            <a:avLst/>
            <a:gdLst/>
            <a:ahLst/>
            <a:cxnLst/>
            <a:rect l="l" t="t" r="r" b="b"/>
            <a:pathLst>
              <a:path w="743585" h="2758440">
                <a:moveTo>
                  <a:pt x="0" y="2757899"/>
                </a:moveTo>
                <a:lnTo>
                  <a:pt x="0" y="743227"/>
                </a:lnTo>
                <a:lnTo>
                  <a:pt x="743227" y="0"/>
                </a:lnTo>
                <a:lnTo>
                  <a:pt x="743227" y="2014671"/>
                </a:lnTo>
                <a:lnTo>
                  <a:pt x="0" y="2757899"/>
                </a:lnTo>
                <a:close/>
              </a:path>
            </a:pathLst>
          </a:custGeom>
          <a:solidFill>
            <a:srgbClr val="C3A3A3">
              <a:alpha val="51919"/>
            </a:srgbClr>
          </a:solidFill>
        </p:spPr>
        <p:txBody>
          <a:bodyPr wrap="square" lIns="0" tIns="0" rIns="0" bIns="0" rtlCol="0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36099" y="1501733"/>
            <a:ext cx="1275925" cy="991447"/>
          </a:xfrm>
          <a:custGeom>
            <a:avLst/>
            <a:gdLst/>
            <a:ahLst/>
            <a:cxnLst/>
            <a:rect l="l" t="t" r="r" b="b"/>
            <a:pathLst>
              <a:path w="956944" h="743585">
                <a:moveTo>
                  <a:pt x="213171" y="743227"/>
                </a:moveTo>
                <a:lnTo>
                  <a:pt x="0" y="743227"/>
                </a:lnTo>
                <a:lnTo>
                  <a:pt x="743227" y="0"/>
                </a:lnTo>
                <a:lnTo>
                  <a:pt x="956399" y="0"/>
                </a:lnTo>
                <a:lnTo>
                  <a:pt x="213171" y="743227"/>
                </a:lnTo>
                <a:close/>
              </a:path>
            </a:pathLst>
          </a:custGeom>
          <a:solidFill>
            <a:srgbClr val="F6D6D6">
              <a:alpha val="51919"/>
            </a:srgbClr>
          </a:solidFill>
        </p:spPr>
        <p:txBody>
          <a:bodyPr wrap="square" lIns="0" tIns="0" rIns="0" bIns="0" rtlCol="0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36099" y="1501732"/>
            <a:ext cx="1275925" cy="3677920"/>
          </a:xfrm>
          <a:custGeom>
            <a:avLst/>
            <a:gdLst/>
            <a:ahLst/>
            <a:cxnLst/>
            <a:rect l="l" t="t" r="r" b="b"/>
            <a:pathLst>
              <a:path w="956944" h="2758440">
                <a:moveTo>
                  <a:pt x="0" y="743227"/>
                </a:moveTo>
                <a:lnTo>
                  <a:pt x="743227" y="0"/>
                </a:lnTo>
                <a:lnTo>
                  <a:pt x="956399" y="0"/>
                </a:lnTo>
                <a:lnTo>
                  <a:pt x="956399" y="2014671"/>
                </a:lnTo>
                <a:lnTo>
                  <a:pt x="213171" y="2757899"/>
                </a:lnTo>
                <a:lnTo>
                  <a:pt x="0" y="2757899"/>
                </a:lnTo>
                <a:lnTo>
                  <a:pt x="0" y="743227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36099" y="1501733"/>
            <a:ext cx="1275925" cy="991447"/>
          </a:xfrm>
          <a:custGeom>
            <a:avLst/>
            <a:gdLst/>
            <a:ahLst/>
            <a:cxnLst/>
            <a:rect l="l" t="t" r="r" b="b"/>
            <a:pathLst>
              <a:path w="956944" h="743585">
                <a:moveTo>
                  <a:pt x="0" y="743227"/>
                </a:moveTo>
                <a:lnTo>
                  <a:pt x="213171" y="743227"/>
                </a:lnTo>
                <a:lnTo>
                  <a:pt x="956399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20328" y="2492704"/>
            <a:ext cx="0" cy="2686473"/>
          </a:xfrm>
          <a:custGeom>
            <a:avLst/>
            <a:gdLst/>
            <a:ahLst/>
            <a:cxnLst/>
            <a:rect l="l" t="t" r="r" b="b"/>
            <a:pathLst>
              <a:path h="2014854">
                <a:moveTo>
                  <a:pt x="0" y="0"/>
                </a:moveTo>
                <a:lnTo>
                  <a:pt x="0" y="2014671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50299" y="4653573"/>
            <a:ext cx="373380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0" lvl="0" indent="0" algn="l" defTabSz="1219170" rtl="0" eaLnBrk="1" fontAlgn="auto" latinLnBrk="0" hangingPunct="1">
              <a:lnSpc>
                <a:spcPct val="100000"/>
              </a:lnSpc>
              <a:spcBef>
                <a:spcPts val="133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32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636034" y="1889341"/>
            <a:ext cx="373380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0" lvl="0" indent="0" algn="l" defTabSz="1219170" rtl="0" eaLnBrk="1" fontAlgn="auto" latinLnBrk="0" hangingPunct="1">
              <a:lnSpc>
                <a:spcPct val="100000"/>
              </a:lnSpc>
              <a:spcBef>
                <a:spcPts val="133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32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56150" y="5175751"/>
            <a:ext cx="204047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0" lvl="0" indent="0" algn="l" defTabSz="1219170" rtl="0" eaLnBrk="1" fontAlgn="auto" latinLnBrk="0" hangingPunct="1">
              <a:lnSpc>
                <a:spcPct val="100000"/>
              </a:lnSpc>
              <a:spcBef>
                <a:spcPts val="133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3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975832" y="3206599"/>
            <a:ext cx="1241213" cy="0"/>
          </a:xfrm>
          <a:custGeom>
            <a:avLst/>
            <a:gdLst/>
            <a:ahLst/>
            <a:cxnLst/>
            <a:rect l="l" t="t" r="r" b="b"/>
            <a:pathLst>
              <a:path w="930910">
                <a:moveTo>
                  <a:pt x="0" y="0"/>
                </a:moveTo>
                <a:lnTo>
                  <a:pt x="930449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216434" y="3185623"/>
            <a:ext cx="58420" cy="42333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5"/>
                </a:moveTo>
                <a:lnTo>
                  <a:pt x="0" y="0"/>
                </a:lnTo>
                <a:lnTo>
                  <a:pt x="43225" y="15732"/>
                </a:lnTo>
                <a:lnTo>
                  <a:pt x="0" y="31465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216434" y="3185623"/>
            <a:ext cx="58420" cy="42333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5"/>
                </a:moveTo>
                <a:lnTo>
                  <a:pt x="43225" y="15732"/>
                </a:lnTo>
                <a:lnTo>
                  <a:pt x="0" y="0"/>
                </a:lnTo>
                <a:lnTo>
                  <a:pt x="0" y="31465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125633" y="3310774"/>
            <a:ext cx="999067" cy="1856576"/>
          </a:xfrm>
          <a:prstGeom prst="rect">
            <a:avLst/>
          </a:prstGeom>
        </p:spPr>
        <p:txBody>
          <a:bodyPr vert="horz" wrap="square" lIns="0" tIns="14393" rIns="0" bIns="0" rtlCol="0">
            <a:spAutoFit/>
          </a:bodyPr>
          <a:lstStyle/>
          <a:p>
            <a:pPr marL="16933" marR="6773" lvl="0" indent="0" algn="l" defTabSz="1219170" rtl="0" eaLnBrk="1" fontAlgn="auto" latinLnBrk="0" hangingPunct="1">
              <a:lnSpc>
                <a:spcPct val="100699"/>
              </a:lnSpc>
              <a:spcBef>
                <a:spcPts val="113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CONV,  ReLU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6933" marR="158323" lvl="0" indent="0" algn="just" defTabSz="1219170" rtl="0" eaLnBrk="1" fontAlgn="auto" latinLnBrk="0" hangingPunct="1">
              <a:lnSpc>
                <a:spcPct val="1006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7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e.g.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6  </a:t>
            </a:r>
            <a:r>
              <a:rPr kumimoji="0" sz="2400" b="0" i="0" u="none" strike="noStrike" kern="1200" cap="none" spc="-7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5x5x3  filters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3588900" y="2492704"/>
            <a:ext cx="284480" cy="2686473"/>
          </a:xfrm>
          <a:custGeom>
            <a:avLst/>
            <a:gdLst/>
            <a:ahLst/>
            <a:cxnLst/>
            <a:rect l="l" t="t" r="r" b="b"/>
            <a:pathLst>
              <a:path w="213360" h="2014854">
                <a:moveTo>
                  <a:pt x="0" y="0"/>
                </a:moveTo>
                <a:lnTo>
                  <a:pt x="213171" y="0"/>
                </a:lnTo>
                <a:lnTo>
                  <a:pt x="213171" y="2014671"/>
                </a:lnTo>
                <a:lnTo>
                  <a:pt x="0" y="2014671"/>
                </a:lnTo>
                <a:lnTo>
                  <a:pt x="0" y="0"/>
                </a:lnTo>
                <a:close/>
              </a:path>
            </a:pathLst>
          </a:custGeom>
          <a:solidFill>
            <a:srgbClr val="C9DAF7"/>
          </a:solidFill>
        </p:spPr>
        <p:txBody>
          <a:bodyPr wrap="square" lIns="0" tIns="0" rIns="0" bIns="0" rtlCol="0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3873129" y="1501732"/>
            <a:ext cx="991447" cy="3677920"/>
          </a:xfrm>
          <a:custGeom>
            <a:avLst/>
            <a:gdLst/>
            <a:ahLst/>
            <a:cxnLst/>
            <a:rect l="l" t="t" r="r" b="b"/>
            <a:pathLst>
              <a:path w="743585" h="2758440">
                <a:moveTo>
                  <a:pt x="0" y="2757899"/>
                </a:moveTo>
                <a:lnTo>
                  <a:pt x="0" y="743227"/>
                </a:lnTo>
                <a:lnTo>
                  <a:pt x="743227" y="0"/>
                </a:lnTo>
                <a:lnTo>
                  <a:pt x="743227" y="2014671"/>
                </a:lnTo>
                <a:lnTo>
                  <a:pt x="0" y="2757899"/>
                </a:lnTo>
                <a:close/>
              </a:path>
            </a:pathLst>
          </a:custGeom>
          <a:solidFill>
            <a:srgbClr val="A0AEC6"/>
          </a:solidFill>
        </p:spPr>
        <p:txBody>
          <a:bodyPr wrap="square" lIns="0" tIns="0" rIns="0" bIns="0" rtlCol="0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3588900" y="1501733"/>
            <a:ext cx="1275925" cy="991447"/>
          </a:xfrm>
          <a:custGeom>
            <a:avLst/>
            <a:gdLst/>
            <a:ahLst/>
            <a:cxnLst/>
            <a:rect l="l" t="t" r="r" b="b"/>
            <a:pathLst>
              <a:path w="956945" h="743585">
                <a:moveTo>
                  <a:pt x="213171" y="743227"/>
                </a:moveTo>
                <a:lnTo>
                  <a:pt x="0" y="743227"/>
                </a:lnTo>
                <a:lnTo>
                  <a:pt x="743227" y="0"/>
                </a:lnTo>
                <a:lnTo>
                  <a:pt x="956399" y="0"/>
                </a:lnTo>
                <a:lnTo>
                  <a:pt x="213171" y="743227"/>
                </a:lnTo>
                <a:close/>
              </a:path>
            </a:pathLst>
          </a:custGeom>
          <a:solidFill>
            <a:srgbClr val="D3E1F9"/>
          </a:solidFill>
        </p:spPr>
        <p:txBody>
          <a:bodyPr wrap="square" lIns="0" tIns="0" rIns="0" bIns="0" rtlCol="0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3588900" y="1501732"/>
            <a:ext cx="1275925" cy="3677920"/>
          </a:xfrm>
          <a:custGeom>
            <a:avLst/>
            <a:gdLst/>
            <a:ahLst/>
            <a:cxnLst/>
            <a:rect l="l" t="t" r="r" b="b"/>
            <a:pathLst>
              <a:path w="956945" h="2758440">
                <a:moveTo>
                  <a:pt x="0" y="743227"/>
                </a:moveTo>
                <a:lnTo>
                  <a:pt x="743227" y="0"/>
                </a:lnTo>
                <a:lnTo>
                  <a:pt x="956399" y="0"/>
                </a:lnTo>
                <a:lnTo>
                  <a:pt x="956399" y="2014671"/>
                </a:lnTo>
                <a:lnTo>
                  <a:pt x="213171" y="2757899"/>
                </a:lnTo>
                <a:lnTo>
                  <a:pt x="0" y="2757899"/>
                </a:lnTo>
                <a:lnTo>
                  <a:pt x="0" y="743227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3588900" y="1501733"/>
            <a:ext cx="1275925" cy="991447"/>
          </a:xfrm>
          <a:custGeom>
            <a:avLst/>
            <a:gdLst/>
            <a:ahLst/>
            <a:cxnLst/>
            <a:rect l="l" t="t" r="r" b="b"/>
            <a:pathLst>
              <a:path w="956945" h="743585">
                <a:moveTo>
                  <a:pt x="0" y="743227"/>
                </a:moveTo>
                <a:lnTo>
                  <a:pt x="213171" y="743227"/>
                </a:lnTo>
                <a:lnTo>
                  <a:pt x="956399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3873128" y="2492704"/>
            <a:ext cx="0" cy="2686473"/>
          </a:xfrm>
          <a:custGeom>
            <a:avLst/>
            <a:gdLst/>
            <a:ahLst/>
            <a:cxnLst/>
            <a:rect l="l" t="t" r="r" b="b"/>
            <a:pathLst>
              <a:path h="2014854">
                <a:moveTo>
                  <a:pt x="0" y="0"/>
                </a:moveTo>
                <a:lnTo>
                  <a:pt x="0" y="2014671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503101" y="4653573"/>
            <a:ext cx="373380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0" lvl="0" indent="0" algn="l" defTabSz="1219170" rtl="0" eaLnBrk="1" fontAlgn="auto" latinLnBrk="0" hangingPunct="1">
              <a:lnSpc>
                <a:spcPct val="100000"/>
              </a:lnSpc>
              <a:spcBef>
                <a:spcPts val="133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28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988834" y="1889341"/>
            <a:ext cx="373380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0" lvl="0" indent="0" algn="l" defTabSz="1219170" rtl="0" eaLnBrk="1" fontAlgn="auto" latinLnBrk="0" hangingPunct="1">
              <a:lnSpc>
                <a:spcPct val="100000"/>
              </a:lnSpc>
              <a:spcBef>
                <a:spcPts val="133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28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608950" y="5175751"/>
            <a:ext cx="204047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0" lvl="0" indent="0" algn="l" defTabSz="1219170" rtl="0" eaLnBrk="1" fontAlgn="auto" latinLnBrk="0" hangingPunct="1">
              <a:lnSpc>
                <a:spcPct val="100000"/>
              </a:lnSpc>
              <a:spcBef>
                <a:spcPts val="133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6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5633434" y="3308199"/>
            <a:ext cx="1241213" cy="0"/>
          </a:xfrm>
          <a:custGeom>
            <a:avLst/>
            <a:gdLst/>
            <a:ahLst/>
            <a:cxnLst/>
            <a:rect l="l" t="t" r="r" b="b"/>
            <a:pathLst>
              <a:path w="930910">
                <a:moveTo>
                  <a:pt x="0" y="0"/>
                </a:moveTo>
                <a:lnTo>
                  <a:pt x="930449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6874033" y="3287223"/>
            <a:ext cx="58420" cy="42333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5"/>
                </a:moveTo>
                <a:lnTo>
                  <a:pt x="0" y="0"/>
                </a:lnTo>
                <a:lnTo>
                  <a:pt x="43225" y="15732"/>
                </a:lnTo>
                <a:lnTo>
                  <a:pt x="0" y="31465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6874033" y="3287223"/>
            <a:ext cx="58420" cy="42333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5"/>
                </a:moveTo>
                <a:lnTo>
                  <a:pt x="43225" y="15732"/>
                </a:lnTo>
                <a:lnTo>
                  <a:pt x="0" y="0"/>
                </a:lnTo>
                <a:lnTo>
                  <a:pt x="0" y="31465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783233" y="3412374"/>
            <a:ext cx="999067" cy="1856576"/>
          </a:xfrm>
          <a:prstGeom prst="rect">
            <a:avLst/>
          </a:prstGeom>
        </p:spPr>
        <p:txBody>
          <a:bodyPr vert="horz" wrap="square" lIns="0" tIns="14393" rIns="0" bIns="0" rtlCol="0">
            <a:spAutoFit/>
          </a:bodyPr>
          <a:lstStyle/>
          <a:p>
            <a:pPr marL="16933" marR="6773" lvl="0" indent="0" algn="l" defTabSz="1219170" rtl="0" eaLnBrk="1" fontAlgn="auto" latinLnBrk="0" hangingPunct="1">
              <a:lnSpc>
                <a:spcPct val="100699"/>
              </a:lnSpc>
              <a:spcBef>
                <a:spcPts val="113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CONV,  ReLU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6933" marR="39792" lvl="0" indent="0" algn="l" defTabSz="1219170" rtl="0" eaLnBrk="1" fontAlgn="auto" latinLnBrk="0" hangingPunct="1">
              <a:lnSpc>
                <a:spcPct val="1006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7" normalizeH="0" baseline="0" noProof="0" dirty="0">
                <a:ln>
                  <a:noFill/>
                </a:ln>
                <a:solidFill>
                  <a:srgbClr val="37761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e.g.</a:t>
            </a:r>
            <a:r>
              <a:rPr kumimoji="0" sz="2400" b="0" i="0" u="none" strike="noStrike" kern="1200" cap="none" spc="-127" normalizeH="0" baseline="0" noProof="0" dirty="0">
                <a:ln>
                  <a:noFill/>
                </a:ln>
                <a:solidFill>
                  <a:srgbClr val="37761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-7" normalizeH="0" baseline="0" noProof="0" dirty="0">
                <a:ln>
                  <a:noFill/>
                </a:ln>
                <a:solidFill>
                  <a:srgbClr val="37761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10  5x5x</a:t>
            </a:r>
            <a:r>
              <a:rPr kumimoji="0" sz="2400" b="1" i="0" u="none" strike="noStrike" kern="1200" cap="none" spc="-7" normalizeH="0" baseline="0" noProof="0" dirty="0">
                <a:ln>
                  <a:noFill/>
                </a:ln>
                <a:solidFill>
                  <a:srgbClr val="37761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6  </a:t>
            </a:r>
            <a:r>
              <a:rPr kumimoji="0" sz="2400" b="0" i="0" u="none" strike="noStrike" kern="1200" cap="none" spc="-7" normalizeH="0" baseline="0" noProof="0" dirty="0">
                <a:ln>
                  <a:noFill/>
                </a:ln>
                <a:solidFill>
                  <a:srgbClr val="37761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filters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7246499" y="2594304"/>
            <a:ext cx="284480" cy="2686473"/>
          </a:xfrm>
          <a:custGeom>
            <a:avLst/>
            <a:gdLst/>
            <a:ahLst/>
            <a:cxnLst/>
            <a:rect l="l" t="t" r="r" b="b"/>
            <a:pathLst>
              <a:path w="213360" h="2014854">
                <a:moveTo>
                  <a:pt x="0" y="0"/>
                </a:moveTo>
                <a:lnTo>
                  <a:pt x="213171" y="0"/>
                </a:lnTo>
                <a:lnTo>
                  <a:pt x="213171" y="2014671"/>
                </a:lnTo>
                <a:lnTo>
                  <a:pt x="0" y="2014671"/>
                </a:lnTo>
                <a:lnTo>
                  <a:pt x="0" y="0"/>
                </a:lnTo>
                <a:close/>
              </a:path>
            </a:pathLst>
          </a:custGeom>
          <a:solidFill>
            <a:srgbClr val="D9EAD3"/>
          </a:solidFill>
        </p:spPr>
        <p:txBody>
          <a:bodyPr wrap="square" lIns="0" tIns="0" rIns="0" bIns="0" rtlCol="0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7530730" y="1603332"/>
            <a:ext cx="991447" cy="3677920"/>
          </a:xfrm>
          <a:custGeom>
            <a:avLst/>
            <a:gdLst/>
            <a:ahLst/>
            <a:cxnLst/>
            <a:rect l="l" t="t" r="r" b="b"/>
            <a:pathLst>
              <a:path w="743585" h="2758440">
                <a:moveTo>
                  <a:pt x="0" y="2757899"/>
                </a:moveTo>
                <a:lnTo>
                  <a:pt x="0" y="743227"/>
                </a:lnTo>
                <a:lnTo>
                  <a:pt x="743227" y="0"/>
                </a:lnTo>
                <a:lnTo>
                  <a:pt x="743227" y="2014671"/>
                </a:lnTo>
                <a:lnTo>
                  <a:pt x="0" y="2757899"/>
                </a:lnTo>
                <a:close/>
              </a:path>
            </a:pathLst>
          </a:custGeom>
          <a:solidFill>
            <a:srgbClr val="ADBBA8"/>
          </a:solidFill>
        </p:spPr>
        <p:txBody>
          <a:bodyPr wrap="square" lIns="0" tIns="0" rIns="0" bIns="0" rtlCol="0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7246499" y="1603333"/>
            <a:ext cx="1275925" cy="991447"/>
          </a:xfrm>
          <a:custGeom>
            <a:avLst/>
            <a:gdLst/>
            <a:ahLst/>
            <a:cxnLst/>
            <a:rect l="l" t="t" r="r" b="b"/>
            <a:pathLst>
              <a:path w="956945" h="743585">
                <a:moveTo>
                  <a:pt x="213171" y="743227"/>
                </a:moveTo>
                <a:lnTo>
                  <a:pt x="0" y="743227"/>
                </a:lnTo>
                <a:lnTo>
                  <a:pt x="743227" y="0"/>
                </a:lnTo>
                <a:lnTo>
                  <a:pt x="956399" y="0"/>
                </a:lnTo>
                <a:lnTo>
                  <a:pt x="213171" y="743227"/>
                </a:lnTo>
                <a:close/>
              </a:path>
            </a:pathLst>
          </a:custGeom>
          <a:solidFill>
            <a:srgbClr val="E0EEDB"/>
          </a:solidFill>
        </p:spPr>
        <p:txBody>
          <a:bodyPr wrap="square" lIns="0" tIns="0" rIns="0" bIns="0" rtlCol="0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7246499" y="1603332"/>
            <a:ext cx="1275925" cy="3677920"/>
          </a:xfrm>
          <a:custGeom>
            <a:avLst/>
            <a:gdLst/>
            <a:ahLst/>
            <a:cxnLst/>
            <a:rect l="l" t="t" r="r" b="b"/>
            <a:pathLst>
              <a:path w="956945" h="2758440">
                <a:moveTo>
                  <a:pt x="0" y="743227"/>
                </a:moveTo>
                <a:lnTo>
                  <a:pt x="743227" y="0"/>
                </a:lnTo>
                <a:lnTo>
                  <a:pt x="956399" y="0"/>
                </a:lnTo>
                <a:lnTo>
                  <a:pt x="956399" y="2014671"/>
                </a:lnTo>
                <a:lnTo>
                  <a:pt x="213171" y="2757899"/>
                </a:lnTo>
                <a:lnTo>
                  <a:pt x="0" y="2757899"/>
                </a:lnTo>
                <a:lnTo>
                  <a:pt x="0" y="743227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7246499" y="1603333"/>
            <a:ext cx="1275925" cy="991447"/>
          </a:xfrm>
          <a:custGeom>
            <a:avLst/>
            <a:gdLst/>
            <a:ahLst/>
            <a:cxnLst/>
            <a:rect l="l" t="t" r="r" b="b"/>
            <a:pathLst>
              <a:path w="956945" h="743585">
                <a:moveTo>
                  <a:pt x="0" y="743227"/>
                </a:moveTo>
                <a:lnTo>
                  <a:pt x="213171" y="743227"/>
                </a:lnTo>
                <a:lnTo>
                  <a:pt x="956399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7530729" y="2594304"/>
            <a:ext cx="0" cy="2686473"/>
          </a:xfrm>
          <a:custGeom>
            <a:avLst/>
            <a:gdLst/>
            <a:ahLst/>
            <a:cxnLst/>
            <a:rect l="l" t="t" r="r" b="b"/>
            <a:pathLst>
              <a:path h="2014854">
                <a:moveTo>
                  <a:pt x="0" y="0"/>
                </a:moveTo>
                <a:lnTo>
                  <a:pt x="0" y="2014671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9087832" y="3308199"/>
            <a:ext cx="1241213" cy="0"/>
          </a:xfrm>
          <a:custGeom>
            <a:avLst/>
            <a:gdLst/>
            <a:ahLst/>
            <a:cxnLst/>
            <a:rect l="l" t="t" r="r" b="b"/>
            <a:pathLst>
              <a:path w="930909">
                <a:moveTo>
                  <a:pt x="0" y="0"/>
                </a:moveTo>
                <a:lnTo>
                  <a:pt x="930449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10328433" y="3287223"/>
            <a:ext cx="58420" cy="42333"/>
          </a:xfrm>
          <a:custGeom>
            <a:avLst/>
            <a:gdLst/>
            <a:ahLst/>
            <a:cxnLst/>
            <a:rect l="l" t="t" r="r" b="b"/>
            <a:pathLst>
              <a:path w="43815" h="31750">
                <a:moveTo>
                  <a:pt x="0" y="31465"/>
                </a:moveTo>
                <a:lnTo>
                  <a:pt x="0" y="0"/>
                </a:lnTo>
                <a:lnTo>
                  <a:pt x="43224" y="15732"/>
                </a:lnTo>
                <a:lnTo>
                  <a:pt x="0" y="31465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10328433" y="3287223"/>
            <a:ext cx="58420" cy="42333"/>
          </a:xfrm>
          <a:custGeom>
            <a:avLst/>
            <a:gdLst/>
            <a:ahLst/>
            <a:cxnLst/>
            <a:rect l="l" t="t" r="r" b="b"/>
            <a:pathLst>
              <a:path w="43815" h="31750">
                <a:moveTo>
                  <a:pt x="0" y="31465"/>
                </a:moveTo>
                <a:lnTo>
                  <a:pt x="43224" y="15732"/>
                </a:lnTo>
                <a:lnTo>
                  <a:pt x="0" y="0"/>
                </a:lnTo>
                <a:lnTo>
                  <a:pt x="0" y="31465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9237633" y="3412374"/>
            <a:ext cx="999067" cy="737424"/>
          </a:xfrm>
          <a:prstGeom prst="rect">
            <a:avLst/>
          </a:prstGeom>
        </p:spPr>
        <p:txBody>
          <a:bodyPr vert="horz" wrap="square" lIns="0" tIns="14393" rIns="0" bIns="0" rtlCol="0">
            <a:spAutoFit/>
          </a:bodyPr>
          <a:lstStyle/>
          <a:p>
            <a:pPr marL="16933" marR="6773" lvl="0" indent="0" algn="l" defTabSz="1219170" rtl="0" eaLnBrk="1" fontAlgn="auto" latinLnBrk="0" hangingPunct="1">
              <a:lnSpc>
                <a:spcPct val="100699"/>
              </a:lnSpc>
              <a:spcBef>
                <a:spcPts val="113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CONV,  ReLU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210567" y="6290133"/>
            <a:ext cx="1173226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ts val="2753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004298" algn="l"/>
                <a:tab pos="9645832" algn="l"/>
              </a:tabLst>
              <a:defRPr/>
            </a:pPr>
            <a:r>
              <a:rPr kumimoji="0" sz="2400" b="0" i="0" u="none" strike="noStrike" kern="1200" cap="none" spc="-7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Fei-Fei Li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&amp; Justin Johnson &amp;</a:t>
            </a:r>
            <a:r>
              <a:rPr kumimoji="0" sz="2400" b="0" i="0" u="none" strike="noStrike" kern="1200" cap="none" spc="-27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-7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Serena Yeung	</a:t>
            </a:r>
            <a:r>
              <a:rPr kumimoji="0" sz="4000" b="0" i="0" u="none" strike="noStrike" kern="1200" cap="none" spc="-9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Lecture </a:t>
            </a:r>
            <a:r>
              <a:rPr kumimoji="0" sz="4000" b="0" i="0" u="none" strike="noStrike" kern="1200" cap="none" spc="0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5</a:t>
            </a:r>
            <a:r>
              <a:rPr kumimoji="0" sz="4000" b="0" i="0" u="none" strike="noStrike" kern="1200" cap="none" spc="-9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4000" b="0" i="0" u="none" strike="noStrike" kern="1200" cap="none" spc="0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-	</a:t>
            </a:r>
            <a:r>
              <a:rPr kumimoji="0" sz="4000" b="0" i="0" u="none" strike="noStrike" kern="1200" cap="none" spc="-9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April 16,</a:t>
            </a:r>
            <a:r>
              <a:rPr kumimoji="0" sz="4000" b="0" i="0" u="none" strike="noStrike" kern="1200" cap="none" spc="-189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4000" b="0" i="0" u="none" strike="noStrike" kern="1200" cap="none" spc="-9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2019</a:t>
            </a:r>
            <a:endParaRPr kumimoji="0" sz="4000" b="0" i="0" u="none" strike="noStrike" kern="1200" cap="none" spc="0" normalizeH="0" baseline="-4166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44" name="object 44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 marR="0" lvl="0" indent="0" algn="l" defTabSz="1219170" rtl="0" eaLnBrk="1" fontAlgn="auto" latinLnBrk="0" hangingPunct="1">
              <a:lnSpc>
                <a:spcPts val="3173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4000" b="0" i="0" u="none" strike="noStrike" kern="1200" cap="none" spc="-9" normalizeH="0" baseline="1388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Lecture </a:t>
            </a:r>
            <a:r>
              <a:rPr kumimoji="0" sz="4000" b="0" i="0" u="none" strike="noStrike" kern="1200" cap="none" spc="0" normalizeH="0" baseline="1388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5 -</a:t>
            </a:r>
            <a:r>
              <a:rPr kumimoji="0" sz="4000" b="0" i="0" u="none" strike="noStrike" kern="1200" cap="none" spc="-369" normalizeH="0" baseline="1388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fld id="{81D60167-4931-47E6-BA6A-407CBD079E47}" type="slidenum">
              <a:rPr kumimoji="0" sz="2667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pPr marL="16933" marR="0" lvl="0" indent="0" algn="l" defTabSz="1219170" rtl="0" eaLnBrk="1" fontAlgn="auto" latinLnBrk="0" hangingPunct="1">
                <a:lnSpc>
                  <a:spcPts val="3173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sz="2667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45" name="object 45"/>
          <p:cNvSpPr txBox="1">
            <a:spLocks noGrp="1"/>
          </p:cNvSpPr>
          <p:nvPr>
            <p:ph type="ftr" sz="quarter" idx="429496729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 marR="0" lvl="0" indent="0" algn="l" defTabSz="1219170" rtl="0" eaLnBrk="1" fontAlgn="auto" latinLnBrk="0" hangingPunct="1">
              <a:lnSpc>
                <a:spcPts val="30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667" b="0" i="0" u="none" strike="noStrike" kern="1200" cap="none" spc="-7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April 16,</a:t>
            </a:r>
            <a:r>
              <a:rPr kumimoji="0" sz="2667" b="0" i="0" u="none" strike="noStrike" kern="1200" cap="none" spc="-12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667" b="0" i="0" u="none" strike="noStrike" kern="1200" cap="none" spc="-7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2019</a:t>
            </a:r>
          </a:p>
        </p:txBody>
      </p:sp>
      <p:sp>
        <p:nvSpPr>
          <p:cNvPr id="46" name="object 46"/>
          <p:cNvSpPr txBox="1">
            <a:spLocks noGrp="1"/>
          </p:cNvSpPr>
          <p:nvPr>
            <p:ph type="dt" sz="half" idx="4294967295"/>
          </p:nvPr>
        </p:nvSpPr>
        <p:spPr>
          <a:xfrm>
            <a:off x="258177" y="8372729"/>
            <a:ext cx="802640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 marR="0" lvl="0" indent="0" algn="l" defTabSz="1219170" rtl="0" eaLnBrk="1" fontAlgn="auto" latinLnBrk="0" hangingPunct="1">
              <a:lnSpc>
                <a:spcPts val="2787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7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Fei-Fei Li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&amp; Justin Johnson &amp; </a:t>
            </a:r>
            <a:r>
              <a:rPr kumimoji="0" sz="2400" b="0" i="0" u="none" strike="noStrike" kern="1200" cap="none" spc="-7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Serena</a:t>
            </a:r>
            <a:r>
              <a:rPr kumimoji="0" sz="2400" b="0" i="0" u="none" strike="noStrike" kern="1200" cap="none" spc="-167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-7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Yeung</a:t>
            </a:r>
          </a:p>
        </p:txBody>
      </p:sp>
      <p:sp>
        <p:nvSpPr>
          <p:cNvPr id="39" name="object 39"/>
          <p:cNvSpPr txBox="1"/>
          <p:nvPr/>
        </p:nvSpPr>
        <p:spPr>
          <a:xfrm>
            <a:off x="10859767" y="3062911"/>
            <a:ext cx="553720" cy="50954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0" lvl="0" indent="0" algn="l" defTabSz="1219170" rtl="0" eaLnBrk="1" fontAlgn="auto" latinLnBrk="0" hangingPunct="1">
              <a:lnSpc>
                <a:spcPct val="100000"/>
              </a:lnSpc>
              <a:spcBef>
                <a:spcPts val="133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….</a:t>
            </a:r>
            <a:endParaRPr kumimoji="0" sz="3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7164951" y="5277351"/>
            <a:ext cx="373380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0" lvl="0" indent="0" algn="l" defTabSz="1219170" rtl="0" eaLnBrk="1" fontAlgn="auto" latinLnBrk="0" hangingPunct="1">
              <a:lnSpc>
                <a:spcPct val="100000"/>
              </a:lnSpc>
              <a:spcBef>
                <a:spcPts val="133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10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8160701" y="4755173"/>
            <a:ext cx="373380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0" lvl="0" indent="0" algn="l" defTabSz="1219170" rtl="0" eaLnBrk="1" fontAlgn="auto" latinLnBrk="0" hangingPunct="1">
              <a:lnSpc>
                <a:spcPct val="100000"/>
              </a:lnSpc>
              <a:spcBef>
                <a:spcPts val="133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24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8646434" y="1990941"/>
            <a:ext cx="373380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0" lvl="0" indent="0" algn="l" defTabSz="1219170" rtl="0" eaLnBrk="1" fontAlgn="auto" latinLnBrk="0" hangingPunct="1">
              <a:lnSpc>
                <a:spcPct val="100000"/>
              </a:lnSpc>
              <a:spcBef>
                <a:spcPts val="133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24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21245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0534" y="145875"/>
            <a:ext cx="1184487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b="1" spc="-7" dirty="0"/>
              <a:t>Preview</a:t>
            </a:r>
            <a:endParaRPr sz="2400"/>
          </a:p>
        </p:txBody>
      </p:sp>
      <p:sp>
        <p:nvSpPr>
          <p:cNvPr id="3" name="object 3"/>
          <p:cNvSpPr txBox="1"/>
          <p:nvPr/>
        </p:nvSpPr>
        <p:spPr>
          <a:xfrm>
            <a:off x="6363767" y="148585"/>
            <a:ext cx="2611119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0" lvl="0" indent="0" algn="l" defTabSz="1219170" rtl="0" eaLnBrk="1" fontAlgn="auto" latinLnBrk="0" hangingPunct="1">
              <a:lnSpc>
                <a:spcPct val="100000"/>
              </a:lnSpc>
              <a:spcBef>
                <a:spcPts val="133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67" b="0" i="1" u="none" strike="noStrike" kern="1200" cap="none" spc="-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[Zeiler and Fergus</a:t>
            </a:r>
            <a:r>
              <a:rPr kumimoji="0" sz="1867" b="0" i="1" u="none" strike="noStrike" kern="1200" cap="none" spc="-10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67" b="0" i="1" u="none" strike="noStrike" kern="1200" cap="none" spc="-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2013]</a:t>
            </a:r>
            <a:endParaRPr kumimoji="0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269166" y="82309"/>
            <a:ext cx="2825327" cy="38938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6773" lvl="0" indent="847" algn="l" defTabSz="1219170" rtl="0" eaLnBrk="1" fontAlgn="auto" latinLnBrk="0" hangingPunct="1">
              <a:lnSpc>
                <a:spcPct val="117200"/>
              </a:lnSpc>
              <a:spcBef>
                <a:spcPts val="133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067" b="0" i="0" u="none" strike="noStrike" kern="1200" cap="none" spc="-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Visualization of VGG-16 by Lane McIntosh. VGG-16  </a:t>
            </a:r>
            <a:r>
              <a:rPr kumimoji="0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architecture </a:t>
            </a:r>
            <a:r>
              <a:rPr kumimoji="0" sz="1067" b="0" i="0" u="none" strike="noStrike" kern="1200" cap="none" spc="-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from [Simonyan </a:t>
            </a:r>
            <a:r>
              <a:rPr kumimoji="0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and </a:t>
            </a:r>
            <a:r>
              <a:rPr kumimoji="0" sz="1067" b="0" i="0" u="none" strike="noStrike" kern="1200" cap="none" spc="-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Zisserman</a:t>
            </a:r>
            <a:r>
              <a:rPr kumimoji="0" sz="1067" b="0" i="0" u="none" strike="noStrike" kern="1200" cap="none" spc="-1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1067" b="0" i="0" u="none" strike="noStrike" kern="1200" cap="none" spc="-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2014].</a:t>
            </a:r>
            <a:endParaRPr kumimoji="0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2299" y="651217"/>
            <a:ext cx="12067400" cy="555553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10567" y="6290133"/>
            <a:ext cx="1173226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ts val="2753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004298" algn="l"/>
                <a:tab pos="9645832" algn="l"/>
              </a:tabLst>
              <a:defRPr/>
            </a:pPr>
            <a:r>
              <a:rPr kumimoji="0" sz="2400" b="0" i="0" u="none" strike="noStrike" kern="1200" cap="none" spc="-7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Fei-Fei Li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&amp; Justin Johnson &amp;</a:t>
            </a:r>
            <a:r>
              <a:rPr kumimoji="0" sz="2400" b="0" i="0" u="none" strike="noStrike" kern="1200" cap="none" spc="-27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-7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Serena Yeung	</a:t>
            </a:r>
            <a:r>
              <a:rPr kumimoji="0" sz="4000" b="0" i="0" u="none" strike="noStrike" kern="1200" cap="none" spc="-9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Lecture </a:t>
            </a:r>
            <a:r>
              <a:rPr kumimoji="0" sz="4000" b="0" i="0" u="none" strike="noStrike" kern="1200" cap="none" spc="0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5</a:t>
            </a:r>
            <a:r>
              <a:rPr kumimoji="0" sz="4000" b="0" i="0" u="none" strike="noStrike" kern="1200" cap="none" spc="-9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4000" b="0" i="0" u="none" strike="noStrike" kern="1200" cap="none" spc="0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-	</a:t>
            </a:r>
            <a:r>
              <a:rPr kumimoji="0" sz="4000" b="0" i="0" u="none" strike="noStrike" kern="1200" cap="none" spc="-9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April 16,</a:t>
            </a:r>
            <a:r>
              <a:rPr kumimoji="0" sz="4000" b="0" i="0" u="none" strike="noStrike" kern="1200" cap="none" spc="-189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4000" b="0" i="0" u="none" strike="noStrike" kern="1200" cap="none" spc="-9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2019</a:t>
            </a:r>
            <a:endParaRPr kumimoji="0" sz="4000" b="0" i="0" u="none" strike="noStrike" kern="1200" cap="none" spc="0" normalizeH="0" baseline="-4166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 marR="0" lvl="0" indent="0" algn="l" defTabSz="1219170" rtl="0" eaLnBrk="1" fontAlgn="auto" latinLnBrk="0" hangingPunct="1">
              <a:lnSpc>
                <a:spcPts val="3173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4000" b="0" i="0" u="none" strike="noStrike" kern="1200" cap="none" spc="-9" normalizeH="0" baseline="1388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Lecture </a:t>
            </a:r>
            <a:r>
              <a:rPr kumimoji="0" sz="4000" b="0" i="0" u="none" strike="noStrike" kern="1200" cap="none" spc="0" normalizeH="0" baseline="1388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5 -</a:t>
            </a:r>
            <a:r>
              <a:rPr kumimoji="0" sz="4000" b="0" i="0" u="none" strike="noStrike" kern="1200" cap="none" spc="-369" normalizeH="0" baseline="1388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fld id="{81D60167-4931-47E6-BA6A-407CBD079E47}" type="slidenum">
              <a:rPr kumimoji="0" sz="2667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pPr marL="16933" marR="0" lvl="0" indent="0" algn="l" defTabSz="1219170" rtl="0" eaLnBrk="1" fontAlgn="auto" latinLnBrk="0" hangingPunct="1">
                <a:lnSpc>
                  <a:spcPts val="3173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sz="2667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429496729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 marR="0" lvl="0" indent="0" algn="l" defTabSz="1219170" rtl="0" eaLnBrk="1" fontAlgn="auto" latinLnBrk="0" hangingPunct="1">
              <a:lnSpc>
                <a:spcPts val="30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667" b="0" i="0" u="none" strike="noStrike" kern="1200" cap="none" spc="-7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April 16,</a:t>
            </a:r>
            <a:r>
              <a:rPr kumimoji="0" sz="2667" b="0" i="0" u="none" strike="noStrike" kern="1200" cap="none" spc="-12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667" b="0" i="0" u="none" strike="noStrike" kern="1200" cap="none" spc="-7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2019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dt" sz="half" idx="4294967295"/>
          </p:nvPr>
        </p:nvSpPr>
        <p:spPr>
          <a:xfrm>
            <a:off x="258177" y="8372729"/>
            <a:ext cx="802640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 marR="0" lvl="0" indent="0" algn="l" defTabSz="1219170" rtl="0" eaLnBrk="1" fontAlgn="auto" latinLnBrk="0" hangingPunct="1">
              <a:lnSpc>
                <a:spcPts val="2787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7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Fei-Fei Li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&amp; Justin Johnson &amp; </a:t>
            </a:r>
            <a:r>
              <a:rPr kumimoji="0" sz="2400" b="0" i="0" u="none" strike="noStrike" kern="1200" cap="none" spc="-7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Serena</a:t>
            </a:r>
            <a:r>
              <a:rPr kumimoji="0" sz="2400" b="0" i="0" u="none" strike="noStrike" kern="1200" cap="none" spc="-167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-7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Yeung</a:t>
            </a:r>
          </a:p>
        </p:txBody>
      </p:sp>
    </p:spTree>
    <p:extLst>
      <p:ext uri="{BB962C8B-B14F-4D97-AF65-F5344CB8AC3E}">
        <p14:creationId xmlns:p14="http://schemas.microsoft.com/office/powerpoint/2010/main" val="1410175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13401" y="102532"/>
            <a:ext cx="5745132" cy="59411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424289" y="341833"/>
            <a:ext cx="911860" cy="843280"/>
          </a:xfrm>
          <a:custGeom>
            <a:avLst/>
            <a:gdLst/>
            <a:ahLst/>
            <a:cxnLst/>
            <a:rect l="l" t="t" r="r" b="b"/>
            <a:pathLst>
              <a:path w="683894" h="632460">
                <a:moveTo>
                  <a:pt x="0" y="0"/>
                </a:moveTo>
                <a:lnTo>
                  <a:pt x="683699" y="0"/>
                </a:lnTo>
                <a:lnTo>
                  <a:pt x="683699" y="632399"/>
                </a:lnTo>
                <a:lnTo>
                  <a:pt x="0" y="6323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46932" y="0"/>
            <a:ext cx="1276773" cy="342053"/>
          </a:xfrm>
          <a:custGeom>
            <a:avLst/>
            <a:gdLst/>
            <a:ahLst/>
            <a:cxnLst/>
            <a:rect l="l" t="t" r="r" b="b"/>
            <a:pathLst>
              <a:path w="957580" h="256540">
                <a:moveTo>
                  <a:pt x="957299" y="0"/>
                </a:moveTo>
                <a:lnTo>
                  <a:pt x="957299" y="256375"/>
                </a:lnTo>
                <a:lnTo>
                  <a:pt x="0" y="256375"/>
                </a:lnTo>
                <a:lnTo>
                  <a:pt x="0" y="0"/>
                </a:lnTo>
                <a:lnTo>
                  <a:pt x="957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335901" y="226706"/>
            <a:ext cx="9550865" cy="3437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404222" y="226835"/>
            <a:ext cx="331047" cy="343747"/>
          </a:xfrm>
          <a:custGeom>
            <a:avLst/>
            <a:gdLst/>
            <a:ahLst/>
            <a:cxnLst/>
            <a:rect l="l" t="t" r="r" b="b"/>
            <a:pathLst>
              <a:path w="248285" h="257809">
                <a:moveTo>
                  <a:pt x="0" y="0"/>
                </a:moveTo>
                <a:lnTo>
                  <a:pt x="247799" y="0"/>
                </a:lnTo>
                <a:lnTo>
                  <a:pt x="247799" y="257699"/>
                </a:lnTo>
                <a:lnTo>
                  <a:pt x="0" y="2576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70433" y="1752799"/>
            <a:ext cx="754380" cy="843280"/>
          </a:xfrm>
          <a:custGeom>
            <a:avLst/>
            <a:gdLst/>
            <a:ahLst/>
            <a:cxnLst/>
            <a:rect l="l" t="t" r="r" b="b"/>
            <a:pathLst>
              <a:path w="565785" h="632460">
                <a:moveTo>
                  <a:pt x="0" y="0"/>
                </a:moveTo>
                <a:lnTo>
                  <a:pt x="565499" y="0"/>
                </a:lnTo>
                <a:lnTo>
                  <a:pt x="565499" y="632399"/>
                </a:lnTo>
                <a:lnTo>
                  <a:pt x="0" y="6323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513155" y="570435"/>
            <a:ext cx="1056640" cy="1479973"/>
          </a:xfrm>
          <a:custGeom>
            <a:avLst/>
            <a:gdLst/>
            <a:ahLst/>
            <a:cxnLst/>
            <a:rect l="l" t="t" r="r" b="b"/>
            <a:pathLst>
              <a:path w="792480" h="1109980">
                <a:moveTo>
                  <a:pt x="792199" y="0"/>
                </a:moveTo>
                <a:lnTo>
                  <a:pt x="0" y="1109965"/>
                </a:lnTo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433494" y="2013316"/>
            <a:ext cx="126511" cy="14359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2806400" y="509123"/>
            <a:ext cx="2590800" cy="755762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-7" dirty="0">
                <a:solidFill>
                  <a:srgbClr val="FF0000"/>
                </a:solidFill>
              </a:rPr>
              <a:t>one filter</a:t>
            </a:r>
            <a:r>
              <a:rPr sz="2400" spc="-27" dirty="0">
                <a:solidFill>
                  <a:srgbClr val="FF0000"/>
                </a:solidFill>
              </a:rPr>
              <a:t> </a:t>
            </a:r>
            <a:r>
              <a:rPr sz="2400" spc="-7" dirty="0">
                <a:solidFill>
                  <a:srgbClr val="FF0000"/>
                </a:solidFill>
              </a:rPr>
              <a:t>=&gt;</a:t>
            </a:r>
            <a:endParaRPr sz="2400"/>
          </a:p>
          <a:p>
            <a:pPr marL="16933">
              <a:spcBef>
                <a:spcPts val="20"/>
              </a:spcBef>
            </a:pPr>
            <a:r>
              <a:rPr sz="2400" spc="-7" dirty="0">
                <a:solidFill>
                  <a:srgbClr val="FF0000"/>
                </a:solidFill>
              </a:rPr>
              <a:t>one activation</a:t>
            </a:r>
            <a:r>
              <a:rPr sz="2400" spc="-113" dirty="0">
                <a:solidFill>
                  <a:srgbClr val="FF0000"/>
                </a:solidFill>
              </a:rPr>
              <a:t> </a:t>
            </a:r>
            <a:r>
              <a:rPr sz="2400" dirty="0">
                <a:solidFill>
                  <a:srgbClr val="FF0000"/>
                </a:solidFill>
              </a:rPr>
              <a:t>map</a:t>
            </a:r>
            <a:endParaRPr sz="2400"/>
          </a:p>
        </p:txBody>
      </p:sp>
      <p:sp>
        <p:nvSpPr>
          <p:cNvPr id="17" name="object 17"/>
          <p:cNvSpPr/>
          <p:nvPr/>
        </p:nvSpPr>
        <p:spPr>
          <a:xfrm>
            <a:off x="6544789" y="238301"/>
            <a:ext cx="331047" cy="343747"/>
          </a:xfrm>
          <a:custGeom>
            <a:avLst/>
            <a:gdLst/>
            <a:ahLst/>
            <a:cxnLst/>
            <a:rect l="l" t="t" r="r" b="b"/>
            <a:pathLst>
              <a:path w="248285" h="257809">
                <a:moveTo>
                  <a:pt x="0" y="0"/>
                </a:moveTo>
                <a:lnTo>
                  <a:pt x="247799" y="0"/>
                </a:lnTo>
                <a:lnTo>
                  <a:pt x="247799" y="257699"/>
                </a:lnTo>
                <a:lnTo>
                  <a:pt x="0" y="2576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537682" y="581902"/>
            <a:ext cx="5173133" cy="2867660"/>
          </a:xfrm>
          <a:custGeom>
            <a:avLst/>
            <a:gdLst/>
            <a:ahLst/>
            <a:cxnLst/>
            <a:rect l="l" t="t" r="r" b="b"/>
            <a:pathLst>
              <a:path w="3879850" h="2150745">
                <a:moveTo>
                  <a:pt x="3879229" y="0"/>
                </a:moveTo>
                <a:lnTo>
                  <a:pt x="0" y="2150188"/>
                </a:lnTo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424165" y="3399425"/>
            <a:ext cx="146555" cy="11797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670433" y="3468487"/>
            <a:ext cx="754380" cy="843280"/>
          </a:xfrm>
          <a:custGeom>
            <a:avLst/>
            <a:gdLst/>
            <a:ahLst/>
            <a:cxnLst/>
            <a:rect l="l" t="t" r="r" b="b"/>
            <a:pathLst>
              <a:path w="565785" h="632460">
                <a:moveTo>
                  <a:pt x="0" y="0"/>
                </a:moveTo>
                <a:lnTo>
                  <a:pt x="565499" y="0"/>
                </a:lnTo>
                <a:lnTo>
                  <a:pt x="565499" y="632399"/>
                </a:lnTo>
                <a:lnTo>
                  <a:pt x="0" y="6323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858667" y="5817753"/>
            <a:ext cx="1420707" cy="140209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0" lvl="0" indent="0" algn="l" defTabSz="1219170" rtl="0" eaLnBrk="1" fontAlgn="auto" latinLnBrk="0" hangingPunct="1">
              <a:lnSpc>
                <a:spcPct val="100000"/>
              </a:lnSpc>
              <a:spcBef>
                <a:spcPts val="133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800" b="0" i="0" u="none" strike="noStrike" kern="1200" cap="none" spc="-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Figure copyright Andrej</a:t>
            </a:r>
            <a:r>
              <a:rPr kumimoji="0" sz="8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800" b="0" i="0" u="none" strike="noStrike" kern="1200" cap="none" spc="-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Karpathy.</a:t>
            </a:r>
            <a:endParaRPr kumimoji="0" sz="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10567" y="6290133"/>
            <a:ext cx="1173226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ts val="2753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004298" algn="l"/>
                <a:tab pos="9645832" algn="l"/>
              </a:tabLst>
              <a:defRPr/>
            </a:pPr>
            <a:r>
              <a:rPr kumimoji="0" sz="2400" b="0" i="0" u="none" strike="noStrike" kern="1200" cap="none" spc="-7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Fei-Fei Li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&amp; Justin Johnson &amp;</a:t>
            </a:r>
            <a:r>
              <a:rPr kumimoji="0" sz="2400" b="0" i="0" u="none" strike="noStrike" kern="1200" cap="none" spc="-27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-7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Serena Yeung	</a:t>
            </a:r>
            <a:r>
              <a:rPr kumimoji="0" sz="4000" b="0" i="0" u="none" strike="noStrike" kern="1200" cap="none" spc="-9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Lecture </a:t>
            </a:r>
            <a:r>
              <a:rPr kumimoji="0" sz="4000" b="0" i="0" u="none" strike="noStrike" kern="1200" cap="none" spc="0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5</a:t>
            </a:r>
            <a:r>
              <a:rPr kumimoji="0" sz="4000" b="0" i="0" u="none" strike="noStrike" kern="1200" cap="none" spc="-9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4000" b="0" i="0" u="none" strike="noStrike" kern="1200" cap="none" spc="0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-	</a:t>
            </a:r>
            <a:r>
              <a:rPr kumimoji="0" sz="4000" b="0" i="0" u="none" strike="noStrike" kern="1200" cap="none" spc="-9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April 16,</a:t>
            </a:r>
            <a:r>
              <a:rPr kumimoji="0" sz="4000" b="0" i="0" u="none" strike="noStrike" kern="1200" cap="none" spc="-189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4000" b="0" i="0" u="none" strike="noStrike" kern="1200" cap="none" spc="-9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2019</a:t>
            </a:r>
            <a:endParaRPr kumimoji="0" sz="4000" b="0" i="0" u="none" strike="noStrike" kern="1200" cap="none" spc="0" normalizeH="0" baseline="-4166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3" name="object 23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 marR="0" lvl="0" indent="0" algn="l" defTabSz="1219170" rtl="0" eaLnBrk="1" fontAlgn="auto" latinLnBrk="0" hangingPunct="1">
              <a:lnSpc>
                <a:spcPts val="3173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4000" b="0" i="0" u="none" strike="noStrike" kern="1200" cap="none" spc="-9" normalizeH="0" baseline="1388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Lecture </a:t>
            </a:r>
            <a:r>
              <a:rPr kumimoji="0" sz="4000" b="0" i="0" u="none" strike="noStrike" kern="1200" cap="none" spc="0" normalizeH="0" baseline="1388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5 -</a:t>
            </a:r>
            <a:r>
              <a:rPr kumimoji="0" sz="4000" b="0" i="0" u="none" strike="noStrike" kern="1200" cap="none" spc="-369" normalizeH="0" baseline="1388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fld id="{81D60167-4931-47E6-BA6A-407CBD079E47}" type="slidenum">
              <a:rPr kumimoji="0" sz="2667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pPr marL="16933" marR="0" lvl="0" indent="0" algn="l" defTabSz="1219170" rtl="0" eaLnBrk="1" fontAlgn="auto" latinLnBrk="0" hangingPunct="1">
                <a:lnSpc>
                  <a:spcPts val="3173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sz="2667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4" name="object 24"/>
          <p:cNvSpPr txBox="1">
            <a:spLocks noGrp="1"/>
          </p:cNvSpPr>
          <p:nvPr>
            <p:ph type="ftr" sz="quarter" idx="429496729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 marR="0" lvl="0" indent="0" algn="l" defTabSz="1219170" rtl="0" eaLnBrk="1" fontAlgn="auto" latinLnBrk="0" hangingPunct="1">
              <a:lnSpc>
                <a:spcPts val="30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667" b="0" i="0" u="none" strike="noStrike" kern="1200" cap="none" spc="-7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April 16,</a:t>
            </a:r>
            <a:r>
              <a:rPr kumimoji="0" sz="2667" b="0" i="0" u="none" strike="noStrike" kern="1200" cap="none" spc="-12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667" b="0" i="0" u="none" strike="noStrike" kern="1200" cap="none" spc="-7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2019</a:t>
            </a:r>
          </a:p>
        </p:txBody>
      </p:sp>
      <p:sp>
        <p:nvSpPr>
          <p:cNvPr id="25" name="object 25"/>
          <p:cNvSpPr txBox="1">
            <a:spLocks noGrp="1"/>
          </p:cNvSpPr>
          <p:nvPr>
            <p:ph type="dt" sz="half" idx="4294967295"/>
          </p:nvPr>
        </p:nvSpPr>
        <p:spPr>
          <a:xfrm>
            <a:off x="258177" y="8372729"/>
            <a:ext cx="802640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 marR="0" lvl="0" indent="0" algn="l" defTabSz="1219170" rtl="0" eaLnBrk="1" fontAlgn="auto" latinLnBrk="0" hangingPunct="1">
              <a:lnSpc>
                <a:spcPts val="2787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7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Fei-Fei Li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&amp; Justin Johnson &amp; </a:t>
            </a:r>
            <a:r>
              <a:rPr kumimoji="0" sz="2400" b="0" i="0" u="none" strike="noStrike" kern="1200" cap="none" spc="-7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Serena</a:t>
            </a:r>
            <a:r>
              <a:rPr kumimoji="0" sz="2400" b="0" i="0" u="none" strike="noStrike" kern="1200" cap="none" spc="-167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-7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Yeung</a:t>
            </a:r>
          </a:p>
        </p:txBody>
      </p:sp>
    </p:spTree>
    <p:extLst>
      <p:ext uri="{BB962C8B-B14F-4D97-AF65-F5344CB8AC3E}">
        <p14:creationId xmlns:p14="http://schemas.microsoft.com/office/powerpoint/2010/main" val="2603723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" y="325527"/>
            <a:ext cx="12191999" cy="58385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54933" y="1"/>
            <a:ext cx="3467947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0" lvl="0" indent="0" algn="l" defTabSz="1219170" rtl="0" eaLnBrk="1" fontAlgn="auto" latinLnBrk="0" hangingPunct="1">
              <a:lnSpc>
                <a:spcPct val="100000"/>
              </a:lnSpc>
              <a:spcBef>
                <a:spcPts val="133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67" b="0" i="0" u="none" strike="noStrike" kern="1200" cap="none" spc="-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two </a:t>
            </a:r>
            <a:r>
              <a:rPr kumimoji="0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more </a:t>
            </a:r>
            <a:r>
              <a:rPr kumimoji="0" sz="1867" b="0" i="0" u="none" strike="noStrike" kern="1200" cap="none" spc="-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layers to go:</a:t>
            </a:r>
            <a:r>
              <a:rPr kumimoji="0" sz="1867" b="0" i="0" u="none" strike="noStrike" kern="1200" cap="none" spc="-113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67" b="0" i="0" u="none" strike="noStrike" kern="1200" cap="none" spc="-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POOL/FC</a:t>
            </a:r>
            <a:endParaRPr kumimoji="0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7567" y="2784368"/>
            <a:ext cx="2923533" cy="266992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10567" y="6290133"/>
            <a:ext cx="1173226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ts val="2753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004298" algn="l"/>
                <a:tab pos="9645832" algn="l"/>
              </a:tabLst>
              <a:defRPr/>
            </a:pPr>
            <a:r>
              <a:rPr kumimoji="0" sz="2400" b="0" i="0" u="none" strike="noStrike" kern="1200" cap="none" spc="-7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Fei-Fei Li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&amp; Justin Johnson &amp;</a:t>
            </a:r>
            <a:r>
              <a:rPr kumimoji="0" sz="2400" b="0" i="0" u="none" strike="noStrike" kern="1200" cap="none" spc="-27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-7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Serena Yeung	</a:t>
            </a:r>
            <a:r>
              <a:rPr kumimoji="0" sz="4000" b="0" i="0" u="none" strike="noStrike" kern="1200" cap="none" spc="-9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Lecture </a:t>
            </a:r>
            <a:r>
              <a:rPr kumimoji="0" sz="4000" b="0" i="0" u="none" strike="noStrike" kern="1200" cap="none" spc="0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5</a:t>
            </a:r>
            <a:r>
              <a:rPr kumimoji="0" sz="4000" b="0" i="0" u="none" strike="noStrike" kern="1200" cap="none" spc="-9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4000" b="0" i="0" u="none" strike="noStrike" kern="1200" cap="none" spc="0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-	</a:t>
            </a:r>
            <a:r>
              <a:rPr kumimoji="0" sz="4000" b="0" i="0" u="none" strike="noStrike" kern="1200" cap="none" spc="-9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April 16,</a:t>
            </a:r>
            <a:r>
              <a:rPr kumimoji="0" sz="4000" b="0" i="0" u="none" strike="noStrike" kern="1200" cap="none" spc="-189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4000" b="0" i="0" u="none" strike="noStrike" kern="1200" cap="none" spc="-9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2019</a:t>
            </a:r>
            <a:endParaRPr kumimoji="0" sz="4000" b="0" i="0" u="none" strike="noStrike" kern="1200" cap="none" spc="0" normalizeH="0" baseline="-4166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 marR="0" lvl="0" indent="0" algn="l" defTabSz="1219170" rtl="0" eaLnBrk="1" fontAlgn="auto" latinLnBrk="0" hangingPunct="1">
              <a:lnSpc>
                <a:spcPts val="3173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4000" b="0" i="0" u="none" strike="noStrike" kern="1200" cap="none" spc="-9" normalizeH="0" baseline="1388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Lecture </a:t>
            </a:r>
            <a:r>
              <a:rPr kumimoji="0" sz="4000" b="0" i="0" u="none" strike="noStrike" kern="1200" cap="none" spc="0" normalizeH="0" baseline="1388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5 -</a:t>
            </a:r>
            <a:r>
              <a:rPr kumimoji="0" sz="4000" b="0" i="0" u="none" strike="noStrike" kern="1200" cap="none" spc="-369" normalizeH="0" baseline="1388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fld id="{81D60167-4931-47E6-BA6A-407CBD079E47}" type="slidenum">
              <a:rPr kumimoji="0" sz="2667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pPr marL="16933" marR="0" lvl="0" indent="0" algn="l" defTabSz="1219170" rtl="0" eaLnBrk="1" fontAlgn="auto" latinLnBrk="0" hangingPunct="1">
                <a:lnSpc>
                  <a:spcPts val="3173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sz="2667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429496729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 marR="0" lvl="0" indent="0" algn="l" defTabSz="1219170" rtl="0" eaLnBrk="1" fontAlgn="auto" latinLnBrk="0" hangingPunct="1">
              <a:lnSpc>
                <a:spcPts val="30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667" b="0" i="0" u="none" strike="noStrike" kern="1200" cap="none" spc="-7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April 16,</a:t>
            </a:r>
            <a:r>
              <a:rPr kumimoji="0" sz="2667" b="0" i="0" u="none" strike="noStrike" kern="1200" cap="none" spc="-12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667" b="0" i="0" u="none" strike="noStrike" kern="1200" cap="none" spc="-7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2019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dt" sz="half" idx="4294967295"/>
          </p:nvPr>
        </p:nvSpPr>
        <p:spPr>
          <a:xfrm>
            <a:off x="258177" y="8372729"/>
            <a:ext cx="802640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 marR="0" lvl="0" indent="0" algn="l" defTabSz="1219170" rtl="0" eaLnBrk="1" fontAlgn="auto" latinLnBrk="0" hangingPunct="1">
              <a:lnSpc>
                <a:spcPts val="2787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7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Fei-Fei Li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&amp; Justin Johnson &amp; </a:t>
            </a:r>
            <a:r>
              <a:rPr kumimoji="0" sz="2400" b="0" i="0" u="none" strike="noStrike" kern="1200" cap="none" spc="-7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Serena</a:t>
            </a:r>
            <a:r>
              <a:rPr kumimoji="0" sz="2400" b="0" i="0" u="none" strike="noStrike" kern="1200" cap="none" spc="-167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-7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Yeung</a:t>
            </a:r>
          </a:p>
        </p:txBody>
      </p:sp>
    </p:spTree>
    <p:extLst>
      <p:ext uri="{BB962C8B-B14F-4D97-AF65-F5344CB8AC3E}">
        <p14:creationId xmlns:p14="http://schemas.microsoft.com/office/powerpoint/2010/main" val="3485005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181267" y="1808165"/>
            <a:ext cx="5318864" cy="41576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xfrm>
            <a:off x="524845" y="167307"/>
            <a:ext cx="3951111" cy="63265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pc="-13" dirty="0"/>
              <a:t>Pooling</a:t>
            </a:r>
            <a:r>
              <a:rPr spc="-120" dirty="0"/>
              <a:t> </a:t>
            </a:r>
            <a:r>
              <a:rPr spc="-7" dirty="0"/>
              <a:t>layer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10567" y="6290133"/>
            <a:ext cx="1173226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ts val="2753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004298" algn="l"/>
                <a:tab pos="9645832" algn="l"/>
              </a:tabLst>
              <a:defRPr/>
            </a:pPr>
            <a:r>
              <a:rPr kumimoji="0" sz="2400" b="0" i="0" u="none" strike="noStrike" kern="1200" cap="none" spc="-7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Fei-Fei Li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&amp; Justin Johnson &amp;</a:t>
            </a:r>
            <a:r>
              <a:rPr kumimoji="0" sz="2400" b="0" i="0" u="none" strike="noStrike" kern="1200" cap="none" spc="-27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-7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Serena Yeung	</a:t>
            </a:r>
            <a:r>
              <a:rPr kumimoji="0" sz="4000" b="0" i="0" u="none" strike="noStrike" kern="1200" cap="none" spc="-9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Lecture </a:t>
            </a:r>
            <a:r>
              <a:rPr kumimoji="0" sz="4000" b="0" i="0" u="none" strike="noStrike" kern="1200" cap="none" spc="0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5</a:t>
            </a:r>
            <a:r>
              <a:rPr kumimoji="0" sz="4000" b="0" i="0" u="none" strike="noStrike" kern="1200" cap="none" spc="-9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4000" b="0" i="0" u="none" strike="noStrike" kern="1200" cap="none" spc="0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-	</a:t>
            </a:r>
            <a:r>
              <a:rPr kumimoji="0" sz="4000" b="0" i="0" u="none" strike="noStrike" kern="1200" cap="none" spc="-9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April 16,</a:t>
            </a:r>
            <a:r>
              <a:rPr kumimoji="0" sz="4000" b="0" i="0" u="none" strike="noStrike" kern="1200" cap="none" spc="-189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4000" b="0" i="0" u="none" strike="noStrike" kern="1200" cap="none" spc="-9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2019</a:t>
            </a:r>
            <a:endParaRPr kumimoji="0" sz="4000" b="0" i="0" u="none" strike="noStrike" kern="1200" cap="none" spc="0" normalizeH="0" baseline="-4166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 marR="0" lvl="0" indent="0" algn="l" defTabSz="1219170" rtl="0" eaLnBrk="1" fontAlgn="auto" latinLnBrk="0" hangingPunct="1">
              <a:lnSpc>
                <a:spcPts val="3173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4000" b="0" i="0" u="none" strike="noStrike" kern="1200" cap="none" spc="-9" normalizeH="0" baseline="1388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Lecture </a:t>
            </a:r>
            <a:r>
              <a:rPr kumimoji="0" sz="4000" b="0" i="0" u="none" strike="noStrike" kern="1200" cap="none" spc="0" normalizeH="0" baseline="1388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5 -</a:t>
            </a:r>
            <a:r>
              <a:rPr kumimoji="0" sz="4000" b="0" i="0" u="none" strike="noStrike" kern="1200" cap="none" spc="-369" normalizeH="0" baseline="1388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fld id="{81D60167-4931-47E6-BA6A-407CBD079E47}" type="slidenum">
              <a:rPr kumimoji="0" sz="2667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pPr marL="16933" marR="0" lvl="0" indent="0" algn="l" defTabSz="1219170" rtl="0" eaLnBrk="1" fontAlgn="auto" latinLnBrk="0" hangingPunct="1">
                <a:lnSpc>
                  <a:spcPts val="3173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sz="2667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429496729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 marR="0" lvl="0" indent="0" algn="l" defTabSz="1219170" rtl="0" eaLnBrk="1" fontAlgn="auto" latinLnBrk="0" hangingPunct="1">
              <a:lnSpc>
                <a:spcPts val="30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667" b="0" i="0" u="none" strike="noStrike" kern="1200" cap="none" spc="-7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April 16,</a:t>
            </a:r>
            <a:r>
              <a:rPr kumimoji="0" sz="2667" b="0" i="0" u="none" strike="noStrike" kern="1200" cap="none" spc="-12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667" b="0" i="0" u="none" strike="noStrike" kern="1200" cap="none" spc="-7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2019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dt" sz="half" idx="4294967295"/>
          </p:nvPr>
        </p:nvSpPr>
        <p:spPr>
          <a:xfrm>
            <a:off x="258177" y="8372729"/>
            <a:ext cx="802640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 marR="0" lvl="0" indent="0" algn="l" defTabSz="1219170" rtl="0" eaLnBrk="1" fontAlgn="auto" latinLnBrk="0" hangingPunct="1">
              <a:lnSpc>
                <a:spcPts val="2787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7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Fei-Fei Li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&amp; Justin Johnson &amp; </a:t>
            </a:r>
            <a:r>
              <a:rPr kumimoji="0" sz="2400" b="0" i="0" u="none" strike="noStrike" kern="1200" cap="none" spc="-7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Serena</a:t>
            </a:r>
            <a:r>
              <a:rPr kumimoji="0" sz="2400" b="0" i="0" u="none" strike="noStrike" kern="1200" cap="none" spc="-167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-7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Yeung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96933" y="743207"/>
            <a:ext cx="8230447" cy="755762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422476" marR="0" lvl="0" indent="-405543" algn="l" defTabSz="1219170" rtl="0" eaLnBrk="1" fontAlgn="auto" latinLnBrk="0" hangingPunct="1">
              <a:lnSpc>
                <a:spcPct val="100000"/>
              </a:lnSpc>
              <a:spcBef>
                <a:spcPts val="133"/>
              </a:spcBef>
              <a:spcAft>
                <a:spcPts val="0"/>
              </a:spcAft>
              <a:buClrTx/>
              <a:buSzTx/>
              <a:buFontTx/>
              <a:buChar char="-"/>
              <a:tabLst>
                <a:tab pos="422476" algn="l"/>
                <a:tab pos="423323" algn="l"/>
              </a:tabLst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makes </a:t>
            </a:r>
            <a:r>
              <a:rPr kumimoji="0" sz="2400" b="0" i="0" u="none" strike="noStrike" kern="1200" cap="none" spc="-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representations smaller </a:t>
            </a:r>
            <a:r>
              <a:rPr kumimoji="0" sz="2400" b="0" i="0" u="none" strike="noStrike" kern="1200" cap="none" spc="-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and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more</a:t>
            </a:r>
            <a:r>
              <a:rPr kumimoji="0" sz="2400" b="0" i="0" u="none" strike="noStrike" kern="1200" cap="none" spc="-14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manageable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422476" marR="0" lvl="0" indent="-405543" algn="l" defTabSz="1219170" rtl="0" eaLnBrk="1" fontAlgn="auto" latinLnBrk="0" hangingPunct="1">
              <a:lnSpc>
                <a:spcPct val="100000"/>
              </a:lnSpc>
              <a:spcBef>
                <a:spcPts val="20"/>
              </a:spcBef>
              <a:spcAft>
                <a:spcPts val="0"/>
              </a:spcAft>
              <a:buClrTx/>
              <a:buSzTx/>
              <a:buFontTx/>
              <a:buChar char="-"/>
              <a:tabLst>
                <a:tab pos="422476" algn="l"/>
                <a:tab pos="423323" algn="l"/>
              </a:tabLst>
              <a:defRPr/>
            </a:pPr>
            <a:r>
              <a:rPr kumimoji="0" sz="2400" b="0" i="0" u="none" strike="noStrike" kern="1200" cap="none" spc="-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operates over each activation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map</a:t>
            </a:r>
            <a:r>
              <a:rPr kumimoji="0" sz="24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-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independently: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66FE69-A086-4B66-88BD-0C14B51D592B}"/>
              </a:ext>
            </a:extLst>
          </p:cNvPr>
          <p:cNvSpPr txBox="1"/>
          <p:nvPr/>
        </p:nvSpPr>
        <p:spPr>
          <a:xfrm>
            <a:off x="8656320" y="1808166"/>
            <a:ext cx="3556000" cy="3046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80990" marR="0" lvl="0" indent="-38099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133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only pooling spatially not on depth</a:t>
            </a:r>
          </a:p>
          <a:p>
            <a:pPr marL="380990" marR="0" lvl="0" indent="-38099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133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380990" marR="0" lvl="0" indent="-38099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133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the idea is to be insensitive to some deformations/translation</a:t>
            </a:r>
          </a:p>
          <a:p>
            <a:pPr marL="380990" marR="0" lvl="0" indent="-38099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133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380990" marR="0" lvl="0" indent="-38099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133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pooling can be done using strides as well</a:t>
            </a:r>
          </a:p>
        </p:txBody>
      </p:sp>
    </p:spTree>
    <p:extLst>
      <p:ext uri="{BB962C8B-B14F-4D97-AF65-F5344CB8AC3E}">
        <p14:creationId xmlns:p14="http://schemas.microsoft.com/office/powerpoint/2010/main" val="527911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891" y="1781175"/>
            <a:ext cx="11009746" cy="329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387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1263650" y="1873249"/>
          <a:ext cx="3230879" cy="323132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077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77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077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0771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07832">
                <a:tc>
                  <a:txBody>
                    <a:bodyPr/>
                    <a:lstStyle/>
                    <a:p>
                      <a:pPr marL="217804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3200" dirty="0">
                          <a:latin typeface="Arial"/>
                          <a:cs typeface="Arial"/>
                        </a:rPr>
                        <a:t>1</a:t>
                      </a:r>
                      <a:endParaRPr sz="3200">
                        <a:latin typeface="Arial"/>
                        <a:cs typeface="Arial"/>
                      </a:endParaRPr>
                    </a:p>
                  </a:txBody>
                  <a:tcPr marL="0" marR="0" marT="98213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marL="217804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3200" dirty="0">
                          <a:latin typeface="Arial"/>
                          <a:cs typeface="Arial"/>
                        </a:rPr>
                        <a:t>1</a:t>
                      </a:r>
                      <a:endParaRPr sz="3200">
                        <a:latin typeface="Arial"/>
                        <a:cs typeface="Arial"/>
                      </a:endParaRPr>
                    </a:p>
                  </a:txBody>
                  <a:tcPr marL="0" marR="0" marT="98213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marL="217804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3200" dirty="0">
                          <a:latin typeface="Arial"/>
                          <a:cs typeface="Arial"/>
                        </a:rPr>
                        <a:t>2</a:t>
                      </a:r>
                      <a:endParaRPr sz="3200">
                        <a:latin typeface="Arial"/>
                        <a:cs typeface="Arial"/>
                      </a:endParaRPr>
                    </a:p>
                  </a:txBody>
                  <a:tcPr marL="0" marR="0" marT="98213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3200" dirty="0">
                          <a:latin typeface="Arial"/>
                          <a:cs typeface="Arial"/>
                        </a:rPr>
                        <a:t>4</a:t>
                      </a:r>
                      <a:endParaRPr sz="3200">
                        <a:latin typeface="Arial"/>
                        <a:cs typeface="Arial"/>
                      </a:endParaRPr>
                    </a:p>
                  </a:txBody>
                  <a:tcPr marL="0" marR="0" marT="98213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07832">
                <a:tc>
                  <a:txBody>
                    <a:bodyPr/>
                    <a:lstStyle/>
                    <a:p>
                      <a:pPr marL="217804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3200" dirty="0">
                          <a:latin typeface="Arial"/>
                          <a:cs typeface="Arial"/>
                        </a:rPr>
                        <a:t>5</a:t>
                      </a:r>
                      <a:endParaRPr sz="3200">
                        <a:latin typeface="Arial"/>
                        <a:cs typeface="Arial"/>
                      </a:endParaRPr>
                    </a:p>
                  </a:txBody>
                  <a:tcPr marL="0" marR="0" marT="97367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marL="217804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3200" dirty="0">
                          <a:latin typeface="Arial"/>
                          <a:cs typeface="Arial"/>
                        </a:rPr>
                        <a:t>6</a:t>
                      </a:r>
                      <a:endParaRPr sz="3200">
                        <a:latin typeface="Arial"/>
                        <a:cs typeface="Arial"/>
                      </a:endParaRPr>
                    </a:p>
                  </a:txBody>
                  <a:tcPr marL="0" marR="0" marT="97367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marL="217804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3200" dirty="0">
                          <a:latin typeface="Arial"/>
                          <a:cs typeface="Arial"/>
                        </a:rPr>
                        <a:t>7</a:t>
                      </a:r>
                      <a:endParaRPr sz="3200">
                        <a:latin typeface="Arial"/>
                        <a:cs typeface="Arial"/>
                      </a:endParaRPr>
                    </a:p>
                  </a:txBody>
                  <a:tcPr marL="0" marR="0" marT="97367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3200" dirty="0">
                          <a:latin typeface="Arial"/>
                          <a:cs typeface="Arial"/>
                        </a:rPr>
                        <a:t>8</a:t>
                      </a:r>
                      <a:endParaRPr sz="3200">
                        <a:latin typeface="Arial"/>
                        <a:cs typeface="Arial"/>
                      </a:endParaRPr>
                    </a:p>
                  </a:txBody>
                  <a:tcPr marL="0" marR="0" marT="97367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07832">
                <a:tc>
                  <a:txBody>
                    <a:bodyPr/>
                    <a:lstStyle/>
                    <a:p>
                      <a:pPr marL="217804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3200" dirty="0">
                          <a:latin typeface="Arial"/>
                          <a:cs typeface="Arial"/>
                        </a:rPr>
                        <a:t>3</a:t>
                      </a:r>
                      <a:endParaRPr sz="3200">
                        <a:latin typeface="Arial"/>
                        <a:cs typeface="Arial"/>
                      </a:endParaRPr>
                    </a:p>
                  </a:txBody>
                  <a:tcPr marL="0" marR="0" marT="97367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 marL="217804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3200" dirty="0">
                          <a:latin typeface="Arial"/>
                          <a:cs typeface="Arial"/>
                        </a:rPr>
                        <a:t>2</a:t>
                      </a:r>
                      <a:endParaRPr sz="3200">
                        <a:latin typeface="Arial"/>
                        <a:cs typeface="Arial"/>
                      </a:endParaRPr>
                    </a:p>
                  </a:txBody>
                  <a:tcPr marL="0" marR="0" marT="97367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 marL="217804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3200" dirty="0">
                          <a:latin typeface="Arial"/>
                          <a:cs typeface="Arial"/>
                        </a:rPr>
                        <a:t>1</a:t>
                      </a:r>
                      <a:endParaRPr sz="3200">
                        <a:latin typeface="Arial"/>
                        <a:cs typeface="Arial"/>
                      </a:endParaRPr>
                    </a:p>
                  </a:txBody>
                  <a:tcPr marL="0" marR="0" marT="97367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9DA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3200" dirty="0">
                          <a:latin typeface="Arial"/>
                          <a:cs typeface="Arial"/>
                        </a:rPr>
                        <a:t>0</a:t>
                      </a:r>
                      <a:endParaRPr sz="3200">
                        <a:latin typeface="Arial"/>
                        <a:cs typeface="Arial"/>
                      </a:endParaRPr>
                    </a:p>
                  </a:txBody>
                  <a:tcPr marL="0" marR="0" marT="97367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9DA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07832">
                <a:tc>
                  <a:txBody>
                    <a:bodyPr/>
                    <a:lstStyle/>
                    <a:p>
                      <a:pPr marL="217804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3200" dirty="0">
                          <a:latin typeface="Arial"/>
                          <a:cs typeface="Arial"/>
                        </a:rPr>
                        <a:t>1</a:t>
                      </a:r>
                      <a:endParaRPr sz="3200">
                        <a:latin typeface="Arial"/>
                        <a:cs typeface="Arial"/>
                      </a:endParaRPr>
                    </a:p>
                  </a:txBody>
                  <a:tcPr marL="0" marR="0" marT="98213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 marL="217804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3200" dirty="0">
                          <a:latin typeface="Arial"/>
                          <a:cs typeface="Arial"/>
                        </a:rPr>
                        <a:t>2</a:t>
                      </a:r>
                      <a:endParaRPr sz="3200">
                        <a:latin typeface="Arial"/>
                        <a:cs typeface="Arial"/>
                      </a:endParaRPr>
                    </a:p>
                  </a:txBody>
                  <a:tcPr marL="0" marR="0" marT="98213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 marL="217804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3200" dirty="0">
                          <a:latin typeface="Arial"/>
                          <a:cs typeface="Arial"/>
                        </a:rPr>
                        <a:t>3</a:t>
                      </a:r>
                      <a:endParaRPr sz="3200">
                        <a:latin typeface="Arial"/>
                        <a:cs typeface="Arial"/>
                      </a:endParaRPr>
                    </a:p>
                  </a:txBody>
                  <a:tcPr marL="0" marR="0" marT="98213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9DA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3200" dirty="0">
                          <a:latin typeface="Arial"/>
                          <a:cs typeface="Arial"/>
                        </a:rPr>
                        <a:t>4</a:t>
                      </a:r>
                      <a:endParaRPr sz="3200">
                        <a:latin typeface="Arial"/>
                        <a:cs typeface="Arial"/>
                      </a:endParaRPr>
                    </a:p>
                  </a:txBody>
                  <a:tcPr marL="0" marR="0" marT="98213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9DA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object 3"/>
          <p:cNvSpPr txBox="1"/>
          <p:nvPr/>
        </p:nvSpPr>
        <p:spPr>
          <a:xfrm>
            <a:off x="1339833" y="1281278"/>
            <a:ext cx="3213947" cy="50954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0" lvl="0" indent="0" algn="l" defTabSz="1219170" rtl="0" eaLnBrk="1" fontAlgn="auto" latinLnBrk="0" hangingPunct="1">
              <a:lnSpc>
                <a:spcPct val="100000"/>
              </a:lnSpc>
              <a:spcBef>
                <a:spcPts val="133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200" b="0" i="0" u="none" strike="noStrike" kern="1200" cap="none" spc="-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Single depth</a:t>
            </a:r>
            <a:r>
              <a:rPr kumimoji="0" sz="3200" b="0" i="0" u="none" strike="noStrike" kern="1200" cap="none" spc="-12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slice</a:t>
            </a:r>
            <a:endParaRPr kumimoji="0" sz="3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57233" y="2071667"/>
            <a:ext cx="0" cy="2999740"/>
          </a:xfrm>
          <a:custGeom>
            <a:avLst/>
            <a:gdLst/>
            <a:ahLst/>
            <a:cxnLst/>
            <a:rect l="l" t="t" r="r" b="b"/>
            <a:pathLst>
              <a:path h="2249804">
                <a:moveTo>
                  <a:pt x="0" y="2249699"/>
                </a:moveTo>
                <a:lnTo>
                  <a:pt x="0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802579" y="1943699"/>
            <a:ext cx="109308" cy="1406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67399" y="2166212"/>
            <a:ext cx="237067" cy="50954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0" lvl="0" indent="0" algn="l" defTabSz="1219170" rtl="0" eaLnBrk="1" fontAlgn="auto" latinLnBrk="0" hangingPunct="1">
              <a:lnSpc>
                <a:spcPct val="100000"/>
              </a:lnSpc>
              <a:spcBef>
                <a:spcPts val="133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x</a:t>
            </a:r>
            <a:endParaRPr kumimoji="0" sz="3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234665" y="5534232"/>
            <a:ext cx="3149600" cy="0"/>
          </a:xfrm>
          <a:custGeom>
            <a:avLst/>
            <a:gdLst/>
            <a:ahLst/>
            <a:cxnLst/>
            <a:rect l="l" t="t" r="r" b="b"/>
            <a:pathLst>
              <a:path w="2362200">
                <a:moveTo>
                  <a:pt x="0" y="0"/>
                </a:moveTo>
                <a:lnTo>
                  <a:pt x="2362199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371567" y="5479579"/>
            <a:ext cx="140667" cy="10930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935067" y="5522478"/>
            <a:ext cx="237067" cy="50954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0" lvl="0" indent="0" algn="l" defTabSz="1219170" rtl="0" eaLnBrk="1" fontAlgn="auto" latinLnBrk="0" hangingPunct="1">
              <a:lnSpc>
                <a:spcPct val="100000"/>
              </a:lnSpc>
              <a:spcBef>
                <a:spcPts val="133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y</a:t>
            </a:r>
            <a:endParaRPr kumimoji="0" sz="3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004932" y="3495267"/>
            <a:ext cx="2558627" cy="0"/>
          </a:xfrm>
          <a:custGeom>
            <a:avLst/>
            <a:gdLst/>
            <a:ahLst/>
            <a:cxnLst/>
            <a:rect l="l" t="t" r="r" b="b"/>
            <a:pathLst>
              <a:path w="1918970">
                <a:moveTo>
                  <a:pt x="0" y="0"/>
                </a:moveTo>
                <a:lnTo>
                  <a:pt x="1918499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7550232" y="3440612"/>
            <a:ext cx="140667" cy="10930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979066" y="2469875"/>
            <a:ext cx="3280833" cy="737424"/>
          </a:xfrm>
          <a:prstGeom prst="rect">
            <a:avLst/>
          </a:prstGeom>
        </p:spPr>
        <p:txBody>
          <a:bodyPr vert="horz" wrap="square" lIns="0" tIns="14393" rIns="0" bIns="0" rtlCol="0">
            <a:spAutoFit/>
          </a:bodyPr>
          <a:lstStyle/>
          <a:p>
            <a:pPr marL="16933" marR="6773" lvl="0" indent="0" algn="l" defTabSz="1219170" rtl="0" eaLnBrk="1" fontAlgn="auto" latinLnBrk="0" hangingPunct="1">
              <a:lnSpc>
                <a:spcPct val="100699"/>
              </a:lnSpc>
              <a:spcBef>
                <a:spcPts val="113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max </a:t>
            </a:r>
            <a:r>
              <a:rPr kumimoji="0" sz="2400" b="0" i="0" u="none" strike="noStrike" kern="1200" cap="none" spc="-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pool with 2x2</a:t>
            </a:r>
            <a:r>
              <a:rPr kumimoji="0" sz="2400" b="0" i="0" u="none" strike="noStrike" kern="1200" cap="none" spc="-12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-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filters  and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stride</a:t>
            </a:r>
            <a:r>
              <a:rPr kumimoji="0" sz="2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10567" y="6290133"/>
            <a:ext cx="1173226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ts val="2753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004298" algn="l"/>
                <a:tab pos="9645832" algn="l"/>
              </a:tabLst>
              <a:defRPr/>
            </a:pPr>
            <a:r>
              <a:rPr kumimoji="0" sz="2400" b="0" i="0" u="none" strike="noStrike" kern="1200" cap="none" spc="-7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Fei-Fei Li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&amp; Justin Johnson &amp;</a:t>
            </a:r>
            <a:r>
              <a:rPr kumimoji="0" sz="2400" b="0" i="0" u="none" strike="noStrike" kern="1200" cap="none" spc="-27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-7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Serena Yeung	</a:t>
            </a:r>
            <a:r>
              <a:rPr kumimoji="0" sz="4000" b="0" i="0" u="none" strike="noStrike" kern="1200" cap="none" spc="-9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Lecture </a:t>
            </a:r>
            <a:r>
              <a:rPr kumimoji="0" sz="4000" b="0" i="0" u="none" strike="noStrike" kern="1200" cap="none" spc="0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5</a:t>
            </a:r>
            <a:r>
              <a:rPr kumimoji="0" sz="4000" b="0" i="0" u="none" strike="noStrike" kern="1200" cap="none" spc="-9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4000" b="0" i="0" u="none" strike="noStrike" kern="1200" cap="none" spc="0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-	</a:t>
            </a:r>
            <a:r>
              <a:rPr kumimoji="0" sz="4000" b="0" i="0" u="none" strike="noStrike" kern="1200" cap="none" spc="-9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April 16,</a:t>
            </a:r>
            <a:r>
              <a:rPr kumimoji="0" sz="4000" b="0" i="0" u="none" strike="noStrike" kern="1200" cap="none" spc="-189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4000" b="0" i="0" u="none" strike="noStrike" kern="1200" cap="none" spc="-9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2019</a:t>
            </a:r>
            <a:endParaRPr kumimoji="0" sz="4000" b="0" i="0" u="none" strike="noStrike" kern="1200" cap="none" spc="0" normalizeH="0" baseline="-4166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 marR="0" lvl="0" indent="0" algn="l" defTabSz="1219170" rtl="0" eaLnBrk="1" fontAlgn="auto" latinLnBrk="0" hangingPunct="1">
              <a:lnSpc>
                <a:spcPts val="3173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4000" b="0" i="0" u="none" strike="noStrike" kern="1200" cap="none" spc="-9" normalizeH="0" baseline="1388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Lecture </a:t>
            </a:r>
            <a:r>
              <a:rPr kumimoji="0" sz="4000" b="0" i="0" u="none" strike="noStrike" kern="1200" cap="none" spc="0" normalizeH="0" baseline="1388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5 -</a:t>
            </a:r>
            <a:r>
              <a:rPr kumimoji="0" sz="4000" b="0" i="0" u="none" strike="noStrike" kern="1200" cap="none" spc="-369" normalizeH="0" baseline="1388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fld id="{81D60167-4931-47E6-BA6A-407CBD079E47}" type="slidenum">
              <a:rPr kumimoji="0" sz="2667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pPr marL="16933" marR="0" lvl="0" indent="0" algn="l" defTabSz="1219170" rtl="0" eaLnBrk="1" fontAlgn="auto" latinLnBrk="0" hangingPunct="1">
                <a:lnSpc>
                  <a:spcPts val="3173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sz="2667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ftr" sz="quarter" idx="429496729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 marR="0" lvl="0" indent="0" algn="l" defTabSz="1219170" rtl="0" eaLnBrk="1" fontAlgn="auto" latinLnBrk="0" hangingPunct="1">
              <a:lnSpc>
                <a:spcPts val="30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667" b="0" i="0" u="none" strike="noStrike" kern="1200" cap="none" spc="-7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April 16,</a:t>
            </a:r>
            <a:r>
              <a:rPr kumimoji="0" sz="2667" b="0" i="0" u="none" strike="noStrike" kern="1200" cap="none" spc="-12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667" b="0" i="0" u="none" strike="noStrike" kern="1200" cap="none" spc="-7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2019</a:t>
            </a:r>
          </a:p>
        </p:txBody>
      </p:sp>
      <p:sp>
        <p:nvSpPr>
          <p:cNvPr id="18" name="object 18"/>
          <p:cNvSpPr txBox="1">
            <a:spLocks noGrp="1"/>
          </p:cNvSpPr>
          <p:nvPr>
            <p:ph type="dt" sz="half" idx="4294967295"/>
          </p:nvPr>
        </p:nvSpPr>
        <p:spPr>
          <a:xfrm>
            <a:off x="258177" y="8372729"/>
            <a:ext cx="802640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 marR="0" lvl="0" indent="0" algn="l" defTabSz="1219170" rtl="0" eaLnBrk="1" fontAlgn="auto" latinLnBrk="0" hangingPunct="1">
              <a:lnSpc>
                <a:spcPts val="2787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7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Fei-Fei Li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&amp; Justin Johnson &amp; </a:t>
            </a:r>
            <a:r>
              <a:rPr kumimoji="0" sz="2400" b="0" i="0" u="none" strike="noStrike" kern="1200" cap="none" spc="-7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Serena</a:t>
            </a:r>
            <a:r>
              <a:rPr kumimoji="0" sz="2400" b="0" i="0" u="none" strike="noStrike" kern="1200" cap="none" spc="-167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-7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Yeung</a:t>
            </a:r>
          </a:p>
        </p:txBody>
      </p:sp>
      <p:graphicFrame>
        <p:nvGraphicFramePr>
          <p:cNvPr id="13" name="object 13"/>
          <p:cNvGraphicFramePr>
            <a:graphicFrameLocks noGrp="1"/>
          </p:cNvGraphicFramePr>
          <p:nvPr/>
        </p:nvGraphicFramePr>
        <p:xfrm>
          <a:off x="8823316" y="2629149"/>
          <a:ext cx="1615440" cy="161566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077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77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07832">
                <a:tc>
                  <a:txBody>
                    <a:bodyPr/>
                    <a:lstStyle/>
                    <a:p>
                      <a:pPr marR="210185" algn="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3200" dirty="0">
                          <a:latin typeface="Arial"/>
                          <a:cs typeface="Arial"/>
                        </a:rPr>
                        <a:t>6</a:t>
                      </a:r>
                      <a:endParaRPr sz="3200">
                        <a:latin typeface="Arial"/>
                        <a:cs typeface="Arial"/>
                      </a:endParaRPr>
                    </a:p>
                  </a:txBody>
                  <a:tcPr marL="0" marR="0" marT="98213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marR="210185" algn="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3200" dirty="0">
                          <a:latin typeface="Arial"/>
                          <a:cs typeface="Arial"/>
                        </a:rPr>
                        <a:t>8</a:t>
                      </a:r>
                      <a:endParaRPr sz="3200">
                        <a:latin typeface="Arial"/>
                        <a:cs typeface="Arial"/>
                      </a:endParaRPr>
                    </a:p>
                  </a:txBody>
                  <a:tcPr marL="0" marR="0" marT="98213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07832">
                <a:tc>
                  <a:txBody>
                    <a:bodyPr/>
                    <a:lstStyle/>
                    <a:p>
                      <a:pPr marR="210185" algn="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3200" dirty="0">
                          <a:latin typeface="Arial"/>
                          <a:cs typeface="Arial"/>
                        </a:rPr>
                        <a:t>3</a:t>
                      </a:r>
                      <a:endParaRPr sz="3200">
                        <a:latin typeface="Arial"/>
                        <a:cs typeface="Arial"/>
                      </a:endParaRPr>
                    </a:p>
                  </a:txBody>
                  <a:tcPr marL="0" marR="0" marT="98213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 marR="210185" algn="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3200" dirty="0">
                          <a:latin typeface="Arial"/>
                          <a:cs typeface="Arial"/>
                        </a:rPr>
                        <a:t>4</a:t>
                      </a:r>
                      <a:endParaRPr sz="3200">
                        <a:latin typeface="Arial"/>
                        <a:cs typeface="Arial"/>
                      </a:endParaRPr>
                    </a:p>
                  </a:txBody>
                  <a:tcPr marL="0" marR="0" marT="98213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9DA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3989267" y="140346"/>
            <a:ext cx="3587327" cy="63265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dirty="0"/>
              <a:t>MAX</a:t>
            </a:r>
            <a:r>
              <a:rPr spc="-127" dirty="0"/>
              <a:t> </a:t>
            </a:r>
            <a:r>
              <a:rPr spc="-7" dirty="0"/>
              <a:t>POOLING</a:t>
            </a:r>
          </a:p>
        </p:txBody>
      </p:sp>
    </p:spTree>
    <p:extLst>
      <p:ext uri="{BB962C8B-B14F-4D97-AF65-F5344CB8AC3E}">
        <p14:creationId xmlns:p14="http://schemas.microsoft.com/office/powerpoint/2010/main" val="1123958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837" y="1638300"/>
            <a:ext cx="10982325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800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4800" y="218779"/>
            <a:ext cx="11255587" cy="165235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3200" spc="-7" dirty="0"/>
              <a:t>Fully Connected Layer </a:t>
            </a:r>
            <a:r>
              <a:rPr sz="3200" dirty="0"/>
              <a:t>(FC</a:t>
            </a:r>
            <a:r>
              <a:rPr sz="3200" spc="-33" dirty="0"/>
              <a:t> </a:t>
            </a:r>
            <a:r>
              <a:rPr sz="3200" spc="-7" dirty="0"/>
              <a:t>layer)</a:t>
            </a:r>
          </a:p>
          <a:p>
            <a:pPr marL="626518" marR="6773" indent="-406390">
              <a:lnSpc>
                <a:spcPct val="100699"/>
              </a:lnSpc>
              <a:spcBef>
                <a:spcPts val="40"/>
              </a:spcBef>
              <a:tabLst>
                <a:tab pos="625671" algn="l"/>
              </a:tabLst>
            </a:pPr>
            <a:r>
              <a:rPr sz="1867" dirty="0">
                <a:solidFill>
                  <a:srgbClr val="FF0000"/>
                </a:solidFill>
              </a:rPr>
              <a:t>-	</a:t>
            </a:r>
            <a:r>
              <a:rPr sz="1867" spc="-7" dirty="0">
                <a:solidFill>
                  <a:srgbClr val="FF0000"/>
                </a:solidFill>
              </a:rPr>
              <a:t>Contains neurons that </a:t>
            </a:r>
            <a:r>
              <a:rPr sz="1867" dirty="0">
                <a:solidFill>
                  <a:srgbClr val="FF0000"/>
                </a:solidFill>
              </a:rPr>
              <a:t>connect </a:t>
            </a:r>
            <a:r>
              <a:rPr sz="1867" spc="-7" dirty="0">
                <a:solidFill>
                  <a:srgbClr val="FF0000"/>
                </a:solidFill>
              </a:rPr>
              <a:t>to the entire input </a:t>
            </a:r>
            <a:r>
              <a:rPr sz="1867" dirty="0">
                <a:solidFill>
                  <a:srgbClr val="FF0000"/>
                </a:solidFill>
              </a:rPr>
              <a:t>volume, </a:t>
            </a:r>
            <a:r>
              <a:rPr sz="1867" spc="-7" dirty="0">
                <a:solidFill>
                  <a:srgbClr val="FF0000"/>
                </a:solidFill>
              </a:rPr>
              <a:t>as in ordinary Neural  Networks</a:t>
            </a:r>
            <a:r>
              <a:rPr lang="en-US" sz="1867" spc="-7" dirty="0">
                <a:solidFill>
                  <a:srgbClr val="FF0000"/>
                </a:solidFill>
              </a:rPr>
              <a:t/>
            </a:r>
            <a:br>
              <a:rPr lang="en-US" sz="1867" spc="-7" dirty="0">
                <a:solidFill>
                  <a:srgbClr val="FF0000"/>
                </a:solidFill>
              </a:rPr>
            </a:br>
            <a:r>
              <a:rPr lang="en-US" sz="1867" spc="-7" dirty="0">
                <a:solidFill>
                  <a:srgbClr val="FF0000"/>
                </a:solidFill>
              </a:rPr>
              <a:t/>
            </a:r>
            <a:br>
              <a:rPr lang="en-US" sz="1867" spc="-7" dirty="0">
                <a:solidFill>
                  <a:srgbClr val="FF0000"/>
                </a:solidFill>
              </a:rPr>
            </a:br>
            <a:r>
              <a:rPr lang="en-US" sz="1867" dirty="0">
                <a:solidFill>
                  <a:srgbClr val="FF0000"/>
                </a:solidFill>
              </a:rPr>
              <a:t>we are now pooling all info from the image to arrive at the class/label</a:t>
            </a:r>
            <a:br>
              <a:rPr lang="en-US" sz="1867" dirty="0">
                <a:solidFill>
                  <a:srgbClr val="FF0000"/>
                </a:solidFill>
              </a:rPr>
            </a:br>
            <a:endParaRPr sz="1867" dirty="0">
              <a:solidFill>
                <a:srgbClr val="FF0000"/>
              </a:solidFill>
            </a:endParaRPr>
          </a:p>
        </p:txBody>
      </p:sp>
      <p:sp>
        <p:nvSpPr>
          <p:cNvPr id="3" name="object 3"/>
          <p:cNvSpPr/>
          <p:nvPr/>
        </p:nvSpPr>
        <p:spPr>
          <a:xfrm>
            <a:off x="1725801" y="1921667"/>
            <a:ext cx="8219897" cy="39363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794333" y="3580534"/>
            <a:ext cx="1960705" cy="179062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10567" y="6290133"/>
            <a:ext cx="1173226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ts val="2753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004298" algn="l"/>
                <a:tab pos="9645832" algn="l"/>
              </a:tabLst>
              <a:defRPr/>
            </a:pPr>
            <a:r>
              <a:rPr kumimoji="0" sz="2400" b="0" i="0" u="none" strike="noStrike" kern="1200" cap="none" spc="-7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Fei-Fei Li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&amp; Justin Johnson &amp;</a:t>
            </a:r>
            <a:r>
              <a:rPr kumimoji="0" sz="2400" b="0" i="0" u="none" strike="noStrike" kern="1200" cap="none" spc="-27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-7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Serena Yeung	</a:t>
            </a:r>
            <a:r>
              <a:rPr kumimoji="0" sz="4000" b="0" i="0" u="none" strike="noStrike" kern="1200" cap="none" spc="-9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Lecture </a:t>
            </a:r>
            <a:r>
              <a:rPr kumimoji="0" sz="4000" b="0" i="0" u="none" strike="noStrike" kern="1200" cap="none" spc="0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5</a:t>
            </a:r>
            <a:r>
              <a:rPr kumimoji="0" sz="4000" b="0" i="0" u="none" strike="noStrike" kern="1200" cap="none" spc="-9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4000" b="0" i="0" u="none" strike="noStrike" kern="1200" cap="none" spc="0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-	</a:t>
            </a:r>
            <a:r>
              <a:rPr kumimoji="0" sz="4000" b="0" i="0" u="none" strike="noStrike" kern="1200" cap="none" spc="-9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April 16,</a:t>
            </a:r>
            <a:r>
              <a:rPr kumimoji="0" sz="4000" b="0" i="0" u="none" strike="noStrike" kern="1200" cap="none" spc="-189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4000" b="0" i="0" u="none" strike="noStrike" kern="1200" cap="none" spc="-9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2019</a:t>
            </a:r>
            <a:endParaRPr kumimoji="0" sz="4000" b="0" i="0" u="none" strike="noStrike" kern="1200" cap="none" spc="0" normalizeH="0" baseline="-4166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 marR="0" lvl="0" indent="0" algn="l" defTabSz="1219170" rtl="0" eaLnBrk="1" fontAlgn="auto" latinLnBrk="0" hangingPunct="1">
              <a:lnSpc>
                <a:spcPts val="3173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4000" b="0" i="0" u="none" strike="noStrike" kern="1200" cap="none" spc="-9" normalizeH="0" baseline="1388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Lecture </a:t>
            </a:r>
            <a:r>
              <a:rPr kumimoji="0" sz="4000" b="0" i="0" u="none" strike="noStrike" kern="1200" cap="none" spc="0" normalizeH="0" baseline="1388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5 -</a:t>
            </a:r>
            <a:r>
              <a:rPr kumimoji="0" sz="4000" b="0" i="0" u="none" strike="noStrike" kern="1200" cap="none" spc="-369" normalizeH="0" baseline="1388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fld id="{81D60167-4931-47E6-BA6A-407CBD079E47}" type="slidenum">
              <a:rPr kumimoji="0" sz="2667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pPr marL="16933" marR="0" lvl="0" indent="0" algn="l" defTabSz="1219170" rtl="0" eaLnBrk="1" fontAlgn="auto" latinLnBrk="0" hangingPunct="1">
                <a:lnSpc>
                  <a:spcPts val="3173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sz="2667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429496729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 marR="0" lvl="0" indent="0" algn="l" defTabSz="1219170" rtl="0" eaLnBrk="1" fontAlgn="auto" latinLnBrk="0" hangingPunct="1">
              <a:lnSpc>
                <a:spcPts val="30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667" b="0" i="0" u="none" strike="noStrike" kern="1200" cap="none" spc="-7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April 16,</a:t>
            </a:r>
            <a:r>
              <a:rPr kumimoji="0" sz="2667" b="0" i="0" u="none" strike="noStrike" kern="1200" cap="none" spc="-12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667" b="0" i="0" u="none" strike="noStrike" kern="1200" cap="none" spc="-7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2019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dt" sz="half" idx="4294967295"/>
          </p:nvPr>
        </p:nvSpPr>
        <p:spPr>
          <a:xfrm>
            <a:off x="258177" y="8372729"/>
            <a:ext cx="802640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 marR="0" lvl="0" indent="0" algn="l" defTabSz="1219170" rtl="0" eaLnBrk="1" fontAlgn="auto" latinLnBrk="0" hangingPunct="1">
              <a:lnSpc>
                <a:spcPts val="2787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7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Fei-Fei Li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&amp; Justin Johnson &amp; </a:t>
            </a:r>
            <a:r>
              <a:rPr kumimoji="0" sz="2400" b="0" i="0" u="none" strike="noStrike" kern="1200" cap="none" spc="-7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Serena</a:t>
            </a:r>
            <a:r>
              <a:rPr kumimoji="0" sz="2400" b="0" i="0" u="none" strike="noStrike" kern="1200" cap="none" spc="-167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-7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Yeung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4CBF140-FC08-49EE-ADEC-52E5D506830A}"/>
              </a:ext>
            </a:extLst>
          </p:cNvPr>
          <p:cNvSpPr txBox="1"/>
          <p:nvPr/>
        </p:nvSpPr>
        <p:spPr>
          <a:xfrm>
            <a:off x="10166772" y="2904980"/>
            <a:ext cx="2013848" cy="954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Each small image is the activation at the layer</a:t>
            </a:r>
          </a:p>
        </p:txBody>
      </p:sp>
    </p:spTree>
    <p:extLst>
      <p:ext uri="{BB962C8B-B14F-4D97-AF65-F5344CB8AC3E}">
        <p14:creationId xmlns:p14="http://schemas.microsoft.com/office/powerpoint/2010/main" val="3201177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46268" y="5292857"/>
            <a:ext cx="9011073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0" lvl="0" indent="0" algn="l" defTabSz="1219170" rtl="0" eaLnBrk="1" fontAlgn="auto" latinLnBrk="0" hangingPunct="1">
              <a:lnSpc>
                <a:spcPct val="100000"/>
              </a:lnSpc>
              <a:spcBef>
                <a:spcPts val="133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heavy" strike="noStrike" kern="1200" cap="none" spc="-7" normalizeH="0" baseline="0" noProof="0" dirty="0">
                <a:ln>
                  <a:noFill/>
                </a:ln>
                <a:solidFill>
                  <a:srgbClr val="1155CC"/>
                </a:solidFill>
                <a:effectLst/>
                <a:uLnTx/>
                <a:uFill>
                  <a:solidFill>
                    <a:srgbClr val="1155CC"/>
                  </a:solidFill>
                </a:uFill>
                <a:latin typeface="Arial"/>
                <a:ea typeface="+mn-ea"/>
                <a:cs typeface="Arial"/>
                <a:hlinkClick r:id="rId2"/>
              </a:rPr>
              <a:t>http://cs.stanford.edu/people/karpathy/convnetjs/demo/cifar10.html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073333" y="259143"/>
            <a:ext cx="7473527" cy="50954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3200" spc="-7" dirty="0"/>
              <a:t>[ConvNetJS demo: training on</a:t>
            </a:r>
            <a:r>
              <a:rPr sz="3200" spc="-120" dirty="0"/>
              <a:t> </a:t>
            </a:r>
            <a:r>
              <a:rPr sz="3200" spc="-7" dirty="0"/>
              <a:t>CIFAR-10]</a:t>
            </a:r>
            <a:endParaRPr sz="3200"/>
          </a:p>
        </p:txBody>
      </p:sp>
      <p:sp>
        <p:nvSpPr>
          <p:cNvPr id="4" name="object 4"/>
          <p:cNvSpPr/>
          <p:nvPr/>
        </p:nvSpPr>
        <p:spPr>
          <a:xfrm>
            <a:off x="7652710" y="1253283"/>
            <a:ext cx="4296156" cy="37334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95860" y="1546554"/>
            <a:ext cx="6611683" cy="260064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10567" y="6290133"/>
            <a:ext cx="1173226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ts val="2753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004298" algn="l"/>
                <a:tab pos="9645832" algn="l"/>
              </a:tabLst>
              <a:defRPr/>
            </a:pPr>
            <a:r>
              <a:rPr kumimoji="0" sz="2400" b="0" i="0" u="none" strike="noStrike" kern="1200" cap="none" spc="-7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Fei-Fei Li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&amp; Justin Johnson &amp;</a:t>
            </a:r>
            <a:r>
              <a:rPr kumimoji="0" sz="2400" b="0" i="0" u="none" strike="noStrike" kern="1200" cap="none" spc="-27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-7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Serena Yeung	</a:t>
            </a:r>
            <a:r>
              <a:rPr kumimoji="0" sz="4000" b="0" i="0" u="none" strike="noStrike" kern="1200" cap="none" spc="-9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Lecture </a:t>
            </a:r>
            <a:r>
              <a:rPr kumimoji="0" sz="4000" b="0" i="0" u="none" strike="noStrike" kern="1200" cap="none" spc="0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5</a:t>
            </a:r>
            <a:r>
              <a:rPr kumimoji="0" sz="4000" b="0" i="0" u="none" strike="noStrike" kern="1200" cap="none" spc="-9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4000" b="0" i="0" u="none" strike="noStrike" kern="1200" cap="none" spc="0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-	</a:t>
            </a:r>
            <a:r>
              <a:rPr kumimoji="0" sz="4000" b="0" i="0" u="none" strike="noStrike" kern="1200" cap="none" spc="-9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April 16,</a:t>
            </a:r>
            <a:r>
              <a:rPr kumimoji="0" sz="4000" b="0" i="0" u="none" strike="noStrike" kern="1200" cap="none" spc="-189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4000" b="0" i="0" u="none" strike="noStrike" kern="1200" cap="none" spc="-9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2019</a:t>
            </a:r>
            <a:endParaRPr kumimoji="0" sz="4000" b="0" i="0" u="none" strike="noStrike" kern="1200" cap="none" spc="0" normalizeH="0" baseline="-4166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 marR="0" lvl="0" indent="0" algn="l" defTabSz="1219170" rtl="0" eaLnBrk="1" fontAlgn="auto" latinLnBrk="0" hangingPunct="1">
              <a:lnSpc>
                <a:spcPts val="3173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4000" b="0" i="0" u="none" strike="noStrike" kern="1200" cap="none" spc="-9" normalizeH="0" baseline="1388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Lecture </a:t>
            </a:r>
            <a:r>
              <a:rPr kumimoji="0" sz="4000" b="0" i="0" u="none" strike="noStrike" kern="1200" cap="none" spc="0" normalizeH="0" baseline="1388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5 -</a:t>
            </a:r>
            <a:r>
              <a:rPr kumimoji="0" sz="4000" b="0" i="0" u="none" strike="noStrike" kern="1200" cap="none" spc="-369" normalizeH="0" baseline="1388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fld id="{81D60167-4931-47E6-BA6A-407CBD079E47}" type="slidenum">
              <a:rPr kumimoji="0" sz="2667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pPr marL="16933" marR="0" lvl="0" indent="0" algn="l" defTabSz="1219170" rtl="0" eaLnBrk="1" fontAlgn="auto" latinLnBrk="0" hangingPunct="1">
                <a:lnSpc>
                  <a:spcPts val="3173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sz="2667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429496729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 marR="0" lvl="0" indent="0" algn="l" defTabSz="1219170" rtl="0" eaLnBrk="1" fontAlgn="auto" latinLnBrk="0" hangingPunct="1">
              <a:lnSpc>
                <a:spcPts val="30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667" b="0" i="0" u="none" strike="noStrike" kern="1200" cap="none" spc="-7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April 16,</a:t>
            </a:r>
            <a:r>
              <a:rPr kumimoji="0" sz="2667" b="0" i="0" u="none" strike="noStrike" kern="1200" cap="none" spc="-12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667" b="0" i="0" u="none" strike="noStrike" kern="1200" cap="none" spc="-7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2019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dt" sz="half" idx="4294967295"/>
          </p:nvPr>
        </p:nvSpPr>
        <p:spPr>
          <a:xfrm>
            <a:off x="258177" y="8372729"/>
            <a:ext cx="802640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 marR="0" lvl="0" indent="0" algn="l" defTabSz="1219170" rtl="0" eaLnBrk="1" fontAlgn="auto" latinLnBrk="0" hangingPunct="1">
              <a:lnSpc>
                <a:spcPts val="2787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7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Fei-Fei Li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&amp; Justin Johnson &amp; </a:t>
            </a:r>
            <a:r>
              <a:rPr kumimoji="0" sz="2400" b="0" i="0" u="none" strike="noStrike" kern="1200" cap="none" spc="-7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Serena</a:t>
            </a:r>
            <a:r>
              <a:rPr kumimoji="0" sz="2400" b="0" i="0" u="none" strike="noStrike" kern="1200" cap="none" spc="-167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-7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Yeung</a:t>
            </a:r>
          </a:p>
        </p:txBody>
      </p:sp>
    </p:spTree>
    <p:extLst>
      <p:ext uri="{BB962C8B-B14F-4D97-AF65-F5344CB8AC3E}">
        <p14:creationId xmlns:p14="http://schemas.microsoft.com/office/powerpoint/2010/main" val="50174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3FF711-2623-4659-8484-BC9FEFF0B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</a:t>
            </a:r>
            <a:r>
              <a:rPr lang="en-US" dirty="0" err="1"/>
              <a:t>convNet</a:t>
            </a:r>
            <a:r>
              <a:rPr lang="en-US" dirty="0"/>
              <a:t> from </a:t>
            </a:r>
            <a:r>
              <a:rPr lang="en-US" dirty="0" err="1"/>
              <a:t>Keras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BF949F-57AA-4D4B-A93C-1108AD4877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 fontAlgn="base">
              <a:buNone/>
            </a:pPr>
            <a:r>
              <a:rPr lang="en-US" dirty="0"/>
              <a:t>def </a:t>
            </a:r>
            <a:r>
              <a:rPr lang="en-US" dirty="0" err="1"/>
              <a:t>define_model</a:t>
            </a:r>
            <a:r>
              <a:rPr lang="en-US" dirty="0"/>
              <a:t>():</a:t>
            </a:r>
          </a:p>
          <a:p>
            <a:pPr marL="457200" lvl="1" indent="0" fontAlgn="base">
              <a:buNone/>
            </a:pPr>
            <a:r>
              <a:rPr lang="en-US" sz="2000" dirty="0"/>
              <a:t>model = Sequential()</a:t>
            </a:r>
          </a:p>
          <a:p>
            <a:pPr marL="457200" lvl="1" indent="0" fontAlgn="base">
              <a:buNone/>
            </a:pPr>
            <a:r>
              <a:rPr lang="en-US" sz="2000" dirty="0" err="1"/>
              <a:t>model.add</a:t>
            </a:r>
            <a:r>
              <a:rPr lang="en-US" sz="2000" dirty="0"/>
              <a:t>(Conv2D(32, (3, 3), activation='</a:t>
            </a:r>
            <a:r>
              <a:rPr lang="en-US" sz="2000" dirty="0" err="1"/>
              <a:t>relu</a:t>
            </a:r>
            <a:r>
              <a:rPr lang="en-US" sz="2000" dirty="0"/>
              <a:t>', </a:t>
            </a:r>
            <a:r>
              <a:rPr lang="en-US" sz="2000" dirty="0" err="1"/>
              <a:t>kernel_initializer</a:t>
            </a:r>
            <a:r>
              <a:rPr lang="en-US" sz="2000" dirty="0"/>
              <a:t>='</a:t>
            </a:r>
            <a:r>
              <a:rPr lang="en-US" sz="2000" dirty="0" err="1"/>
              <a:t>he_uniform</a:t>
            </a:r>
            <a:r>
              <a:rPr lang="en-US" sz="2000" dirty="0"/>
              <a:t>', </a:t>
            </a:r>
            <a:r>
              <a:rPr lang="en-US" sz="2000" dirty="0" err="1"/>
              <a:t>input_shape</a:t>
            </a:r>
            <a:r>
              <a:rPr lang="en-US" sz="2000" dirty="0"/>
              <a:t>=(28, 28, 1)))</a:t>
            </a:r>
          </a:p>
          <a:p>
            <a:pPr marL="457200" lvl="1" indent="0" fontAlgn="base">
              <a:buNone/>
            </a:pPr>
            <a:r>
              <a:rPr lang="en-US" sz="2000" dirty="0" err="1"/>
              <a:t>model.add</a:t>
            </a:r>
            <a:r>
              <a:rPr lang="en-US" sz="2000" dirty="0"/>
              <a:t>(MaxPooling2D((2, 2)))</a:t>
            </a:r>
          </a:p>
          <a:p>
            <a:pPr marL="457200" lvl="1" indent="0" fontAlgn="base">
              <a:buNone/>
            </a:pPr>
            <a:r>
              <a:rPr lang="en-US" sz="2000" dirty="0" err="1"/>
              <a:t>model.add</a:t>
            </a:r>
            <a:r>
              <a:rPr lang="en-US" sz="2000" dirty="0"/>
              <a:t>(Flatten())</a:t>
            </a:r>
          </a:p>
          <a:p>
            <a:pPr marL="457200" lvl="1" indent="0" fontAlgn="base">
              <a:buNone/>
            </a:pPr>
            <a:r>
              <a:rPr lang="en-US" sz="2000" dirty="0" err="1"/>
              <a:t>model.add</a:t>
            </a:r>
            <a:r>
              <a:rPr lang="en-US" sz="2000" dirty="0"/>
              <a:t>(Dense(100, activation='</a:t>
            </a:r>
            <a:r>
              <a:rPr lang="en-US" sz="2000" dirty="0" err="1"/>
              <a:t>relu</a:t>
            </a:r>
            <a:r>
              <a:rPr lang="en-US" sz="2000" dirty="0"/>
              <a:t>', </a:t>
            </a:r>
            <a:r>
              <a:rPr lang="en-US" sz="2000" dirty="0" err="1"/>
              <a:t>kernel_initializer</a:t>
            </a:r>
            <a:r>
              <a:rPr lang="en-US" sz="2000" dirty="0"/>
              <a:t>='</a:t>
            </a:r>
            <a:r>
              <a:rPr lang="en-US" sz="2000" dirty="0" err="1"/>
              <a:t>he_uniform</a:t>
            </a:r>
            <a:r>
              <a:rPr lang="en-US" sz="2000" dirty="0"/>
              <a:t>'))</a:t>
            </a:r>
          </a:p>
          <a:p>
            <a:pPr marL="457200" lvl="1" indent="0" fontAlgn="base">
              <a:buNone/>
            </a:pPr>
            <a:r>
              <a:rPr lang="en-US" sz="2000" dirty="0" err="1"/>
              <a:t>model.add</a:t>
            </a:r>
            <a:r>
              <a:rPr lang="en-US" sz="2000" dirty="0"/>
              <a:t>(Dense(10, activation='</a:t>
            </a:r>
            <a:r>
              <a:rPr lang="en-US" sz="2000" dirty="0" err="1"/>
              <a:t>softmax</a:t>
            </a:r>
            <a:r>
              <a:rPr lang="en-US" sz="2000" dirty="0"/>
              <a:t>'))</a:t>
            </a:r>
          </a:p>
          <a:p>
            <a:pPr marL="457200" lvl="1" indent="0" fontAlgn="base">
              <a:buNone/>
            </a:pPr>
            <a:r>
              <a:rPr lang="en-US" sz="2000" dirty="0"/>
              <a:t># compile model</a:t>
            </a:r>
          </a:p>
          <a:p>
            <a:pPr marL="457200" lvl="1" indent="0" fontAlgn="base">
              <a:buNone/>
            </a:pPr>
            <a:r>
              <a:rPr lang="en-US" sz="2000" dirty="0"/>
              <a:t>opt = SGD(</a:t>
            </a:r>
            <a:r>
              <a:rPr lang="en-US" sz="2000" dirty="0" err="1"/>
              <a:t>lr</a:t>
            </a:r>
            <a:r>
              <a:rPr lang="en-US" sz="2000" dirty="0"/>
              <a:t>=0.01, momentum=0.9)</a:t>
            </a:r>
          </a:p>
          <a:p>
            <a:pPr marL="457200" lvl="1" indent="0" fontAlgn="base">
              <a:buNone/>
            </a:pPr>
            <a:r>
              <a:rPr lang="en-US" sz="2000" dirty="0" err="1"/>
              <a:t>model.compile</a:t>
            </a:r>
            <a:r>
              <a:rPr lang="en-US" sz="2000" dirty="0"/>
              <a:t>(optimizer=opt, loss='</a:t>
            </a:r>
            <a:r>
              <a:rPr lang="en-US" sz="2000" dirty="0" err="1"/>
              <a:t>categorical_crossentropy</a:t>
            </a:r>
            <a:r>
              <a:rPr lang="en-US" sz="2000" dirty="0"/>
              <a:t>', metrics=['accuracy'])</a:t>
            </a:r>
          </a:p>
          <a:p>
            <a:pPr marL="457200" lvl="1" indent="0" fontAlgn="base">
              <a:buNone/>
            </a:pPr>
            <a:r>
              <a:rPr lang="en-US" sz="2000" dirty="0"/>
              <a:t>return model</a:t>
            </a:r>
          </a:p>
          <a:p>
            <a:pPr marL="457200" lvl="1" indent="0" fontAlgn="base">
              <a:buNone/>
            </a:pPr>
            <a:endParaRPr lang="en-US" sz="2000" dirty="0"/>
          </a:p>
          <a:p>
            <a:pPr marL="0" indent="0" fontAlgn="base">
              <a:buNone/>
            </a:pPr>
            <a:r>
              <a:rPr lang="en-US" dirty="0"/>
              <a:t>model = </a:t>
            </a:r>
            <a:r>
              <a:rPr lang="en-US" dirty="0" err="1"/>
              <a:t>define_model</a:t>
            </a:r>
            <a:r>
              <a:rPr lang="en-US" dirty="0"/>
              <a:t>()</a:t>
            </a:r>
          </a:p>
          <a:p>
            <a:pPr marL="0" indent="0" fontAlgn="base">
              <a:buNone/>
            </a:pPr>
            <a:r>
              <a:rPr lang="en-US" dirty="0"/>
              <a:t># select rows for train and test</a:t>
            </a:r>
          </a:p>
          <a:p>
            <a:pPr marL="0" indent="0" fontAlgn="base">
              <a:buNone/>
            </a:pPr>
            <a:r>
              <a:rPr lang="en-US" dirty="0" err="1"/>
              <a:t>trainX</a:t>
            </a:r>
            <a:r>
              <a:rPr lang="en-US" dirty="0"/>
              <a:t>, </a:t>
            </a:r>
            <a:r>
              <a:rPr lang="en-US" dirty="0" err="1"/>
              <a:t>trainY</a:t>
            </a:r>
            <a:r>
              <a:rPr lang="en-US" dirty="0"/>
              <a:t>, </a:t>
            </a:r>
            <a:r>
              <a:rPr lang="en-US" dirty="0" err="1"/>
              <a:t>testX</a:t>
            </a:r>
            <a:r>
              <a:rPr lang="en-US" dirty="0"/>
              <a:t>, </a:t>
            </a:r>
            <a:r>
              <a:rPr lang="en-US" dirty="0" err="1"/>
              <a:t>testY</a:t>
            </a:r>
            <a:r>
              <a:rPr lang="en-US" dirty="0"/>
              <a:t> = </a:t>
            </a:r>
            <a:r>
              <a:rPr lang="en-US" dirty="0" err="1"/>
              <a:t>dataX</a:t>
            </a:r>
            <a:r>
              <a:rPr lang="en-US" dirty="0"/>
              <a:t>[</a:t>
            </a:r>
            <a:r>
              <a:rPr lang="en-US" dirty="0" err="1"/>
              <a:t>train_ix</a:t>
            </a:r>
            <a:r>
              <a:rPr lang="en-US" dirty="0"/>
              <a:t>], </a:t>
            </a:r>
            <a:r>
              <a:rPr lang="en-US" dirty="0" err="1"/>
              <a:t>dataY</a:t>
            </a:r>
            <a:r>
              <a:rPr lang="en-US" dirty="0"/>
              <a:t>[</a:t>
            </a:r>
            <a:r>
              <a:rPr lang="en-US" dirty="0" err="1"/>
              <a:t>train_ix</a:t>
            </a:r>
            <a:r>
              <a:rPr lang="en-US" dirty="0"/>
              <a:t>], </a:t>
            </a:r>
            <a:r>
              <a:rPr lang="en-US" dirty="0" err="1"/>
              <a:t>dataX</a:t>
            </a:r>
            <a:r>
              <a:rPr lang="en-US" dirty="0"/>
              <a:t>[</a:t>
            </a:r>
            <a:r>
              <a:rPr lang="en-US" dirty="0" err="1"/>
              <a:t>test_ix</a:t>
            </a:r>
            <a:r>
              <a:rPr lang="en-US" dirty="0"/>
              <a:t>], </a:t>
            </a:r>
            <a:r>
              <a:rPr lang="en-US" dirty="0" err="1"/>
              <a:t>dataY</a:t>
            </a:r>
            <a:r>
              <a:rPr lang="en-US" dirty="0"/>
              <a:t>[</a:t>
            </a:r>
            <a:r>
              <a:rPr lang="en-US" dirty="0" err="1"/>
              <a:t>test_ix</a:t>
            </a:r>
            <a:r>
              <a:rPr lang="en-US" dirty="0"/>
              <a:t>]</a:t>
            </a:r>
          </a:p>
          <a:p>
            <a:pPr marL="0" indent="0" fontAlgn="base">
              <a:buNone/>
            </a:pPr>
            <a:r>
              <a:rPr lang="en-US" dirty="0"/>
              <a:t># fit model</a:t>
            </a:r>
          </a:p>
          <a:p>
            <a:pPr marL="0" indent="0" fontAlgn="base">
              <a:buNone/>
            </a:pPr>
            <a:r>
              <a:rPr lang="en-US" dirty="0"/>
              <a:t>history = </a:t>
            </a:r>
            <a:r>
              <a:rPr lang="en-US" dirty="0" err="1"/>
              <a:t>model.fit</a:t>
            </a:r>
            <a:r>
              <a:rPr lang="en-US" dirty="0"/>
              <a:t>(</a:t>
            </a:r>
            <a:r>
              <a:rPr lang="en-US" dirty="0" err="1"/>
              <a:t>trainX</a:t>
            </a:r>
            <a:r>
              <a:rPr lang="en-US" dirty="0"/>
              <a:t>, </a:t>
            </a:r>
            <a:r>
              <a:rPr lang="en-US" dirty="0" err="1"/>
              <a:t>trainY</a:t>
            </a:r>
            <a:r>
              <a:rPr lang="en-US" dirty="0"/>
              <a:t>, epochs=10, </a:t>
            </a:r>
            <a:r>
              <a:rPr lang="en-US" dirty="0" err="1"/>
              <a:t>batch_size</a:t>
            </a:r>
            <a:r>
              <a:rPr lang="en-US" dirty="0"/>
              <a:t>=32, </a:t>
            </a:r>
            <a:r>
              <a:rPr lang="en-US" dirty="0" err="1"/>
              <a:t>validation_data</a:t>
            </a:r>
            <a:r>
              <a:rPr lang="en-US" dirty="0"/>
              <a:t>=(</a:t>
            </a:r>
            <a:r>
              <a:rPr lang="en-US" dirty="0" err="1"/>
              <a:t>testX</a:t>
            </a:r>
            <a:r>
              <a:rPr lang="en-US" dirty="0"/>
              <a:t>, </a:t>
            </a:r>
            <a:r>
              <a:rPr lang="en-US" dirty="0" err="1"/>
              <a:t>testY</a:t>
            </a:r>
            <a:r>
              <a:rPr lang="en-US" dirty="0"/>
              <a:t>), verbose=0)</a:t>
            </a:r>
          </a:p>
          <a:p>
            <a:pPr marL="0" indent="0" fontAlgn="base">
              <a:buNone/>
            </a:pPr>
            <a:r>
              <a:rPr lang="en-US" dirty="0"/>
              <a:t># evaluate model</a:t>
            </a:r>
          </a:p>
          <a:p>
            <a:pPr marL="0" indent="0" fontAlgn="base">
              <a:buNone/>
            </a:pPr>
            <a:r>
              <a:rPr lang="en-US" dirty="0"/>
              <a:t>_, acc = </a:t>
            </a:r>
            <a:r>
              <a:rPr lang="en-US" dirty="0" err="1"/>
              <a:t>model.evaluate</a:t>
            </a:r>
            <a:r>
              <a:rPr lang="en-US" dirty="0"/>
              <a:t>(</a:t>
            </a:r>
            <a:r>
              <a:rPr lang="en-US" dirty="0" err="1"/>
              <a:t>testX</a:t>
            </a:r>
            <a:r>
              <a:rPr lang="en-US" dirty="0"/>
              <a:t>, </a:t>
            </a:r>
            <a:r>
              <a:rPr lang="en-US" dirty="0" err="1"/>
              <a:t>testY</a:t>
            </a:r>
            <a:r>
              <a:rPr lang="en-US" dirty="0"/>
              <a:t>, verbose=0)</a:t>
            </a:r>
          </a:p>
          <a:p>
            <a:pPr marL="457200" lvl="1" indent="0" fontAlgn="base">
              <a:buNone/>
            </a:pPr>
            <a:endParaRPr lang="en-US" sz="2000" dirty="0"/>
          </a:p>
          <a:p>
            <a:pPr marL="0" indent="0">
              <a:buNone/>
            </a:pPr>
            <a:endParaRPr lang="en-US" sz="4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FA64A85-9118-4F43-91A4-E3623ABEA005}"/>
              </a:ext>
            </a:extLst>
          </p:cNvPr>
          <p:cNvSpPr txBox="1"/>
          <p:nvPr/>
        </p:nvSpPr>
        <p:spPr>
          <a:xfrm>
            <a:off x="268357" y="6361043"/>
            <a:ext cx="110854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Source: https://machinelearningmastery.com/how-to-develop-a-convolutional-neural-network-from-scratch-for-mnist-handwritten-digit-classification/</a:t>
            </a:r>
          </a:p>
        </p:txBody>
      </p:sp>
    </p:spTree>
    <p:extLst>
      <p:ext uri="{BB962C8B-B14F-4D97-AF65-F5344CB8AC3E}">
        <p14:creationId xmlns:p14="http://schemas.microsoft.com/office/powerpoint/2010/main" val="1083758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702185" y="3129681"/>
            <a:ext cx="8676640" cy="1248205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2535703" marR="6773" lvl="0" indent="-2519617" algn="l" defTabSz="1219170" rtl="0" eaLnBrk="1" fontAlgn="auto" latinLnBrk="0" hangingPunct="1">
              <a:lnSpc>
                <a:spcPct val="100000"/>
              </a:lnSpc>
              <a:spcBef>
                <a:spcPts val="133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4000" b="0" i="0" u="none" strike="noStrike" kern="1200" cap="none" spc="-93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“You </a:t>
            </a:r>
            <a:r>
              <a:rPr kumimoji="0" sz="4000" b="0" i="0" u="none" strike="noStrike" kern="1200" cap="none" spc="-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need </a:t>
            </a:r>
            <a:r>
              <a:rPr kumimoji="0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 </a:t>
            </a:r>
            <a:r>
              <a:rPr kumimoji="0" sz="4000" b="0" i="0" u="none" strike="noStrike" kern="1200" cap="none" spc="-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lot of </a:t>
            </a:r>
            <a:r>
              <a:rPr kumimoji="0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 </a:t>
            </a:r>
            <a:r>
              <a:rPr kumimoji="0" sz="4000" b="0" i="0" u="none" strike="noStrike" kern="1200" cap="none" spc="-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data if </a:t>
            </a:r>
            <a:r>
              <a:rPr kumimoji="0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you </a:t>
            </a:r>
            <a:r>
              <a:rPr kumimoji="0" sz="4000" b="0" i="0" u="none" strike="noStrike" kern="1200" cap="none" spc="-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want to  train/use</a:t>
            </a:r>
            <a:r>
              <a:rPr kumimoji="0" sz="40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4000" b="0" i="0" u="none" strike="noStrike" kern="1200" cap="none" spc="-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CNNs”</a:t>
            </a:r>
            <a:endParaRPr kumimoji="0" sz="4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198834" y="6273201"/>
            <a:ext cx="1651847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 marR="0" lvl="0" indent="0" algn="l" defTabSz="1219170" rtl="0" eaLnBrk="1" fontAlgn="auto" latinLnBrk="0" hangingPunct="1">
              <a:lnSpc>
                <a:spcPts val="30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667" b="0" i="0" u="none" strike="noStrike" kern="1200" cap="none" spc="-7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Lecture </a:t>
            </a:r>
            <a:r>
              <a:rPr kumimoji="0" sz="2667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9</a:t>
            </a:r>
            <a:r>
              <a:rPr kumimoji="0" sz="2667" b="0" i="0" u="none" strike="noStrike" kern="1200" cap="none" spc="-1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667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-</a:t>
            </a:r>
            <a:endParaRPr kumimoji="0" sz="26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429496729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 marR="0" lvl="0" indent="0" algn="l" defTabSz="1219170" rtl="0" eaLnBrk="1" fontAlgn="auto" latinLnBrk="0" hangingPunct="1">
              <a:lnSpc>
                <a:spcPts val="30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667" b="0" i="0" u="none" strike="noStrike" kern="1200" cap="none" spc="-7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April 30,</a:t>
            </a:r>
            <a:r>
              <a:rPr kumimoji="0" sz="2667" b="0" i="0" u="none" strike="noStrike" kern="1200" cap="none" spc="-12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667" b="0" i="0" u="none" strike="noStrike" kern="1200" cap="none" spc="-7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2019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dt" sz="half" idx="4294967295"/>
          </p:nvPr>
        </p:nvSpPr>
        <p:spPr>
          <a:xfrm>
            <a:off x="258177" y="8372729"/>
            <a:ext cx="802640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 marR="0" lvl="0" indent="0" algn="l" defTabSz="1219170" rtl="0" eaLnBrk="1" fontAlgn="auto" latinLnBrk="0" hangingPunct="1">
              <a:lnSpc>
                <a:spcPts val="2787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7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Fei-Fei Li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&amp; Justin Johnson &amp; </a:t>
            </a:r>
            <a:r>
              <a:rPr kumimoji="0" sz="2400" b="0" i="0" u="none" strike="noStrike" kern="1200" cap="none" spc="-7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Serena</a:t>
            </a:r>
            <a:r>
              <a:rPr kumimoji="0" sz="2400" b="0" i="0" u="none" strike="noStrike" kern="1200" cap="none" spc="-193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-53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Yeung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9281825" y="6284601"/>
            <a:ext cx="256540" cy="7950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3866" marR="0" lvl="0" indent="0" algn="l" defTabSz="1219170" rtl="0" eaLnBrk="1" fontAlgn="auto" latinLnBrk="0" hangingPunct="1">
              <a:lnSpc>
                <a:spcPts val="30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2667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pPr marL="33866" marR="0" lvl="0" indent="0" algn="l" defTabSz="1219170" rtl="0" eaLnBrk="1" fontAlgn="auto" latinLnBrk="0" hangingPunct="1">
                <a:lnSpc>
                  <a:spcPts val="308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sz="26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06967" y="504184"/>
            <a:ext cx="7789333" cy="63265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0" lvl="0" indent="0" algn="l" defTabSz="1219170" rtl="0" eaLnBrk="1" fontAlgn="auto" latinLnBrk="0" hangingPunct="1">
              <a:lnSpc>
                <a:spcPct val="100000"/>
              </a:lnSpc>
              <a:spcBef>
                <a:spcPts val="133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4000" b="0" i="0" u="none" strike="noStrike" kern="1200" cap="none" spc="-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One </a:t>
            </a:r>
            <a:r>
              <a:rPr kumimoji="0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more </a:t>
            </a:r>
            <a:r>
              <a:rPr kumimoji="0" sz="4000" b="0" i="0" u="none" strike="noStrike" kern="1200" cap="none" spc="-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thing: </a:t>
            </a:r>
            <a:r>
              <a:rPr kumimoji="0" sz="40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Transfer</a:t>
            </a:r>
            <a:r>
              <a:rPr kumimoji="0" sz="4000" b="0" i="0" u="none" strike="noStrike" kern="1200" cap="none" spc="-213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4000" b="0" i="0" u="none" strike="noStrike" kern="1200" cap="none" spc="-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Learning</a:t>
            </a:r>
            <a:endParaRPr kumimoji="0" sz="4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15691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702185" y="3129681"/>
            <a:ext cx="8676640" cy="1248205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2535703" marR="6773" lvl="0" indent="-2519617" algn="l" defTabSz="1219170" rtl="0" eaLnBrk="1" fontAlgn="auto" latinLnBrk="0" hangingPunct="1">
              <a:lnSpc>
                <a:spcPct val="100000"/>
              </a:lnSpc>
              <a:spcBef>
                <a:spcPts val="133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4000" b="0" i="0" u="none" strike="noStrike" kern="1200" cap="none" spc="-93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“You </a:t>
            </a:r>
            <a:r>
              <a:rPr kumimoji="0" sz="4000" b="0" i="0" u="none" strike="noStrike" kern="1200" cap="none" spc="-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need </a:t>
            </a:r>
            <a:r>
              <a:rPr kumimoji="0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 </a:t>
            </a:r>
            <a:r>
              <a:rPr kumimoji="0" sz="4000" b="0" i="0" u="none" strike="noStrike" kern="1200" cap="none" spc="-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lot of </a:t>
            </a:r>
            <a:r>
              <a:rPr kumimoji="0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 </a:t>
            </a:r>
            <a:r>
              <a:rPr kumimoji="0" sz="4000" b="0" i="0" u="none" strike="noStrike" kern="1200" cap="none" spc="-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data if </a:t>
            </a:r>
            <a:r>
              <a:rPr kumimoji="0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you </a:t>
            </a:r>
            <a:r>
              <a:rPr kumimoji="0" sz="4000" b="0" i="0" u="none" strike="noStrike" kern="1200" cap="none" spc="-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want to  train/use</a:t>
            </a:r>
            <a:r>
              <a:rPr kumimoji="0" sz="40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4000" b="0" i="0" u="none" strike="noStrike" kern="1200" cap="none" spc="-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CNNs”</a:t>
            </a:r>
            <a:endParaRPr kumimoji="0" sz="4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198834" y="6273201"/>
            <a:ext cx="1651847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 marR="0" lvl="0" indent="0" algn="l" defTabSz="1219170" rtl="0" eaLnBrk="1" fontAlgn="auto" latinLnBrk="0" hangingPunct="1">
              <a:lnSpc>
                <a:spcPts val="30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667" b="0" i="0" u="none" strike="noStrike" kern="1200" cap="none" spc="-7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Lecture </a:t>
            </a:r>
            <a:r>
              <a:rPr kumimoji="0" sz="2667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9</a:t>
            </a:r>
            <a:r>
              <a:rPr kumimoji="0" sz="2667" b="0" i="0" u="none" strike="noStrike" kern="1200" cap="none" spc="-1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667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-</a:t>
            </a:r>
            <a:endParaRPr kumimoji="0" sz="26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429496729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 marR="0" lvl="0" indent="0" algn="l" defTabSz="1219170" rtl="0" eaLnBrk="1" fontAlgn="auto" latinLnBrk="0" hangingPunct="1">
              <a:lnSpc>
                <a:spcPts val="30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667" b="0" i="0" u="none" strike="noStrike" kern="1200" cap="none" spc="-7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April 30,</a:t>
            </a:r>
            <a:r>
              <a:rPr kumimoji="0" sz="2667" b="0" i="0" u="none" strike="noStrike" kern="1200" cap="none" spc="-12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667" b="0" i="0" u="none" strike="noStrike" kern="1200" cap="none" spc="-7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2019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dt" sz="half" idx="4294967295"/>
          </p:nvPr>
        </p:nvSpPr>
        <p:spPr>
          <a:xfrm>
            <a:off x="258177" y="8372729"/>
            <a:ext cx="802640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 marR="0" lvl="0" indent="0" algn="l" defTabSz="1219170" rtl="0" eaLnBrk="1" fontAlgn="auto" latinLnBrk="0" hangingPunct="1">
              <a:lnSpc>
                <a:spcPts val="2787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7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Fei-Fei Li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&amp; Justin Johnson &amp; </a:t>
            </a:r>
            <a:r>
              <a:rPr kumimoji="0" sz="2400" b="0" i="0" u="none" strike="noStrike" kern="1200" cap="none" spc="-7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Serena</a:t>
            </a:r>
            <a:r>
              <a:rPr kumimoji="0" sz="2400" b="0" i="0" u="none" strike="noStrike" kern="1200" cap="none" spc="-193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-53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Yeung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9281825" y="6284601"/>
            <a:ext cx="256540" cy="7950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3866" marR="0" lvl="0" indent="0" algn="l" defTabSz="1219170" rtl="0" eaLnBrk="1" fontAlgn="auto" latinLnBrk="0" hangingPunct="1">
              <a:lnSpc>
                <a:spcPts val="30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2667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pPr marL="33866" marR="0" lvl="0" indent="0" algn="l" defTabSz="1219170" rtl="0" eaLnBrk="1" fontAlgn="auto" latinLnBrk="0" hangingPunct="1">
                <a:lnSpc>
                  <a:spcPts val="308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sz="26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06967" y="504184"/>
            <a:ext cx="7789333" cy="63265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0" lvl="0" indent="0" algn="l" defTabSz="1219170" rtl="0" eaLnBrk="1" fontAlgn="auto" latinLnBrk="0" hangingPunct="1">
              <a:lnSpc>
                <a:spcPct val="100000"/>
              </a:lnSpc>
              <a:spcBef>
                <a:spcPts val="133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4000" b="0" i="0" u="none" strike="noStrike" kern="1200" cap="none" spc="-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One </a:t>
            </a:r>
            <a:r>
              <a:rPr kumimoji="0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more </a:t>
            </a:r>
            <a:r>
              <a:rPr kumimoji="0" sz="4000" b="0" i="0" u="none" strike="noStrike" kern="1200" cap="none" spc="-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thing: </a:t>
            </a:r>
            <a:r>
              <a:rPr kumimoji="0" sz="40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Transfer</a:t>
            </a:r>
            <a:r>
              <a:rPr kumimoji="0" sz="4000" b="0" i="0" u="none" strike="noStrike" kern="1200" cap="none" spc="-213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4000" b="0" i="0" u="none" strike="noStrike" kern="1200" cap="none" spc="-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Learning</a:t>
            </a:r>
            <a:endParaRPr kumimoji="0" sz="4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 rot="18840000">
            <a:off x="3723362" y="3063019"/>
            <a:ext cx="4742404" cy="11353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ts val="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1" i="0" u="none" strike="noStrike" kern="1200" cap="none" spc="207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NOT TRUE</a:t>
            </a:r>
            <a:endParaRPr kumimoji="0" sz="7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4009199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5468" y="240378"/>
            <a:ext cx="5256105" cy="50954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3200" spc="-20" dirty="0">
                <a:solidFill>
                  <a:srgbClr val="000000"/>
                </a:solidFill>
              </a:rPr>
              <a:t>Transfer </a:t>
            </a:r>
            <a:r>
              <a:rPr sz="3200" spc="-7" dirty="0">
                <a:solidFill>
                  <a:srgbClr val="000000"/>
                </a:solidFill>
              </a:rPr>
              <a:t>Learning with</a:t>
            </a:r>
            <a:r>
              <a:rPr sz="3200" spc="-73" dirty="0">
                <a:solidFill>
                  <a:srgbClr val="000000"/>
                </a:solidFill>
              </a:rPr>
              <a:t> </a:t>
            </a:r>
            <a:r>
              <a:rPr sz="3200" spc="-7" dirty="0">
                <a:solidFill>
                  <a:srgbClr val="000000"/>
                </a:solidFill>
              </a:rPr>
              <a:t>CNNs</a:t>
            </a:r>
            <a:endParaRPr sz="3200"/>
          </a:p>
        </p:txBody>
      </p:sp>
      <p:sp>
        <p:nvSpPr>
          <p:cNvPr id="12" name="object 12"/>
          <p:cNvSpPr txBox="1"/>
          <p:nvPr/>
        </p:nvSpPr>
        <p:spPr>
          <a:xfrm>
            <a:off x="210567" y="6290133"/>
            <a:ext cx="1183386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ts val="2753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004298" algn="l"/>
                <a:tab pos="9747430" algn="l"/>
              </a:tabLst>
              <a:defRPr/>
            </a:pPr>
            <a:r>
              <a:rPr kumimoji="0" sz="2400" b="0" i="0" u="none" strike="noStrike" kern="1200" cap="none" spc="-7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Fei-Fei Li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&amp; Justin Johnson &amp;</a:t>
            </a:r>
            <a:r>
              <a:rPr kumimoji="0" sz="2400" b="0" i="0" u="none" strike="noStrike" kern="120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-7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Serena</a:t>
            </a:r>
            <a:r>
              <a:rPr kumimoji="0" sz="2400" b="0" i="0" u="none" strike="noStrike" kern="1200" cap="none" spc="-47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-53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Yeung	</a:t>
            </a:r>
            <a:r>
              <a:rPr kumimoji="0" sz="4000" b="0" i="0" u="none" strike="noStrike" kern="1200" cap="none" spc="-9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Lecture </a:t>
            </a:r>
            <a:r>
              <a:rPr kumimoji="0" sz="4000" b="0" i="0" u="none" strike="noStrike" kern="1200" cap="none" spc="0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9</a:t>
            </a:r>
            <a:r>
              <a:rPr kumimoji="0" sz="4000" b="0" i="0" u="none" strike="noStrike" kern="1200" cap="none" spc="-9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4000" b="0" i="0" u="none" strike="noStrike" kern="1200" cap="none" spc="0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-	</a:t>
            </a:r>
            <a:r>
              <a:rPr kumimoji="0" sz="4000" b="0" i="0" u="none" strike="noStrike" kern="1200" cap="none" spc="-9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April 30,</a:t>
            </a:r>
            <a:r>
              <a:rPr kumimoji="0" sz="4000" b="0" i="0" u="none" strike="noStrike" kern="1200" cap="none" spc="-189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4000" b="0" i="0" u="none" strike="noStrike" kern="1200" cap="none" spc="-9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2019</a:t>
            </a:r>
            <a:endParaRPr kumimoji="0" sz="4000" b="0" i="0" u="none" strike="noStrike" kern="1200" cap="none" spc="0" normalizeH="0" baseline="-4166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198834" y="6273201"/>
            <a:ext cx="1651847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 marR="0" lvl="0" indent="0" algn="l" defTabSz="1219170" rtl="0" eaLnBrk="1" fontAlgn="auto" latinLnBrk="0" hangingPunct="1">
              <a:lnSpc>
                <a:spcPts val="30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667" b="0" i="0" u="none" strike="noStrike" kern="1200" cap="none" spc="-7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Lecture </a:t>
            </a:r>
            <a:r>
              <a:rPr kumimoji="0" sz="2667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9</a:t>
            </a:r>
            <a:r>
              <a:rPr kumimoji="0" sz="2667" b="0" i="0" u="none" strike="noStrike" kern="1200" cap="none" spc="-1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667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-</a:t>
            </a:r>
            <a:endParaRPr kumimoji="0" sz="26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ftr" sz="quarter" idx="429496729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 marR="0" lvl="0" indent="0" algn="l" defTabSz="1219170" rtl="0" eaLnBrk="1" fontAlgn="auto" latinLnBrk="0" hangingPunct="1">
              <a:lnSpc>
                <a:spcPts val="30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667" b="0" i="0" u="none" strike="noStrike" kern="1200" cap="none" spc="-7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April 30,</a:t>
            </a:r>
            <a:r>
              <a:rPr kumimoji="0" sz="2667" b="0" i="0" u="none" strike="noStrike" kern="1200" cap="none" spc="-12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667" b="0" i="0" u="none" strike="noStrike" kern="1200" cap="none" spc="-7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2019</a:t>
            </a:r>
          </a:p>
        </p:txBody>
      </p:sp>
      <p:sp>
        <p:nvSpPr>
          <p:cNvPr id="15" name="object 15"/>
          <p:cNvSpPr txBox="1">
            <a:spLocks noGrp="1"/>
          </p:cNvSpPr>
          <p:nvPr>
            <p:ph type="dt" sz="half" idx="4294967295"/>
          </p:nvPr>
        </p:nvSpPr>
        <p:spPr>
          <a:xfrm>
            <a:off x="258177" y="8372729"/>
            <a:ext cx="802640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 marR="0" lvl="0" indent="0" algn="l" defTabSz="1219170" rtl="0" eaLnBrk="1" fontAlgn="auto" latinLnBrk="0" hangingPunct="1">
              <a:lnSpc>
                <a:spcPts val="2787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7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Fei-Fei Li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&amp; Justin Johnson &amp; </a:t>
            </a:r>
            <a:r>
              <a:rPr kumimoji="0" sz="2400" b="0" i="0" u="none" strike="noStrike" kern="1200" cap="none" spc="-7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Serena</a:t>
            </a:r>
            <a:r>
              <a:rPr kumimoji="0" sz="2400" b="0" i="0" u="none" strike="noStrike" kern="1200" cap="none" spc="-193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-53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Yeung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9338757" y="6284601"/>
            <a:ext cx="222673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 marR="0" lvl="0" indent="0" algn="l" defTabSz="1219170" rtl="0" eaLnBrk="1" fontAlgn="auto" latinLnBrk="0" hangingPunct="1">
              <a:lnSpc>
                <a:spcPts val="30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667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8</a:t>
            </a:r>
            <a:endParaRPr kumimoji="0" sz="26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81109" y="5887185"/>
            <a:ext cx="989753" cy="167632"/>
          </a:xfrm>
          <a:prstGeom prst="rect">
            <a:avLst/>
          </a:prstGeom>
          <a:solidFill>
            <a:srgbClr val="CEE1F3"/>
          </a:solidFill>
          <a:ln w="19049">
            <a:solidFill>
              <a:srgbClr val="3D85C6"/>
            </a:solidFill>
          </a:ln>
        </p:spPr>
        <p:txBody>
          <a:bodyPr vert="horz" wrap="square" lIns="0" tIns="3387" rIns="0" bIns="0" rtlCol="0">
            <a:spAutoFit/>
          </a:bodyPr>
          <a:lstStyle/>
          <a:p>
            <a:pPr marL="298865" marR="0" lvl="0" indent="0" algn="l" defTabSz="1219170" rtl="0" eaLnBrk="1" fontAlgn="auto" latinLnBrk="0" hangingPunct="1">
              <a:lnSpc>
                <a:spcPct val="100000"/>
              </a:lnSpc>
              <a:spcBef>
                <a:spcPts val="27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067" b="1" i="0" u="none" strike="noStrike" kern="1200" cap="none" spc="-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Image</a:t>
            </a:r>
            <a:endParaRPr kumimoji="0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468409" y="5118541"/>
          <a:ext cx="989753" cy="64660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897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07451">
                <a:tc>
                  <a:txBody>
                    <a:bodyPr/>
                    <a:lstStyle/>
                    <a:p>
                      <a:pPr marL="161925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1100" b="1" dirty="0">
                          <a:latin typeface="Arial"/>
                          <a:cs typeface="Arial"/>
                        </a:rPr>
                        <a:t>MaxPool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3387" marB="0">
                    <a:lnL w="19050">
                      <a:solidFill>
                        <a:srgbClr val="E69137"/>
                      </a:solidFill>
                      <a:prstDash val="solid"/>
                    </a:lnL>
                    <a:lnR w="19050">
                      <a:solidFill>
                        <a:srgbClr val="E69137"/>
                      </a:solidFill>
                      <a:prstDash val="solid"/>
                    </a:lnR>
                    <a:lnT w="19050">
                      <a:solidFill>
                        <a:srgbClr val="E69137"/>
                      </a:solidFill>
                      <a:prstDash val="solid"/>
                    </a:lnT>
                    <a:lnB w="19050">
                      <a:solidFill>
                        <a:srgbClr val="E69137"/>
                      </a:solidFill>
                      <a:prstDash val="solid"/>
                    </a:lnB>
                    <a:solidFill>
                      <a:srgbClr val="FC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1701">
                <a:tc>
                  <a:txBody>
                    <a:bodyPr/>
                    <a:lstStyle/>
                    <a:p>
                      <a:pPr marL="170815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100" b="1" spc="-5" dirty="0">
                          <a:latin typeface="Arial"/>
                          <a:cs typeface="Arial"/>
                        </a:rPr>
                        <a:t>Conv-64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27940" marB="0">
                    <a:lnL w="19050">
                      <a:solidFill>
                        <a:srgbClr val="E69137"/>
                      </a:solidFill>
                      <a:prstDash val="solid"/>
                    </a:lnL>
                    <a:lnR w="19050">
                      <a:solidFill>
                        <a:srgbClr val="E69137"/>
                      </a:solidFill>
                      <a:prstDash val="solid"/>
                    </a:lnR>
                    <a:lnT w="19050">
                      <a:solidFill>
                        <a:srgbClr val="E69137"/>
                      </a:solidFill>
                      <a:prstDash val="solid"/>
                    </a:lnT>
                    <a:lnB w="19050">
                      <a:solidFill>
                        <a:srgbClr val="E69137"/>
                      </a:solidFill>
                      <a:prstDash val="solid"/>
                    </a:lnB>
                    <a:solidFill>
                      <a:srgbClr val="FC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7451">
                <a:tc>
                  <a:txBody>
                    <a:bodyPr/>
                    <a:lstStyle/>
                    <a:p>
                      <a:pPr marL="170815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100" b="1" spc="-5" dirty="0">
                          <a:latin typeface="Arial"/>
                          <a:cs typeface="Arial"/>
                        </a:rPr>
                        <a:t>Conv-64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27940" marB="0">
                    <a:lnL w="19050">
                      <a:solidFill>
                        <a:srgbClr val="E69137"/>
                      </a:solidFill>
                      <a:prstDash val="solid"/>
                    </a:lnL>
                    <a:lnR w="19050">
                      <a:solidFill>
                        <a:srgbClr val="E69137"/>
                      </a:solidFill>
                      <a:prstDash val="solid"/>
                    </a:lnR>
                    <a:lnT w="19050">
                      <a:solidFill>
                        <a:srgbClr val="E69137"/>
                      </a:solidFill>
                      <a:prstDash val="solid"/>
                    </a:lnT>
                    <a:lnB w="19050">
                      <a:solidFill>
                        <a:srgbClr val="E69137"/>
                      </a:solidFill>
                      <a:prstDash val="solid"/>
                    </a:lnB>
                    <a:solidFill>
                      <a:srgbClr val="FC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468409" y="4362599"/>
          <a:ext cx="989753" cy="64660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897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0745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1100" b="1" dirty="0">
                          <a:latin typeface="Arial"/>
                          <a:cs typeface="Arial"/>
                        </a:rPr>
                        <a:t>MaxPool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3387" marB="0">
                    <a:lnL w="19050">
                      <a:solidFill>
                        <a:srgbClr val="E69137"/>
                      </a:solidFill>
                      <a:prstDash val="solid"/>
                    </a:lnL>
                    <a:lnR w="19050">
                      <a:solidFill>
                        <a:srgbClr val="E69137"/>
                      </a:solidFill>
                      <a:prstDash val="solid"/>
                    </a:lnR>
                    <a:lnT w="19050">
                      <a:solidFill>
                        <a:srgbClr val="E69137"/>
                      </a:solidFill>
                      <a:prstDash val="solid"/>
                    </a:lnT>
                    <a:lnB w="19050">
                      <a:solidFill>
                        <a:srgbClr val="E69137"/>
                      </a:solidFill>
                      <a:prstDash val="solid"/>
                    </a:lnB>
                    <a:solidFill>
                      <a:srgbClr val="FC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170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100" b="1" spc="-5" dirty="0">
                          <a:latin typeface="Arial"/>
                          <a:cs typeface="Arial"/>
                        </a:rPr>
                        <a:t>Conv-128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27940" marB="0">
                    <a:lnL w="19050">
                      <a:solidFill>
                        <a:srgbClr val="E69137"/>
                      </a:solidFill>
                      <a:prstDash val="solid"/>
                    </a:lnL>
                    <a:lnR w="19050">
                      <a:solidFill>
                        <a:srgbClr val="E69137"/>
                      </a:solidFill>
                      <a:prstDash val="solid"/>
                    </a:lnR>
                    <a:lnT w="19050">
                      <a:solidFill>
                        <a:srgbClr val="E69137"/>
                      </a:solidFill>
                      <a:prstDash val="solid"/>
                    </a:lnT>
                    <a:lnB w="19050">
                      <a:solidFill>
                        <a:srgbClr val="E69137"/>
                      </a:solidFill>
                      <a:prstDash val="solid"/>
                    </a:lnB>
                    <a:solidFill>
                      <a:srgbClr val="FC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745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100" b="1" spc="-5" dirty="0">
                          <a:latin typeface="Arial"/>
                          <a:cs typeface="Arial"/>
                        </a:rPr>
                        <a:t>Conv-128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27940" marB="0">
                    <a:lnL w="19050">
                      <a:solidFill>
                        <a:srgbClr val="E69137"/>
                      </a:solidFill>
                      <a:prstDash val="solid"/>
                    </a:lnL>
                    <a:lnR w="19050">
                      <a:solidFill>
                        <a:srgbClr val="E69137"/>
                      </a:solidFill>
                      <a:prstDash val="solid"/>
                    </a:lnR>
                    <a:lnT w="19050">
                      <a:solidFill>
                        <a:srgbClr val="E69137"/>
                      </a:solidFill>
                      <a:prstDash val="solid"/>
                    </a:lnT>
                    <a:lnB w="19050">
                      <a:solidFill>
                        <a:srgbClr val="E69137"/>
                      </a:solidFill>
                      <a:prstDash val="solid"/>
                    </a:lnB>
                    <a:solidFill>
                      <a:srgbClr val="FC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468409" y="3606655"/>
          <a:ext cx="989753" cy="64660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897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0745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1100" b="1" dirty="0">
                          <a:latin typeface="Arial"/>
                          <a:cs typeface="Arial"/>
                        </a:rPr>
                        <a:t>MaxPool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3387" marB="0">
                    <a:lnL w="19050">
                      <a:solidFill>
                        <a:srgbClr val="E69137"/>
                      </a:solidFill>
                      <a:prstDash val="solid"/>
                    </a:lnL>
                    <a:lnR w="19050">
                      <a:solidFill>
                        <a:srgbClr val="E69137"/>
                      </a:solidFill>
                      <a:prstDash val="solid"/>
                    </a:lnR>
                    <a:lnT w="19050">
                      <a:solidFill>
                        <a:srgbClr val="E69137"/>
                      </a:solidFill>
                      <a:prstDash val="solid"/>
                    </a:lnT>
                    <a:lnB w="19050">
                      <a:solidFill>
                        <a:srgbClr val="E69137"/>
                      </a:solidFill>
                      <a:prstDash val="solid"/>
                    </a:lnB>
                    <a:solidFill>
                      <a:srgbClr val="FC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170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100" b="1" spc="-5" dirty="0">
                          <a:latin typeface="Arial"/>
                          <a:cs typeface="Arial"/>
                        </a:rPr>
                        <a:t>Conv-256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27940" marB="0">
                    <a:lnL w="19050">
                      <a:solidFill>
                        <a:srgbClr val="E69137"/>
                      </a:solidFill>
                      <a:prstDash val="solid"/>
                    </a:lnL>
                    <a:lnR w="19050">
                      <a:solidFill>
                        <a:srgbClr val="E69137"/>
                      </a:solidFill>
                      <a:prstDash val="solid"/>
                    </a:lnR>
                    <a:lnT w="19050">
                      <a:solidFill>
                        <a:srgbClr val="E69137"/>
                      </a:solidFill>
                      <a:prstDash val="solid"/>
                    </a:lnT>
                    <a:lnB w="19050">
                      <a:solidFill>
                        <a:srgbClr val="E69137"/>
                      </a:solidFill>
                      <a:prstDash val="solid"/>
                    </a:lnB>
                    <a:solidFill>
                      <a:srgbClr val="FC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745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100" b="1" spc="-5" dirty="0">
                          <a:latin typeface="Arial"/>
                          <a:cs typeface="Arial"/>
                        </a:rPr>
                        <a:t>Conv-256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27940" marB="0">
                    <a:lnL w="19050">
                      <a:solidFill>
                        <a:srgbClr val="E69137"/>
                      </a:solidFill>
                      <a:prstDash val="solid"/>
                    </a:lnL>
                    <a:lnR w="19050">
                      <a:solidFill>
                        <a:srgbClr val="E69137"/>
                      </a:solidFill>
                      <a:prstDash val="solid"/>
                    </a:lnR>
                    <a:lnT w="19050">
                      <a:solidFill>
                        <a:srgbClr val="E69137"/>
                      </a:solidFill>
                      <a:prstDash val="solid"/>
                    </a:lnT>
                    <a:lnB w="19050">
                      <a:solidFill>
                        <a:srgbClr val="E69137"/>
                      </a:solidFill>
                      <a:prstDash val="solid"/>
                    </a:lnB>
                    <a:solidFill>
                      <a:srgbClr val="FC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468409" y="2843281"/>
          <a:ext cx="989753" cy="64660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897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0745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1100" b="1" dirty="0">
                          <a:latin typeface="Arial"/>
                          <a:cs typeface="Arial"/>
                        </a:rPr>
                        <a:t>MaxPool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3387" marB="0">
                    <a:lnL w="19050">
                      <a:solidFill>
                        <a:srgbClr val="E69137"/>
                      </a:solidFill>
                      <a:prstDash val="solid"/>
                    </a:lnL>
                    <a:lnR w="19050">
                      <a:solidFill>
                        <a:srgbClr val="E69137"/>
                      </a:solidFill>
                      <a:prstDash val="solid"/>
                    </a:lnR>
                    <a:lnT w="19050">
                      <a:solidFill>
                        <a:srgbClr val="E69137"/>
                      </a:solidFill>
                      <a:prstDash val="solid"/>
                    </a:lnT>
                    <a:lnB w="19050">
                      <a:solidFill>
                        <a:srgbClr val="E69137"/>
                      </a:solidFill>
                      <a:prstDash val="solid"/>
                    </a:lnB>
                    <a:solidFill>
                      <a:srgbClr val="FC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170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100" b="1" spc="-5" dirty="0">
                          <a:latin typeface="Arial"/>
                          <a:cs typeface="Arial"/>
                        </a:rPr>
                        <a:t>Conv-512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27940" marB="0">
                    <a:lnL w="19050">
                      <a:solidFill>
                        <a:srgbClr val="E69137"/>
                      </a:solidFill>
                      <a:prstDash val="solid"/>
                    </a:lnL>
                    <a:lnR w="19050">
                      <a:solidFill>
                        <a:srgbClr val="E69137"/>
                      </a:solidFill>
                      <a:prstDash val="solid"/>
                    </a:lnR>
                    <a:lnT w="19050">
                      <a:solidFill>
                        <a:srgbClr val="E69137"/>
                      </a:solidFill>
                      <a:prstDash val="solid"/>
                    </a:lnT>
                    <a:lnB w="19050">
                      <a:solidFill>
                        <a:srgbClr val="E69137"/>
                      </a:solidFill>
                      <a:prstDash val="solid"/>
                    </a:lnB>
                    <a:solidFill>
                      <a:srgbClr val="FC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745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100" b="1" spc="-5" dirty="0">
                          <a:latin typeface="Arial"/>
                          <a:cs typeface="Arial"/>
                        </a:rPr>
                        <a:t>Conv-512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27940" marB="0">
                    <a:lnL w="19050">
                      <a:solidFill>
                        <a:srgbClr val="E69137"/>
                      </a:solidFill>
                      <a:prstDash val="solid"/>
                    </a:lnL>
                    <a:lnR w="19050">
                      <a:solidFill>
                        <a:srgbClr val="E69137"/>
                      </a:solidFill>
                      <a:prstDash val="solid"/>
                    </a:lnR>
                    <a:lnT w="19050">
                      <a:solidFill>
                        <a:srgbClr val="E69137"/>
                      </a:solidFill>
                      <a:prstDash val="solid"/>
                    </a:lnT>
                    <a:lnB w="19050">
                      <a:solidFill>
                        <a:srgbClr val="E69137"/>
                      </a:solidFill>
                      <a:prstDash val="solid"/>
                    </a:lnB>
                    <a:solidFill>
                      <a:srgbClr val="FC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468409" y="2083620"/>
          <a:ext cx="989753" cy="64660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897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0745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1100" b="1" dirty="0">
                          <a:latin typeface="Arial"/>
                          <a:cs typeface="Arial"/>
                        </a:rPr>
                        <a:t>MaxPool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3387" marB="0">
                    <a:lnL w="19050">
                      <a:solidFill>
                        <a:srgbClr val="E69137"/>
                      </a:solidFill>
                      <a:prstDash val="solid"/>
                    </a:lnL>
                    <a:lnR w="19050">
                      <a:solidFill>
                        <a:srgbClr val="E69137"/>
                      </a:solidFill>
                      <a:prstDash val="solid"/>
                    </a:lnR>
                    <a:lnT w="19050">
                      <a:solidFill>
                        <a:srgbClr val="E69137"/>
                      </a:solidFill>
                      <a:prstDash val="solid"/>
                    </a:lnT>
                    <a:lnB w="19050">
                      <a:solidFill>
                        <a:srgbClr val="E69137"/>
                      </a:solidFill>
                      <a:prstDash val="solid"/>
                    </a:lnB>
                    <a:solidFill>
                      <a:srgbClr val="FC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170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100" b="1" spc="-5" dirty="0">
                          <a:latin typeface="Arial"/>
                          <a:cs typeface="Arial"/>
                        </a:rPr>
                        <a:t>Conv-512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27940" marB="0">
                    <a:lnL w="19050">
                      <a:solidFill>
                        <a:srgbClr val="E69137"/>
                      </a:solidFill>
                      <a:prstDash val="solid"/>
                    </a:lnL>
                    <a:lnR w="19050">
                      <a:solidFill>
                        <a:srgbClr val="E69137"/>
                      </a:solidFill>
                      <a:prstDash val="solid"/>
                    </a:lnR>
                    <a:lnT w="19050">
                      <a:solidFill>
                        <a:srgbClr val="E69137"/>
                      </a:solidFill>
                      <a:prstDash val="solid"/>
                    </a:lnT>
                    <a:lnB w="19050">
                      <a:solidFill>
                        <a:srgbClr val="E69137"/>
                      </a:solidFill>
                      <a:prstDash val="solid"/>
                    </a:lnB>
                    <a:solidFill>
                      <a:srgbClr val="FC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745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100" b="1" spc="-5" dirty="0">
                          <a:latin typeface="Arial"/>
                          <a:cs typeface="Arial"/>
                        </a:rPr>
                        <a:t>Conv-512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27940" marB="0">
                    <a:lnL w="19050">
                      <a:solidFill>
                        <a:srgbClr val="E69137"/>
                      </a:solidFill>
                      <a:prstDash val="solid"/>
                    </a:lnL>
                    <a:lnR w="19050">
                      <a:solidFill>
                        <a:srgbClr val="E69137"/>
                      </a:solidFill>
                      <a:prstDash val="solid"/>
                    </a:lnR>
                    <a:lnT w="19050">
                      <a:solidFill>
                        <a:srgbClr val="E69137"/>
                      </a:solidFill>
                      <a:prstDash val="solid"/>
                    </a:lnT>
                    <a:lnB w="19050">
                      <a:solidFill>
                        <a:srgbClr val="E69137"/>
                      </a:solidFill>
                      <a:prstDash val="solid"/>
                    </a:lnB>
                    <a:solidFill>
                      <a:srgbClr val="FC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468409" y="1323915"/>
          <a:ext cx="989753" cy="64660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897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0745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1100" b="1" spc="-5" dirty="0">
                          <a:latin typeface="Arial"/>
                          <a:cs typeface="Arial"/>
                        </a:rPr>
                        <a:t>FC-1000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3387" marB="0">
                    <a:lnL w="19050">
                      <a:solidFill>
                        <a:srgbClr val="6AA84F"/>
                      </a:solidFill>
                      <a:prstDash val="solid"/>
                    </a:lnL>
                    <a:lnR w="19050">
                      <a:solidFill>
                        <a:srgbClr val="6AA84F"/>
                      </a:solidFill>
                      <a:prstDash val="solid"/>
                    </a:lnR>
                    <a:lnT w="19050">
                      <a:solidFill>
                        <a:srgbClr val="6AA84F"/>
                      </a:solidFill>
                      <a:prstDash val="solid"/>
                    </a:lnT>
                    <a:lnB w="19050">
                      <a:solidFill>
                        <a:srgbClr val="6AA84F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170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100" b="1" spc="-5" dirty="0">
                          <a:latin typeface="Arial"/>
                          <a:cs typeface="Arial"/>
                        </a:rPr>
                        <a:t>FC-4096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27940" marB="0">
                    <a:lnL w="19050">
                      <a:solidFill>
                        <a:srgbClr val="6AA84F"/>
                      </a:solidFill>
                      <a:prstDash val="solid"/>
                    </a:lnL>
                    <a:lnR w="19050">
                      <a:solidFill>
                        <a:srgbClr val="6AA84F"/>
                      </a:solidFill>
                      <a:prstDash val="solid"/>
                    </a:lnR>
                    <a:lnT w="19050">
                      <a:solidFill>
                        <a:srgbClr val="6AA84F"/>
                      </a:solidFill>
                      <a:prstDash val="solid"/>
                    </a:lnT>
                    <a:lnB w="19050">
                      <a:solidFill>
                        <a:srgbClr val="6AA84F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745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100" b="1" spc="-5" dirty="0">
                          <a:latin typeface="Arial"/>
                          <a:cs typeface="Arial"/>
                        </a:rPr>
                        <a:t>FC-4096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27940" marB="0">
                    <a:lnL w="19050">
                      <a:solidFill>
                        <a:srgbClr val="6AA84F"/>
                      </a:solidFill>
                      <a:prstDash val="solid"/>
                    </a:lnL>
                    <a:lnR w="19050">
                      <a:solidFill>
                        <a:srgbClr val="6AA84F"/>
                      </a:solidFill>
                      <a:prstDash val="solid"/>
                    </a:lnR>
                    <a:lnT w="19050">
                      <a:solidFill>
                        <a:srgbClr val="6AA84F"/>
                      </a:solidFill>
                      <a:prstDash val="solid"/>
                    </a:lnT>
                    <a:lnB w="19050">
                      <a:solidFill>
                        <a:srgbClr val="6AA84F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0" name="object 10"/>
          <p:cNvSpPr txBox="1"/>
          <p:nvPr/>
        </p:nvSpPr>
        <p:spPr>
          <a:xfrm>
            <a:off x="237875" y="835433"/>
            <a:ext cx="2206413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0" lvl="0" indent="0" algn="l" defTabSz="1219170" rtl="0" eaLnBrk="1" fontAlgn="auto" latinLnBrk="0" hangingPunct="1">
              <a:lnSpc>
                <a:spcPct val="100000"/>
              </a:lnSpc>
              <a:spcBef>
                <a:spcPts val="133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67" b="0" i="0" u="none" strike="noStrike" kern="1200" cap="none" spc="-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1. </a:t>
            </a:r>
            <a:r>
              <a:rPr kumimoji="0" sz="1867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Train </a:t>
            </a:r>
            <a:r>
              <a:rPr kumimoji="0" sz="1867" b="0" i="0" u="none" strike="noStrike" kern="1200" cap="none" spc="-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on</a:t>
            </a:r>
            <a:r>
              <a:rPr kumimoji="0" sz="1867" b="0" i="0" u="none" strike="noStrike" kern="1200" cap="none" spc="-113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67" b="0" i="0" u="none" strike="noStrike" kern="1200" cap="none" spc="-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Imagenet</a:t>
            </a:r>
            <a:endParaRPr kumimoji="0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944301" y="92626"/>
            <a:ext cx="3001433" cy="728405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6933" marR="6773" lvl="0" indent="0" algn="l" defTabSz="1219170" rtl="0" eaLnBrk="1" fontAlgn="auto" latinLnBrk="0" hangingPunct="1">
              <a:lnSpc>
                <a:spcPts val="1107"/>
              </a:lnSpc>
              <a:spcBef>
                <a:spcPts val="18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933" b="0" i="0" u="none" strike="noStrike" kern="1200" cap="none" spc="-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Donahue</a:t>
            </a:r>
            <a:r>
              <a:rPr kumimoji="0" sz="933" b="0" i="0" u="none" strike="noStrike" kern="1200" cap="none" spc="-2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933" b="0" i="0" u="none" strike="noStrike" kern="1200" cap="none" spc="-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et</a:t>
            </a:r>
            <a:r>
              <a:rPr kumimoji="0" sz="933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933" b="0" i="0" u="none" strike="noStrike" kern="1200" cap="none" spc="-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al,</a:t>
            </a:r>
            <a:r>
              <a:rPr kumimoji="0" sz="933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933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“DeCAF:</a:t>
            </a:r>
            <a:r>
              <a:rPr kumimoji="0" sz="933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933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</a:t>
            </a:r>
            <a:r>
              <a:rPr kumimoji="0" sz="933" b="0" i="0" u="none" strike="noStrike" kern="1200" cap="none" spc="-6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933" b="0" i="0" u="none" strike="noStrike" kern="1200" cap="none" spc="-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Deep</a:t>
            </a:r>
            <a:r>
              <a:rPr kumimoji="0" sz="933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933" b="0" i="0" u="none" strike="noStrike" kern="1200" cap="none" spc="-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Convolutional</a:t>
            </a:r>
            <a:r>
              <a:rPr kumimoji="0" sz="933" b="0" i="0" u="none" strike="noStrike" kern="1200" cap="none" spc="-6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933" b="0" i="0" u="none" strike="noStrike" kern="1200" cap="none" spc="-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Activation  Feature for Generic </a:t>
            </a:r>
            <a:r>
              <a:rPr kumimoji="0" sz="933" b="0" i="0" u="none" strike="noStrike" kern="1200" cap="none" spc="-13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Visual </a:t>
            </a:r>
            <a:r>
              <a:rPr kumimoji="0" sz="933" b="0" i="0" u="none" strike="noStrike" kern="1200" cap="none" spc="-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Recognition”, ICML 2014  Razavian et al, </a:t>
            </a:r>
            <a:r>
              <a:rPr kumimoji="0" sz="933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“CNN </a:t>
            </a:r>
            <a:r>
              <a:rPr kumimoji="0" sz="933" b="0" i="0" u="none" strike="noStrike" kern="1200" cap="none" spc="-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Features </a:t>
            </a:r>
            <a:r>
              <a:rPr kumimoji="0" sz="933" b="0" i="0" u="none" strike="noStrike" kern="1200" cap="none" spc="-13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Off-the-Shelf: </a:t>
            </a:r>
            <a:r>
              <a:rPr kumimoji="0" sz="933" b="0" i="0" u="none" strike="noStrike" kern="1200" cap="none" spc="-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  Astounding Baseline for Recognition”, CVPR </a:t>
            </a:r>
            <a:r>
              <a:rPr kumimoji="0" sz="933" b="0" i="0" u="none" strike="noStrike" kern="1200" cap="none" spc="-13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Workshops  </a:t>
            </a:r>
            <a:r>
              <a:rPr kumimoji="0" sz="933" b="0" i="0" u="none" strike="noStrike" kern="1200" cap="none" spc="-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2014</a:t>
            </a:r>
            <a:endParaRPr kumimoji="0" sz="933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94303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5468" y="240378"/>
            <a:ext cx="5256105" cy="50954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3200" spc="-20" dirty="0">
                <a:solidFill>
                  <a:srgbClr val="000000"/>
                </a:solidFill>
              </a:rPr>
              <a:t>Transfer </a:t>
            </a:r>
            <a:r>
              <a:rPr sz="3200" spc="-7" dirty="0">
                <a:solidFill>
                  <a:srgbClr val="000000"/>
                </a:solidFill>
              </a:rPr>
              <a:t>Learning with</a:t>
            </a:r>
            <a:r>
              <a:rPr sz="3200" spc="-73" dirty="0">
                <a:solidFill>
                  <a:srgbClr val="000000"/>
                </a:solidFill>
              </a:rPr>
              <a:t> </a:t>
            </a:r>
            <a:r>
              <a:rPr sz="3200" spc="-7" dirty="0">
                <a:solidFill>
                  <a:srgbClr val="000000"/>
                </a:solidFill>
              </a:rPr>
              <a:t>CNNs</a:t>
            </a:r>
            <a:endParaRPr sz="3200"/>
          </a:p>
        </p:txBody>
      </p:sp>
      <p:sp>
        <p:nvSpPr>
          <p:cNvPr id="3" name="object 3"/>
          <p:cNvSpPr txBox="1"/>
          <p:nvPr/>
        </p:nvSpPr>
        <p:spPr>
          <a:xfrm>
            <a:off x="481109" y="5887185"/>
            <a:ext cx="989753" cy="167632"/>
          </a:xfrm>
          <a:prstGeom prst="rect">
            <a:avLst/>
          </a:prstGeom>
          <a:solidFill>
            <a:srgbClr val="CEE1F3"/>
          </a:solidFill>
          <a:ln w="19049">
            <a:solidFill>
              <a:srgbClr val="3D85C6"/>
            </a:solidFill>
          </a:ln>
        </p:spPr>
        <p:txBody>
          <a:bodyPr vert="horz" wrap="square" lIns="0" tIns="3387" rIns="0" bIns="0" rtlCol="0">
            <a:spAutoFit/>
          </a:bodyPr>
          <a:lstStyle/>
          <a:p>
            <a:pPr marL="298865" marR="0" lvl="0" indent="0" algn="l" defTabSz="1219170" rtl="0" eaLnBrk="1" fontAlgn="auto" latinLnBrk="0" hangingPunct="1">
              <a:lnSpc>
                <a:spcPct val="100000"/>
              </a:lnSpc>
              <a:spcBef>
                <a:spcPts val="27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067" b="1" i="0" u="none" strike="noStrike" kern="1200" cap="none" spc="-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Image</a:t>
            </a:r>
            <a:endParaRPr kumimoji="0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468409" y="5118541"/>
          <a:ext cx="989753" cy="64660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897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07451">
                <a:tc>
                  <a:txBody>
                    <a:bodyPr/>
                    <a:lstStyle/>
                    <a:p>
                      <a:pPr marL="161925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1100" b="1" dirty="0">
                          <a:latin typeface="Arial"/>
                          <a:cs typeface="Arial"/>
                        </a:rPr>
                        <a:t>MaxPool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3387" marB="0">
                    <a:lnL w="19050">
                      <a:solidFill>
                        <a:srgbClr val="E69137"/>
                      </a:solidFill>
                      <a:prstDash val="solid"/>
                    </a:lnL>
                    <a:lnR w="19050">
                      <a:solidFill>
                        <a:srgbClr val="E69137"/>
                      </a:solidFill>
                      <a:prstDash val="solid"/>
                    </a:lnR>
                    <a:lnT w="19050">
                      <a:solidFill>
                        <a:srgbClr val="E69137"/>
                      </a:solidFill>
                      <a:prstDash val="solid"/>
                    </a:lnT>
                    <a:lnB w="19050">
                      <a:solidFill>
                        <a:srgbClr val="E69137"/>
                      </a:solidFill>
                      <a:prstDash val="solid"/>
                    </a:lnB>
                    <a:solidFill>
                      <a:srgbClr val="FC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1701">
                <a:tc>
                  <a:txBody>
                    <a:bodyPr/>
                    <a:lstStyle/>
                    <a:p>
                      <a:pPr marL="170815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100" b="1" spc="-5" dirty="0">
                          <a:latin typeface="Arial"/>
                          <a:cs typeface="Arial"/>
                        </a:rPr>
                        <a:t>Conv-64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27940" marB="0">
                    <a:lnL w="19050">
                      <a:solidFill>
                        <a:srgbClr val="E69137"/>
                      </a:solidFill>
                      <a:prstDash val="solid"/>
                    </a:lnL>
                    <a:lnR w="19050">
                      <a:solidFill>
                        <a:srgbClr val="E69137"/>
                      </a:solidFill>
                      <a:prstDash val="solid"/>
                    </a:lnR>
                    <a:lnT w="19050">
                      <a:solidFill>
                        <a:srgbClr val="E69137"/>
                      </a:solidFill>
                      <a:prstDash val="solid"/>
                    </a:lnT>
                    <a:lnB w="19050">
                      <a:solidFill>
                        <a:srgbClr val="E69137"/>
                      </a:solidFill>
                      <a:prstDash val="solid"/>
                    </a:lnB>
                    <a:solidFill>
                      <a:srgbClr val="FC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7451">
                <a:tc>
                  <a:txBody>
                    <a:bodyPr/>
                    <a:lstStyle/>
                    <a:p>
                      <a:pPr marL="170815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100" b="1" spc="-5" dirty="0">
                          <a:latin typeface="Arial"/>
                          <a:cs typeface="Arial"/>
                        </a:rPr>
                        <a:t>Conv-64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27940" marB="0">
                    <a:lnL w="19050">
                      <a:solidFill>
                        <a:srgbClr val="E69137"/>
                      </a:solidFill>
                      <a:prstDash val="solid"/>
                    </a:lnL>
                    <a:lnR w="19050">
                      <a:solidFill>
                        <a:srgbClr val="E69137"/>
                      </a:solidFill>
                      <a:prstDash val="solid"/>
                    </a:lnR>
                    <a:lnT w="19050">
                      <a:solidFill>
                        <a:srgbClr val="E69137"/>
                      </a:solidFill>
                      <a:prstDash val="solid"/>
                    </a:lnT>
                    <a:lnB w="19050">
                      <a:solidFill>
                        <a:srgbClr val="E69137"/>
                      </a:solidFill>
                      <a:prstDash val="solid"/>
                    </a:lnB>
                    <a:solidFill>
                      <a:srgbClr val="FC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468409" y="4362599"/>
          <a:ext cx="989753" cy="64660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897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0745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1100" b="1" dirty="0">
                          <a:latin typeface="Arial"/>
                          <a:cs typeface="Arial"/>
                        </a:rPr>
                        <a:t>MaxPool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3387" marB="0">
                    <a:lnL w="19050">
                      <a:solidFill>
                        <a:srgbClr val="E69137"/>
                      </a:solidFill>
                      <a:prstDash val="solid"/>
                    </a:lnL>
                    <a:lnR w="19050">
                      <a:solidFill>
                        <a:srgbClr val="E69137"/>
                      </a:solidFill>
                      <a:prstDash val="solid"/>
                    </a:lnR>
                    <a:lnT w="19050">
                      <a:solidFill>
                        <a:srgbClr val="E69137"/>
                      </a:solidFill>
                      <a:prstDash val="solid"/>
                    </a:lnT>
                    <a:lnB w="19050">
                      <a:solidFill>
                        <a:srgbClr val="E69137"/>
                      </a:solidFill>
                      <a:prstDash val="solid"/>
                    </a:lnB>
                    <a:solidFill>
                      <a:srgbClr val="FC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170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100" b="1" spc="-5" dirty="0">
                          <a:latin typeface="Arial"/>
                          <a:cs typeface="Arial"/>
                        </a:rPr>
                        <a:t>Conv-128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27940" marB="0">
                    <a:lnL w="19050">
                      <a:solidFill>
                        <a:srgbClr val="E69137"/>
                      </a:solidFill>
                      <a:prstDash val="solid"/>
                    </a:lnL>
                    <a:lnR w="19050">
                      <a:solidFill>
                        <a:srgbClr val="E69137"/>
                      </a:solidFill>
                      <a:prstDash val="solid"/>
                    </a:lnR>
                    <a:lnT w="19050">
                      <a:solidFill>
                        <a:srgbClr val="E69137"/>
                      </a:solidFill>
                      <a:prstDash val="solid"/>
                    </a:lnT>
                    <a:lnB w="19050">
                      <a:solidFill>
                        <a:srgbClr val="E69137"/>
                      </a:solidFill>
                      <a:prstDash val="solid"/>
                    </a:lnB>
                    <a:solidFill>
                      <a:srgbClr val="FC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745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100" b="1" spc="-5" dirty="0">
                          <a:latin typeface="Arial"/>
                          <a:cs typeface="Arial"/>
                        </a:rPr>
                        <a:t>Conv-128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27940" marB="0">
                    <a:lnL w="19050">
                      <a:solidFill>
                        <a:srgbClr val="E69137"/>
                      </a:solidFill>
                      <a:prstDash val="solid"/>
                    </a:lnL>
                    <a:lnR w="19050">
                      <a:solidFill>
                        <a:srgbClr val="E69137"/>
                      </a:solidFill>
                      <a:prstDash val="solid"/>
                    </a:lnR>
                    <a:lnT w="19050">
                      <a:solidFill>
                        <a:srgbClr val="E69137"/>
                      </a:solidFill>
                      <a:prstDash val="solid"/>
                    </a:lnT>
                    <a:lnB w="19050">
                      <a:solidFill>
                        <a:srgbClr val="E69137"/>
                      </a:solidFill>
                      <a:prstDash val="solid"/>
                    </a:lnB>
                    <a:solidFill>
                      <a:srgbClr val="FC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468409" y="3606655"/>
          <a:ext cx="989753" cy="64660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897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0745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1100" b="1" dirty="0">
                          <a:latin typeface="Arial"/>
                          <a:cs typeface="Arial"/>
                        </a:rPr>
                        <a:t>MaxPool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3387" marB="0">
                    <a:lnL w="19050">
                      <a:solidFill>
                        <a:srgbClr val="E69137"/>
                      </a:solidFill>
                      <a:prstDash val="solid"/>
                    </a:lnL>
                    <a:lnR w="19050">
                      <a:solidFill>
                        <a:srgbClr val="E69137"/>
                      </a:solidFill>
                      <a:prstDash val="solid"/>
                    </a:lnR>
                    <a:lnT w="19050">
                      <a:solidFill>
                        <a:srgbClr val="E69137"/>
                      </a:solidFill>
                      <a:prstDash val="solid"/>
                    </a:lnT>
                    <a:lnB w="19050">
                      <a:solidFill>
                        <a:srgbClr val="E69137"/>
                      </a:solidFill>
                      <a:prstDash val="solid"/>
                    </a:lnB>
                    <a:solidFill>
                      <a:srgbClr val="FC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170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100" b="1" spc="-5" dirty="0">
                          <a:latin typeface="Arial"/>
                          <a:cs typeface="Arial"/>
                        </a:rPr>
                        <a:t>Conv-256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27940" marB="0">
                    <a:lnL w="19050">
                      <a:solidFill>
                        <a:srgbClr val="E69137"/>
                      </a:solidFill>
                      <a:prstDash val="solid"/>
                    </a:lnL>
                    <a:lnR w="19050">
                      <a:solidFill>
                        <a:srgbClr val="E69137"/>
                      </a:solidFill>
                      <a:prstDash val="solid"/>
                    </a:lnR>
                    <a:lnT w="19050">
                      <a:solidFill>
                        <a:srgbClr val="E69137"/>
                      </a:solidFill>
                      <a:prstDash val="solid"/>
                    </a:lnT>
                    <a:lnB w="19050">
                      <a:solidFill>
                        <a:srgbClr val="E69137"/>
                      </a:solidFill>
                      <a:prstDash val="solid"/>
                    </a:lnB>
                    <a:solidFill>
                      <a:srgbClr val="FC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745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100" b="1" spc="-5" dirty="0">
                          <a:latin typeface="Arial"/>
                          <a:cs typeface="Arial"/>
                        </a:rPr>
                        <a:t>Conv-256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27940" marB="0">
                    <a:lnL w="19050">
                      <a:solidFill>
                        <a:srgbClr val="E69137"/>
                      </a:solidFill>
                      <a:prstDash val="solid"/>
                    </a:lnL>
                    <a:lnR w="19050">
                      <a:solidFill>
                        <a:srgbClr val="E69137"/>
                      </a:solidFill>
                      <a:prstDash val="solid"/>
                    </a:lnR>
                    <a:lnT w="19050">
                      <a:solidFill>
                        <a:srgbClr val="E69137"/>
                      </a:solidFill>
                      <a:prstDash val="solid"/>
                    </a:lnT>
                    <a:lnB w="19050">
                      <a:solidFill>
                        <a:srgbClr val="E69137"/>
                      </a:solidFill>
                      <a:prstDash val="solid"/>
                    </a:lnB>
                    <a:solidFill>
                      <a:srgbClr val="FC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468409" y="2843281"/>
          <a:ext cx="989753" cy="64660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897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0745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1100" b="1" dirty="0">
                          <a:latin typeface="Arial"/>
                          <a:cs typeface="Arial"/>
                        </a:rPr>
                        <a:t>MaxPool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3387" marB="0">
                    <a:lnL w="19050">
                      <a:solidFill>
                        <a:srgbClr val="E69137"/>
                      </a:solidFill>
                      <a:prstDash val="solid"/>
                    </a:lnL>
                    <a:lnR w="19050">
                      <a:solidFill>
                        <a:srgbClr val="E69137"/>
                      </a:solidFill>
                      <a:prstDash val="solid"/>
                    </a:lnR>
                    <a:lnT w="19050">
                      <a:solidFill>
                        <a:srgbClr val="E69137"/>
                      </a:solidFill>
                      <a:prstDash val="solid"/>
                    </a:lnT>
                    <a:lnB w="19050">
                      <a:solidFill>
                        <a:srgbClr val="E69137"/>
                      </a:solidFill>
                      <a:prstDash val="solid"/>
                    </a:lnB>
                    <a:solidFill>
                      <a:srgbClr val="FC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170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100" b="1" spc="-5" dirty="0">
                          <a:latin typeface="Arial"/>
                          <a:cs typeface="Arial"/>
                        </a:rPr>
                        <a:t>Conv-512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27940" marB="0">
                    <a:lnL w="19050">
                      <a:solidFill>
                        <a:srgbClr val="E69137"/>
                      </a:solidFill>
                      <a:prstDash val="solid"/>
                    </a:lnL>
                    <a:lnR w="19050">
                      <a:solidFill>
                        <a:srgbClr val="E69137"/>
                      </a:solidFill>
                      <a:prstDash val="solid"/>
                    </a:lnR>
                    <a:lnT w="19050">
                      <a:solidFill>
                        <a:srgbClr val="E69137"/>
                      </a:solidFill>
                      <a:prstDash val="solid"/>
                    </a:lnT>
                    <a:lnB w="19050">
                      <a:solidFill>
                        <a:srgbClr val="E69137"/>
                      </a:solidFill>
                      <a:prstDash val="solid"/>
                    </a:lnB>
                    <a:solidFill>
                      <a:srgbClr val="FC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745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100" b="1" spc="-5" dirty="0">
                          <a:latin typeface="Arial"/>
                          <a:cs typeface="Arial"/>
                        </a:rPr>
                        <a:t>Conv-512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27940" marB="0">
                    <a:lnL w="19050">
                      <a:solidFill>
                        <a:srgbClr val="E69137"/>
                      </a:solidFill>
                      <a:prstDash val="solid"/>
                    </a:lnL>
                    <a:lnR w="19050">
                      <a:solidFill>
                        <a:srgbClr val="E69137"/>
                      </a:solidFill>
                      <a:prstDash val="solid"/>
                    </a:lnR>
                    <a:lnT w="19050">
                      <a:solidFill>
                        <a:srgbClr val="E69137"/>
                      </a:solidFill>
                      <a:prstDash val="solid"/>
                    </a:lnT>
                    <a:lnB w="19050">
                      <a:solidFill>
                        <a:srgbClr val="E69137"/>
                      </a:solidFill>
                      <a:prstDash val="solid"/>
                    </a:lnB>
                    <a:solidFill>
                      <a:srgbClr val="FC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468409" y="2083620"/>
          <a:ext cx="989753" cy="64660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897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0745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1100" b="1" dirty="0">
                          <a:latin typeface="Arial"/>
                          <a:cs typeface="Arial"/>
                        </a:rPr>
                        <a:t>MaxPool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3387" marB="0">
                    <a:lnL w="19050">
                      <a:solidFill>
                        <a:srgbClr val="E69137"/>
                      </a:solidFill>
                      <a:prstDash val="solid"/>
                    </a:lnL>
                    <a:lnR w="19050">
                      <a:solidFill>
                        <a:srgbClr val="E69137"/>
                      </a:solidFill>
                      <a:prstDash val="solid"/>
                    </a:lnR>
                    <a:lnT w="19050">
                      <a:solidFill>
                        <a:srgbClr val="E69137"/>
                      </a:solidFill>
                      <a:prstDash val="solid"/>
                    </a:lnT>
                    <a:lnB w="19050">
                      <a:solidFill>
                        <a:srgbClr val="E69137"/>
                      </a:solidFill>
                      <a:prstDash val="solid"/>
                    </a:lnB>
                    <a:solidFill>
                      <a:srgbClr val="FC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170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100" b="1" spc="-5" dirty="0">
                          <a:latin typeface="Arial"/>
                          <a:cs typeface="Arial"/>
                        </a:rPr>
                        <a:t>Conv-512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27940" marB="0">
                    <a:lnL w="19050">
                      <a:solidFill>
                        <a:srgbClr val="E69137"/>
                      </a:solidFill>
                      <a:prstDash val="solid"/>
                    </a:lnL>
                    <a:lnR w="19050">
                      <a:solidFill>
                        <a:srgbClr val="E69137"/>
                      </a:solidFill>
                      <a:prstDash val="solid"/>
                    </a:lnR>
                    <a:lnT w="19050">
                      <a:solidFill>
                        <a:srgbClr val="E69137"/>
                      </a:solidFill>
                      <a:prstDash val="solid"/>
                    </a:lnT>
                    <a:lnB w="19050">
                      <a:solidFill>
                        <a:srgbClr val="E69137"/>
                      </a:solidFill>
                      <a:prstDash val="solid"/>
                    </a:lnB>
                    <a:solidFill>
                      <a:srgbClr val="FC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745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100" b="1" spc="-5" dirty="0">
                          <a:latin typeface="Arial"/>
                          <a:cs typeface="Arial"/>
                        </a:rPr>
                        <a:t>Conv-512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27940" marB="0">
                    <a:lnL w="19050">
                      <a:solidFill>
                        <a:srgbClr val="E69137"/>
                      </a:solidFill>
                      <a:prstDash val="solid"/>
                    </a:lnL>
                    <a:lnR w="19050">
                      <a:solidFill>
                        <a:srgbClr val="E69137"/>
                      </a:solidFill>
                      <a:prstDash val="solid"/>
                    </a:lnR>
                    <a:lnT w="19050">
                      <a:solidFill>
                        <a:srgbClr val="E69137"/>
                      </a:solidFill>
                      <a:prstDash val="solid"/>
                    </a:lnT>
                    <a:lnB w="19050">
                      <a:solidFill>
                        <a:srgbClr val="E69137"/>
                      </a:solidFill>
                      <a:prstDash val="solid"/>
                    </a:lnB>
                    <a:solidFill>
                      <a:srgbClr val="FC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468409" y="1323915"/>
          <a:ext cx="989753" cy="64660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897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0745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1100" b="1" spc="-5" dirty="0">
                          <a:latin typeface="Arial"/>
                          <a:cs typeface="Arial"/>
                        </a:rPr>
                        <a:t>FC-1000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3387" marB="0">
                    <a:lnL w="19050">
                      <a:solidFill>
                        <a:srgbClr val="6AA84F"/>
                      </a:solidFill>
                      <a:prstDash val="solid"/>
                    </a:lnL>
                    <a:lnR w="19050">
                      <a:solidFill>
                        <a:srgbClr val="6AA84F"/>
                      </a:solidFill>
                      <a:prstDash val="solid"/>
                    </a:lnR>
                    <a:lnT w="19050">
                      <a:solidFill>
                        <a:srgbClr val="6AA84F"/>
                      </a:solidFill>
                      <a:prstDash val="solid"/>
                    </a:lnT>
                    <a:lnB w="19050">
                      <a:solidFill>
                        <a:srgbClr val="6AA84F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170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100" b="1" spc="-5" dirty="0">
                          <a:latin typeface="Arial"/>
                          <a:cs typeface="Arial"/>
                        </a:rPr>
                        <a:t>FC-4096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27940" marB="0">
                    <a:lnL w="19050">
                      <a:solidFill>
                        <a:srgbClr val="6AA84F"/>
                      </a:solidFill>
                      <a:prstDash val="solid"/>
                    </a:lnL>
                    <a:lnR w="19050">
                      <a:solidFill>
                        <a:srgbClr val="6AA84F"/>
                      </a:solidFill>
                      <a:prstDash val="solid"/>
                    </a:lnR>
                    <a:lnT w="19050">
                      <a:solidFill>
                        <a:srgbClr val="6AA84F"/>
                      </a:solidFill>
                      <a:prstDash val="solid"/>
                    </a:lnT>
                    <a:lnB w="19050">
                      <a:solidFill>
                        <a:srgbClr val="6AA84F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745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100" b="1" spc="-5" dirty="0">
                          <a:latin typeface="Arial"/>
                          <a:cs typeface="Arial"/>
                        </a:rPr>
                        <a:t>FC-4096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27940" marB="0">
                    <a:lnL w="19050">
                      <a:solidFill>
                        <a:srgbClr val="6AA84F"/>
                      </a:solidFill>
                      <a:prstDash val="solid"/>
                    </a:lnL>
                    <a:lnR w="19050">
                      <a:solidFill>
                        <a:srgbClr val="6AA84F"/>
                      </a:solidFill>
                      <a:prstDash val="solid"/>
                    </a:lnR>
                    <a:lnT w="19050">
                      <a:solidFill>
                        <a:srgbClr val="6AA84F"/>
                      </a:solidFill>
                      <a:prstDash val="solid"/>
                    </a:lnT>
                    <a:lnB w="19050">
                      <a:solidFill>
                        <a:srgbClr val="6AA84F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0" name="object 10"/>
          <p:cNvSpPr txBox="1"/>
          <p:nvPr/>
        </p:nvSpPr>
        <p:spPr>
          <a:xfrm>
            <a:off x="237875" y="835433"/>
            <a:ext cx="2206413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0" lvl="0" indent="0" algn="l" defTabSz="1219170" rtl="0" eaLnBrk="1" fontAlgn="auto" latinLnBrk="0" hangingPunct="1">
              <a:lnSpc>
                <a:spcPct val="100000"/>
              </a:lnSpc>
              <a:spcBef>
                <a:spcPts val="133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67" b="0" i="0" u="none" strike="noStrike" kern="1200" cap="none" spc="-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1. </a:t>
            </a:r>
            <a:r>
              <a:rPr kumimoji="0" sz="1867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Train </a:t>
            </a:r>
            <a:r>
              <a:rPr kumimoji="0" sz="1867" b="0" i="0" u="none" strike="noStrike" kern="1200" cap="none" spc="-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on</a:t>
            </a:r>
            <a:r>
              <a:rPr kumimoji="0" sz="1867" b="0" i="0" u="none" strike="noStrike" kern="1200" cap="none" spc="-113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67" b="0" i="0" u="none" strike="noStrike" kern="1200" cap="none" spc="-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Imagenet</a:t>
            </a:r>
            <a:endParaRPr kumimoji="0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173176" y="5894636"/>
            <a:ext cx="989753" cy="167632"/>
          </a:xfrm>
          <a:prstGeom prst="rect">
            <a:avLst/>
          </a:prstGeom>
          <a:solidFill>
            <a:srgbClr val="CEE1F3"/>
          </a:solidFill>
          <a:ln w="19049">
            <a:solidFill>
              <a:srgbClr val="3D85C6"/>
            </a:solidFill>
          </a:ln>
        </p:spPr>
        <p:txBody>
          <a:bodyPr vert="horz" wrap="square" lIns="0" tIns="3387" rIns="0" bIns="0" rtlCol="0">
            <a:spAutoFit/>
          </a:bodyPr>
          <a:lstStyle/>
          <a:p>
            <a:pPr marL="298865" marR="0" lvl="0" indent="0" algn="l" defTabSz="1219170" rtl="0" eaLnBrk="1" fontAlgn="auto" latinLnBrk="0" hangingPunct="1">
              <a:lnSpc>
                <a:spcPct val="100000"/>
              </a:lnSpc>
              <a:spcBef>
                <a:spcPts val="27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067" b="1" i="0" u="none" strike="noStrike" kern="1200" cap="none" spc="-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Image</a:t>
            </a:r>
            <a:endParaRPr kumimoji="0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graphicFrame>
        <p:nvGraphicFramePr>
          <p:cNvPr id="12" name="object 12"/>
          <p:cNvGraphicFramePr>
            <a:graphicFrameLocks noGrp="1"/>
          </p:cNvGraphicFramePr>
          <p:nvPr/>
        </p:nvGraphicFramePr>
        <p:xfrm>
          <a:off x="4160476" y="5125991"/>
          <a:ext cx="989753" cy="64660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897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0745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1100" b="1" dirty="0">
                          <a:latin typeface="Arial"/>
                          <a:cs typeface="Arial"/>
                        </a:rPr>
                        <a:t>MaxPool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3387" marB="0">
                    <a:lnL w="19050">
                      <a:solidFill>
                        <a:srgbClr val="E69137"/>
                      </a:solidFill>
                      <a:prstDash val="solid"/>
                    </a:lnL>
                    <a:lnR w="19050">
                      <a:solidFill>
                        <a:srgbClr val="E69137"/>
                      </a:solidFill>
                      <a:prstDash val="solid"/>
                    </a:lnR>
                    <a:lnT w="19050">
                      <a:solidFill>
                        <a:srgbClr val="E69137"/>
                      </a:solidFill>
                      <a:prstDash val="solid"/>
                    </a:lnT>
                    <a:lnB w="19050">
                      <a:solidFill>
                        <a:srgbClr val="E69137"/>
                      </a:solidFill>
                      <a:prstDash val="solid"/>
                    </a:lnB>
                    <a:solidFill>
                      <a:srgbClr val="FC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170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100" b="1" spc="-5" dirty="0">
                          <a:latin typeface="Arial"/>
                          <a:cs typeface="Arial"/>
                        </a:rPr>
                        <a:t>Conv-64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27940" marB="0">
                    <a:lnL w="19050">
                      <a:solidFill>
                        <a:srgbClr val="E69137"/>
                      </a:solidFill>
                      <a:prstDash val="solid"/>
                    </a:lnL>
                    <a:lnR w="19050">
                      <a:solidFill>
                        <a:srgbClr val="E69137"/>
                      </a:solidFill>
                      <a:prstDash val="solid"/>
                    </a:lnR>
                    <a:lnT w="19050">
                      <a:solidFill>
                        <a:srgbClr val="E69137"/>
                      </a:solidFill>
                      <a:prstDash val="solid"/>
                    </a:lnT>
                    <a:lnB w="19050">
                      <a:solidFill>
                        <a:srgbClr val="E69137"/>
                      </a:solidFill>
                      <a:prstDash val="solid"/>
                    </a:lnB>
                    <a:solidFill>
                      <a:srgbClr val="FC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745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100" b="1" spc="-5" dirty="0">
                          <a:latin typeface="Arial"/>
                          <a:cs typeface="Arial"/>
                        </a:rPr>
                        <a:t>Conv-64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27940" marB="0">
                    <a:lnL w="19050">
                      <a:solidFill>
                        <a:srgbClr val="E69137"/>
                      </a:solidFill>
                      <a:prstDash val="solid"/>
                    </a:lnL>
                    <a:lnR w="19050">
                      <a:solidFill>
                        <a:srgbClr val="E69137"/>
                      </a:solidFill>
                      <a:prstDash val="solid"/>
                    </a:lnR>
                    <a:lnT w="19050">
                      <a:solidFill>
                        <a:srgbClr val="E69137"/>
                      </a:solidFill>
                      <a:prstDash val="solid"/>
                    </a:lnT>
                    <a:lnB w="19050">
                      <a:solidFill>
                        <a:srgbClr val="E69137"/>
                      </a:solidFill>
                      <a:prstDash val="solid"/>
                    </a:lnB>
                    <a:solidFill>
                      <a:srgbClr val="FC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3" name="object 13"/>
          <p:cNvGraphicFramePr>
            <a:graphicFrameLocks noGrp="1"/>
          </p:cNvGraphicFramePr>
          <p:nvPr/>
        </p:nvGraphicFramePr>
        <p:xfrm>
          <a:off x="4160476" y="4370048"/>
          <a:ext cx="989753" cy="64660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897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07451">
                <a:tc>
                  <a:txBody>
                    <a:bodyPr/>
                    <a:lstStyle/>
                    <a:p>
                      <a:pPr marL="161925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1100" b="1" dirty="0">
                          <a:latin typeface="Arial"/>
                          <a:cs typeface="Arial"/>
                        </a:rPr>
                        <a:t>MaxPool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3387" marB="0">
                    <a:lnL w="19050">
                      <a:solidFill>
                        <a:srgbClr val="E69137"/>
                      </a:solidFill>
                      <a:prstDash val="solid"/>
                    </a:lnL>
                    <a:lnR w="19050">
                      <a:solidFill>
                        <a:srgbClr val="E69137"/>
                      </a:solidFill>
                      <a:prstDash val="solid"/>
                    </a:lnR>
                    <a:lnT w="19050">
                      <a:solidFill>
                        <a:srgbClr val="E69137"/>
                      </a:solidFill>
                      <a:prstDash val="solid"/>
                    </a:lnT>
                    <a:lnB w="19050">
                      <a:solidFill>
                        <a:srgbClr val="E69137"/>
                      </a:solidFill>
                      <a:prstDash val="solid"/>
                    </a:lnB>
                    <a:solidFill>
                      <a:srgbClr val="FC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1701">
                <a:tc>
                  <a:txBody>
                    <a:bodyPr/>
                    <a:lstStyle/>
                    <a:p>
                      <a:pPr marL="142240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100" b="1" spc="-5" dirty="0">
                          <a:latin typeface="Arial"/>
                          <a:cs typeface="Arial"/>
                        </a:rPr>
                        <a:t>Conv-128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27940" marB="0">
                    <a:lnL w="19050">
                      <a:solidFill>
                        <a:srgbClr val="E69137"/>
                      </a:solidFill>
                      <a:prstDash val="solid"/>
                    </a:lnL>
                    <a:lnR w="19050">
                      <a:solidFill>
                        <a:srgbClr val="E69137"/>
                      </a:solidFill>
                      <a:prstDash val="solid"/>
                    </a:lnR>
                    <a:lnT w="19050">
                      <a:solidFill>
                        <a:srgbClr val="E69137"/>
                      </a:solidFill>
                      <a:prstDash val="solid"/>
                    </a:lnT>
                    <a:lnB w="19050">
                      <a:solidFill>
                        <a:srgbClr val="E69137"/>
                      </a:solidFill>
                      <a:prstDash val="solid"/>
                    </a:lnB>
                    <a:solidFill>
                      <a:srgbClr val="FC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7451">
                <a:tc>
                  <a:txBody>
                    <a:bodyPr/>
                    <a:lstStyle/>
                    <a:p>
                      <a:pPr marL="142240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100" b="1" spc="-5" dirty="0">
                          <a:latin typeface="Arial"/>
                          <a:cs typeface="Arial"/>
                        </a:rPr>
                        <a:t>Conv-128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27940" marB="0">
                    <a:lnL w="19050">
                      <a:solidFill>
                        <a:srgbClr val="E69137"/>
                      </a:solidFill>
                      <a:prstDash val="solid"/>
                    </a:lnL>
                    <a:lnR w="19050">
                      <a:solidFill>
                        <a:srgbClr val="E69137"/>
                      </a:solidFill>
                      <a:prstDash val="solid"/>
                    </a:lnR>
                    <a:lnT w="19050">
                      <a:solidFill>
                        <a:srgbClr val="E69137"/>
                      </a:solidFill>
                      <a:prstDash val="solid"/>
                    </a:lnT>
                    <a:lnB w="19050">
                      <a:solidFill>
                        <a:srgbClr val="E69137"/>
                      </a:solidFill>
                      <a:prstDash val="solid"/>
                    </a:lnB>
                    <a:solidFill>
                      <a:srgbClr val="FC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4" name="object 14"/>
          <p:cNvGraphicFramePr>
            <a:graphicFrameLocks noGrp="1"/>
          </p:cNvGraphicFramePr>
          <p:nvPr/>
        </p:nvGraphicFramePr>
        <p:xfrm>
          <a:off x="4160476" y="3614105"/>
          <a:ext cx="989753" cy="64660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897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07451">
                <a:tc>
                  <a:txBody>
                    <a:bodyPr/>
                    <a:lstStyle/>
                    <a:p>
                      <a:pPr marL="161925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1100" b="1" dirty="0">
                          <a:latin typeface="Arial"/>
                          <a:cs typeface="Arial"/>
                        </a:rPr>
                        <a:t>MaxPool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3387" marB="0">
                    <a:lnL w="19050">
                      <a:solidFill>
                        <a:srgbClr val="E69137"/>
                      </a:solidFill>
                      <a:prstDash val="solid"/>
                    </a:lnL>
                    <a:lnR w="19050">
                      <a:solidFill>
                        <a:srgbClr val="E69137"/>
                      </a:solidFill>
                      <a:prstDash val="solid"/>
                    </a:lnR>
                    <a:lnT w="19050">
                      <a:solidFill>
                        <a:srgbClr val="E69137"/>
                      </a:solidFill>
                      <a:prstDash val="solid"/>
                    </a:lnT>
                    <a:lnB w="19050">
                      <a:solidFill>
                        <a:srgbClr val="E69137"/>
                      </a:solidFill>
                      <a:prstDash val="solid"/>
                    </a:lnB>
                    <a:solidFill>
                      <a:srgbClr val="FC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1701">
                <a:tc>
                  <a:txBody>
                    <a:bodyPr/>
                    <a:lstStyle/>
                    <a:p>
                      <a:pPr marL="142240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100" b="1" spc="-5" dirty="0">
                          <a:latin typeface="Arial"/>
                          <a:cs typeface="Arial"/>
                        </a:rPr>
                        <a:t>Conv-256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27940" marB="0">
                    <a:lnL w="19050">
                      <a:solidFill>
                        <a:srgbClr val="E69137"/>
                      </a:solidFill>
                      <a:prstDash val="solid"/>
                    </a:lnL>
                    <a:lnR w="19050">
                      <a:solidFill>
                        <a:srgbClr val="E69137"/>
                      </a:solidFill>
                      <a:prstDash val="solid"/>
                    </a:lnR>
                    <a:lnT w="19050">
                      <a:solidFill>
                        <a:srgbClr val="E69137"/>
                      </a:solidFill>
                      <a:prstDash val="solid"/>
                    </a:lnT>
                    <a:lnB w="19050">
                      <a:solidFill>
                        <a:srgbClr val="E69137"/>
                      </a:solidFill>
                      <a:prstDash val="solid"/>
                    </a:lnB>
                    <a:solidFill>
                      <a:srgbClr val="FC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7451">
                <a:tc>
                  <a:txBody>
                    <a:bodyPr/>
                    <a:lstStyle/>
                    <a:p>
                      <a:pPr marL="142240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100" b="1" spc="-5" dirty="0">
                          <a:latin typeface="Arial"/>
                          <a:cs typeface="Arial"/>
                        </a:rPr>
                        <a:t>Conv-256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27940" marB="0">
                    <a:lnL w="19050">
                      <a:solidFill>
                        <a:srgbClr val="E69137"/>
                      </a:solidFill>
                      <a:prstDash val="solid"/>
                    </a:lnL>
                    <a:lnR w="19050">
                      <a:solidFill>
                        <a:srgbClr val="E69137"/>
                      </a:solidFill>
                      <a:prstDash val="solid"/>
                    </a:lnR>
                    <a:lnT w="19050">
                      <a:solidFill>
                        <a:srgbClr val="E69137"/>
                      </a:solidFill>
                      <a:prstDash val="solid"/>
                    </a:lnT>
                    <a:lnB w="19050">
                      <a:solidFill>
                        <a:srgbClr val="E69137"/>
                      </a:solidFill>
                      <a:prstDash val="solid"/>
                    </a:lnB>
                    <a:solidFill>
                      <a:srgbClr val="FC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5" name="object 15"/>
          <p:cNvGraphicFramePr>
            <a:graphicFrameLocks noGrp="1"/>
          </p:cNvGraphicFramePr>
          <p:nvPr/>
        </p:nvGraphicFramePr>
        <p:xfrm>
          <a:off x="4160476" y="2850731"/>
          <a:ext cx="989753" cy="64660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897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07451">
                <a:tc>
                  <a:txBody>
                    <a:bodyPr/>
                    <a:lstStyle/>
                    <a:p>
                      <a:pPr marL="161925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1100" b="1" dirty="0">
                          <a:latin typeface="Arial"/>
                          <a:cs typeface="Arial"/>
                        </a:rPr>
                        <a:t>MaxPool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3387" marB="0">
                    <a:lnL w="19050">
                      <a:solidFill>
                        <a:srgbClr val="E69137"/>
                      </a:solidFill>
                      <a:prstDash val="solid"/>
                    </a:lnL>
                    <a:lnR w="19050">
                      <a:solidFill>
                        <a:srgbClr val="E69137"/>
                      </a:solidFill>
                      <a:prstDash val="solid"/>
                    </a:lnR>
                    <a:lnT w="19050">
                      <a:solidFill>
                        <a:srgbClr val="E69137"/>
                      </a:solidFill>
                      <a:prstDash val="solid"/>
                    </a:lnT>
                    <a:lnB w="19050">
                      <a:solidFill>
                        <a:srgbClr val="E69137"/>
                      </a:solidFill>
                      <a:prstDash val="solid"/>
                    </a:lnB>
                    <a:solidFill>
                      <a:srgbClr val="FC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1701">
                <a:tc>
                  <a:txBody>
                    <a:bodyPr/>
                    <a:lstStyle/>
                    <a:p>
                      <a:pPr marL="142240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100" b="1" spc="-5" dirty="0">
                          <a:latin typeface="Arial"/>
                          <a:cs typeface="Arial"/>
                        </a:rPr>
                        <a:t>Conv-512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27940" marB="0">
                    <a:lnL w="19050">
                      <a:solidFill>
                        <a:srgbClr val="E69137"/>
                      </a:solidFill>
                      <a:prstDash val="solid"/>
                    </a:lnL>
                    <a:lnR w="19050">
                      <a:solidFill>
                        <a:srgbClr val="E69137"/>
                      </a:solidFill>
                      <a:prstDash val="solid"/>
                    </a:lnR>
                    <a:lnT w="19050">
                      <a:solidFill>
                        <a:srgbClr val="E69137"/>
                      </a:solidFill>
                      <a:prstDash val="solid"/>
                    </a:lnT>
                    <a:lnB w="19050">
                      <a:solidFill>
                        <a:srgbClr val="E69137"/>
                      </a:solidFill>
                      <a:prstDash val="solid"/>
                    </a:lnB>
                    <a:solidFill>
                      <a:srgbClr val="FC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7451">
                <a:tc>
                  <a:txBody>
                    <a:bodyPr/>
                    <a:lstStyle/>
                    <a:p>
                      <a:pPr marL="142240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100" b="1" spc="-5" dirty="0">
                          <a:latin typeface="Arial"/>
                          <a:cs typeface="Arial"/>
                        </a:rPr>
                        <a:t>Conv-512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27940" marB="0">
                    <a:lnL w="19050">
                      <a:solidFill>
                        <a:srgbClr val="E69137"/>
                      </a:solidFill>
                      <a:prstDash val="solid"/>
                    </a:lnL>
                    <a:lnR w="19050">
                      <a:solidFill>
                        <a:srgbClr val="E69137"/>
                      </a:solidFill>
                      <a:prstDash val="solid"/>
                    </a:lnR>
                    <a:lnT w="19050">
                      <a:solidFill>
                        <a:srgbClr val="E69137"/>
                      </a:solidFill>
                      <a:prstDash val="solid"/>
                    </a:lnT>
                    <a:lnB w="19050">
                      <a:solidFill>
                        <a:srgbClr val="E69137"/>
                      </a:solidFill>
                      <a:prstDash val="solid"/>
                    </a:lnB>
                    <a:solidFill>
                      <a:srgbClr val="FC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" name="object 16"/>
          <p:cNvGraphicFramePr>
            <a:graphicFrameLocks noGrp="1"/>
          </p:cNvGraphicFramePr>
          <p:nvPr/>
        </p:nvGraphicFramePr>
        <p:xfrm>
          <a:off x="4160476" y="2091071"/>
          <a:ext cx="989753" cy="64660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897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07451">
                <a:tc>
                  <a:txBody>
                    <a:bodyPr/>
                    <a:lstStyle/>
                    <a:p>
                      <a:pPr marL="161925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1100" b="1" dirty="0">
                          <a:latin typeface="Arial"/>
                          <a:cs typeface="Arial"/>
                        </a:rPr>
                        <a:t>MaxPool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3387" marB="0">
                    <a:lnL w="19050">
                      <a:solidFill>
                        <a:srgbClr val="E69137"/>
                      </a:solidFill>
                      <a:prstDash val="solid"/>
                    </a:lnL>
                    <a:lnR w="19050">
                      <a:solidFill>
                        <a:srgbClr val="E69137"/>
                      </a:solidFill>
                      <a:prstDash val="solid"/>
                    </a:lnR>
                    <a:lnT w="19050">
                      <a:solidFill>
                        <a:srgbClr val="E69137"/>
                      </a:solidFill>
                      <a:prstDash val="solid"/>
                    </a:lnT>
                    <a:lnB w="19050">
                      <a:solidFill>
                        <a:srgbClr val="E69137"/>
                      </a:solidFill>
                      <a:prstDash val="solid"/>
                    </a:lnB>
                    <a:solidFill>
                      <a:srgbClr val="FC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1701">
                <a:tc>
                  <a:txBody>
                    <a:bodyPr/>
                    <a:lstStyle/>
                    <a:p>
                      <a:pPr marL="142240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100" b="1" spc="-5" dirty="0">
                          <a:latin typeface="Arial"/>
                          <a:cs typeface="Arial"/>
                        </a:rPr>
                        <a:t>Conv-512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27940" marB="0">
                    <a:lnL w="19050">
                      <a:solidFill>
                        <a:srgbClr val="E69137"/>
                      </a:solidFill>
                      <a:prstDash val="solid"/>
                    </a:lnL>
                    <a:lnR w="19050">
                      <a:solidFill>
                        <a:srgbClr val="E69137"/>
                      </a:solidFill>
                      <a:prstDash val="solid"/>
                    </a:lnR>
                    <a:lnT w="19050">
                      <a:solidFill>
                        <a:srgbClr val="E69137"/>
                      </a:solidFill>
                      <a:prstDash val="solid"/>
                    </a:lnT>
                    <a:lnB w="19050">
                      <a:solidFill>
                        <a:srgbClr val="E69137"/>
                      </a:solidFill>
                      <a:prstDash val="solid"/>
                    </a:lnB>
                    <a:solidFill>
                      <a:srgbClr val="FC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7451">
                <a:tc>
                  <a:txBody>
                    <a:bodyPr/>
                    <a:lstStyle/>
                    <a:p>
                      <a:pPr marL="142240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100" b="1" spc="-5" dirty="0">
                          <a:latin typeface="Arial"/>
                          <a:cs typeface="Arial"/>
                        </a:rPr>
                        <a:t>Conv-512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27940" marB="0">
                    <a:lnL w="19050">
                      <a:solidFill>
                        <a:srgbClr val="E69137"/>
                      </a:solidFill>
                      <a:prstDash val="solid"/>
                    </a:lnL>
                    <a:lnR w="19050">
                      <a:solidFill>
                        <a:srgbClr val="E69137"/>
                      </a:solidFill>
                      <a:prstDash val="solid"/>
                    </a:lnR>
                    <a:lnT w="19050">
                      <a:solidFill>
                        <a:srgbClr val="E69137"/>
                      </a:solidFill>
                      <a:prstDash val="solid"/>
                    </a:lnT>
                    <a:lnB w="19050">
                      <a:solidFill>
                        <a:srgbClr val="E69137"/>
                      </a:solidFill>
                      <a:prstDash val="solid"/>
                    </a:lnB>
                    <a:solidFill>
                      <a:srgbClr val="FC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7" name="object 17"/>
          <p:cNvSpPr txBox="1"/>
          <p:nvPr/>
        </p:nvSpPr>
        <p:spPr>
          <a:xfrm>
            <a:off x="3727133" y="858651"/>
            <a:ext cx="3020907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0" lvl="0" indent="0" algn="l" defTabSz="1219170" rtl="0" eaLnBrk="1" fontAlgn="auto" latinLnBrk="0" hangingPunct="1">
              <a:lnSpc>
                <a:spcPct val="100000"/>
              </a:lnSpc>
              <a:spcBef>
                <a:spcPts val="133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67" b="0" i="0" u="none" strike="noStrike" kern="1200" cap="none" spc="-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2. Small Dataset </a:t>
            </a:r>
            <a:r>
              <a:rPr kumimoji="0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(C</a:t>
            </a:r>
            <a:r>
              <a:rPr kumimoji="0" sz="1867" b="0" i="0" u="none" strike="noStrike" kern="1200" cap="none" spc="-113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classes)</a:t>
            </a:r>
            <a:endParaRPr kumimoji="0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graphicFrame>
        <p:nvGraphicFramePr>
          <p:cNvPr id="18" name="object 18"/>
          <p:cNvGraphicFramePr>
            <a:graphicFrameLocks noGrp="1"/>
          </p:cNvGraphicFramePr>
          <p:nvPr/>
        </p:nvGraphicFramePr>
        <p:xfrm>
          <a:off x="4065274" y="1295931"/>
          <a:ext cx="1178559" cy="68203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48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889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48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33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0000"/>
                      </a:solidFill>
                      <a:prstDash val="solid"/>
                    </a:lnL>
                    <a:lnR w="19050">
                      <a:solidFill>
                        <a:srgbClr val="6AA84F"/>
                      </a:solidFill>
                      <a:prstDash val="solid"/>
                    </a:lnR>
                    <a:lnT w="19050">
                      <a:solidFill>
                        <a:srgbClr val="FF0000"/>
                      </a:solidFill>
                      <a:prstDash val="solid"/>
                    </a:lnT>
                    <a:lnB w="1905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1100" b="1" spc="-5" dirty="0">
                          <a:latin typeface="Arial"/>
                          <a:cs typeface="Arial"/>
                        </a:rPr>
                        <a:t>FC-C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38945" marB="0">
                    <a:lnL w="19050">
                      <a:solidFill>
                        <a:srgbClr val="6AA84F"/>
                      </a:solidFill>
                      <a:prstDash val="solid"/>
                    </a:lnL>
                    <a:lnR w="19050">
                      <a:solidFill>
                        <a:srgbClr val="6AA84F"/>
                      </a:solidFill>
                      <a:prstDash val="solid"/>
                    </a:lnR>
                    <a:lnT w="19050">
                      <a:solidFill>
                        <a:srgbClr val="FF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6AA84F"/>
                      </a:solidFill>
                      <a:prstDash val="solid"/>
                    </a:lnL>
                    <a:lnR w="19050">
                      <a:solidFill>
                        <a:srgbClr val="FF0000"/>
                      </a:solidFill>
                      <a:prstDash val="solid"/>
                    </a:lnR>
                    <a:lnT w="19050">
                      <a:solidFill>
                        <a:srgbClr val="FF0000"/>
                      </a:solidFill>
                      <a:prstDash val="solid"/>
                    </a:lnT>
                    <a:lnB w="19050">
                      <a:solidFill>
                        <a:srgbClr val="FF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118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0000"/>
                      </a:solidFill>
                      <a:prstDash val="solid"/>
                    </a:lnL>
                    <a:lnR w="19050">
                      <a:solidFill>
                        <a:srgbClr val="6AA84F"/>
                      </a:solidFill>
                      <a:prstDash val="solid"/>
                    </a:lnR>
                    <a:lnT w="19050">
                      <a:solidFill>
                        <a:srgbClr val="FF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1100" b="1" spc="-5" dirty="0">
                          <a:latin typeface="Arial"/>
                          <a:cs typeface="Arial"/>
                        </a:rPr>
                        <a:t>FC-4096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16933" marB="0">
                    <a:lnL w="19050">
                      <a:solidFill>
                        <a:srgbClr val="6AA84F"/>
                      </a:solidFill>
                      <a:prstDash val="solid"/>
                    </a:lnL>
                    <a:lnR w="19050">
                      <a:solidFill>
                        <a:srgbClr val="6AA84F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lnB w="19050">
                      <a:solidFill>
                        <a:srgbClr val="6AA84F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6AA84F"/>
                      </a:solidFill>
                      <a:prstDash val="solid"/>
                    </a:lnL>
                    <a:lnR w="19050">
                      <a:solidFill>
                        <a:srgbClr val="FF0000"/>
                      </a:solidFill>
                      <a:prstDash val="solid"/>
                    </a:lnR>
                    <a:lnT w="19050">
                      <a:solidFill>
                        <a:srgbClr val="FF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745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6AA84F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100" b="1" spc="-5" dirty="0">
                          <a:latin typeface="Arial"/>
                          <a:cs typeface="Arial"/>
                        </a:rPr>
                        <a:t>FC-4096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27940" marB="0">
                    <a:lnL w="19050">
                      <a:solidFill>
                        <a:srgbClr val="6AA84F"/>
                      </a:solidFill>
                      <a:prstDash val="solid"/>
                    </a:lnL>
                    <a:lnR w="19050">
                      <a:solidFill>
                        <a:srgbClr val="6AA84F"/>
                      </a:solidFill>
                      <a:prstDash val="solid"/>
                    </a:lnR>
                    <a:lnT w="19050">
                      <a:solidFill>
                        <a:srgbClr val="6AA84F"/>
                      </a:solidFill>
                      <a:prstDash val="solid"/>
                    </a:lnT>
                    <a:lnB w="19050">
                      <a:solidFill>
                        <a:srgbClr val="6AA84F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6AA84F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9" name="object 19"/>
          <p:cNvSpPr/>
          <p:nvPr/>
        </p:nvSpPr>
        <p:spPr>
          <a:xfrm>
            <a:off x="5277632" y="1440510"/>
            <a:ext cx="428736" cy="25598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5323073" y="1603981"/>
            <a:ext cx="298872" cy="4246880"/>
          </a:xfrm>
          <a:custGeom>
            <a:avLst/>
            <a:gdLst/>
            <a:ahLst/>
            <a:cxnLst/>
            <a:rect l="l" t="t" r="r" b="b"/>
            <a:pathLst>
              <a:path w="224154" h="3185160">
                <a:moveTo>
                  <a:pt x="0" y="0"/>
                </a:moveTo>
                <a:lnTo>
                  <a:pt x="21962" y="4936"/>
                </a:lnTo>
                <a:lnTo>
                  <a:pt x="42879" y="19378"/>
                </a:lnTo>
                <a:lnTo>
                  <a:pt x="79231" y="74562"/>
                </a:lnTo>
                <a:lnTo>
                  <a:pt x="93224" y="113335"/>
                </a:lnTo>
                <a:lnTo>
                  <a:pt x="103520" y="157152"/>
                </a:lnTo>
                <a:lnTo>
                  <a:pt x="109877" y="204676"/>
                </a:lnTo>
                <a:lnTo>
                  <a:pt x="112049" y="254573"/>
                </a:lnTo>
                <a:lnTo>
                  <a:pt x="112049" y="1337976"/>
                </a:lnTo>
                <a:lnTo>
                  <a:pt x="116052" y="1405652"/>
                </a:lnTo>
                <a:lnTo>
                  <a:pt x="127348" y="1466464"/>
                </a:lnTo>
                <a:lnTo>
                  <a:pt x="144868" y="1517987"/>
                </a:lnTo>
                <a:lnTo>
                  <a:pt x="167546" y="1557793"/>
                </a:lnTo>
                <a:lnTo>
                  <a:pt x="224099" y="1592550"/>
                </a:lnTo>
                <a:lnTo>
                  <a:pt x="167546" y="1627306"/>
                </a:lnTo>
                <a:lnTo>
                  <a:pt x="144868" y="1667112"/>
                </a:lnTo>
                <a:lnTo>
                  <a:pt x="127348" y="1718635"/>
                </a:lnTo>
                <a:lnTo>
                  <a:pt x="116052" y="1779447"/>
                </a:lnTo>
                <a:lnTo>
                  <a:pt x="112049" y="1847123"/>
                </a:lnTo>
                <a:lnTo>
                  <a:pt x="112049" y="2930526"/>
                </a:lnTo>
                <a:lnTo>
                  <a:pt x="108047" y="2998202"/>
                </a:lnTo>
                <a:lnTo>
                  <a:pt x="96751" y="3059014"/>
                </a:lnTo>
                <a:lnTo>
                  <a:pt x="79231" y="3110537"/>
                </a:lnTo>
                <a:lnTo>
                  <a:pt x="56553" y="3150343"/>
                </a:lnTo>
                <a:lnTo>
                  <a:pt x="29787" y="3176006"/>
                </a:lnTo>
                <a:lnTo>
                  <a:pt x="0" y="3185099"/>
                </a:lnTo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793290" y="3560837"/>
            <a:ext cx="1413933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0" lvl="0" indent="0" algn="l" defTabSz="1219170" rtl="0" eaLnBrk="1" fontAlgn="auto" latinLnBrk="0" hangingPunct="1">
              <a:lnSpc>
                <a:spcPct val="100000"/>
              </a:lnSpc>
              <a:spcBef>
                <a:spcPts val="133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67" b="0" i="0" u="none" strike="noStrike" kern="1200" cap="none" spc="-7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Freeze</a:t>
            </a:r>
            <a:r>
              <a:rPr kumimoji="0" sz="1867" b="0" i="0" u="none" strike="noStrike" kern="1200" cap="none" spc="-107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67" b="0" i="0" u="none" strike="noStrike" kern="1200" cap="none" spc="-7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these</a:t>
            </a:r>
            <a:endParaRPr kumimoji="0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210567" y="6290133"/>
            <a:ext cx="1183386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ts val="2753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004298" algn="l"/>
                <a:tab pos="9747430" algn="l"/>
              </a:tabLst>
              <a:defRPr/>
            </a:pPr>
            <a:r>
              <a:rPr kumimoji="0" sz="2400" b="0" i="0" u="none" strike="noStrike" kern="1200" cap="none" spc="-7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Fei-Fei Li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&amp; Justin Johnson &amp;</a:t>
            </a:r>
            <a:r>
              <a:rPr kumimoji="0" sz="2400" b="0" i="0" u="none" strike="noStrike" kern="120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-7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Serena</a:t>
            </a:r>
            <a:r>
              <a:rPr kumimoji="0" sz="2400" b="0" i="0" u="none" strike="noStrike" kern="1200" cap="none" spc="-47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-53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Yeung	</a:t>
            </a:r>
            <a:r>
              <a:rPr kumimoji="0" sz="4000" b="0" i="0" u="none" strike="noStrike" kern="1200" cap="none" spc="-9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Lecture </a:t>
            </a:r>
            <a:r>
              <a:rPr kumimoji="0" sz="4000" b="0" i="0" u="none" strike="noStrike" kern="1200" cap="none" spc="0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9</a:t>
            </a:r>
            <a:r>
              <a:rPr kumimoji="0" sz="4000" b="0" i="0" u="none" strike="noStrike" kern="1200" cap="none" spc="-9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4000" b="0" i="0" u="none" strike="noStrike" kern="1200" cap="none" spc="0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-	</a:t>
            </a:r>
            <a:r>
              <a:rPr kumimoji="0" sz="4000" b="0" i="0" u="none" strike="noStrike" kern="1200" cap="none" spc="-9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April 30,</a:t>
            </a:r>
            <a:r>
              <a:rPr kumimoji="0" sz="4000" b="0" i="0" u="none" strike="noStrike" kern="1200" cap="none" spc="-189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4000" b="0" i="0" u="none" strike="noStrike" kern="1200" cap="none" spc="-9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2019</a:t>
            </a:r>
            <a:endParaRPr kumimoji="0" sz="4000" b="0" i="0" u="none" strike="noStrike" kern="1200" cap="none" spc="0" normalizeH="0" baseline="-4166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7198834" y="6273201"/>
            <a:ext cx="1651847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 marR="0" lvl="0" indent="0" algn="l" defTabSz="1219170" rtl="0" eaLnBrk="1" fontAlgn="auto" latinLnBrk="0" hangingPunct="1">
              <a:lnSpc>
                <a:spcPts val="30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667" b="0" i="0" u="none" strike="noStrike" kern="1200" cap="none" spc="-7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Lecture </a:t>
            </a:r>
            <a:r>
              <a:rPr kumimoji="0" sz="2667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9</a:t>
            </a:r>
            <a:r>
              <a:rPr kumimoji="0" sz="2667" b="0" i="0" u="none" strike="noStrike" kern="1200" cap="none" spc="-1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667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-</a:t>
            </a:r>
            <a:endParaRPr kumimoji="0" sz="26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6" name="object 26"/>
          <p:cNvSpPr txBox="1">
            <a:spLocks noGrp="1"/>
          </p:cNvSpPr>
          <p:nvPr>
            <p:ph type="ftr" sz="quarter" idx="429496729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 marR="0" lvl="0" indent="0" algn="l" defTabSz="1219170" rtl="0" eaLnBrk="1" fontAlgn="auto" latinLnBrk="0" hangingPunct="1">
              <a:lnSpc>
                <a:spcPts val="30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667" b="0" i="0" u="none" strike="noStrike" kern="1200" cap="none" spc="-7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April 30,</a:t>
            </a:r>
            <a:r>
              <a:rPr kumimoji="0" sz="2667" b="0" i="0" u="none" strike="noStrike" kern="1200" cap="none" spc="-12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667" b="0" i="0" u="none" strike="noStrike" kern="1200" cap="none" spc="-7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2019</a:t>
            </a:r>
          </a:p>
        </p:txBody>
      </p:sp>
      <p:sp>
        <p:nvSpPr>
          <p:cNvPr id="27" name="object 27"/>
          <p:cNvSpPr txBox="1">
            <a:spLocks noGrp="1"/>
          </p:cNvSpPr>
          <p:nvPr>
            <p:ph type="dt" sz="half" idx="4294967295"/>
          </p:nvPr>
        </p:nvSpPr>
        <p:spPr>
          <a:xfrm>
            <a:off x="258177" y="8372729"/>
            <a:ext cx="802640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 marR="0" lvl="0" indent="0" algn="l" defTabSz="1219170" rtl="0" eaLnBrk="1" fontAlgn="auto" latinLnBrk="0" hangingPunct="1">
              <a:lnSpc>
                <a:spcPts val="2787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7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Fei-Fei Li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&amp; Justin Johnson &amp; </a:t>
            </a:r>
            <a:r>
              <a:rPr kumimoji="0" sz="2400" b="0" i="0" u="none" strike="noStrike" kern="1200" cap="none" spc="-7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Serena</a:t>
            </a:r>
            <a:r>
              <a:rPr kumimoji="0" sz="2400" b="0" i="0" u="none" strike="noStrike" kern="1200" cap="none" spc="-193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-53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Yeung</a:t>
            </a:r>
          </a:p>
        </p:txBody>
      </p:sp>
      <p:sp>
        <p:nvSpPr>
          <p:cNvPr id="28" name="object 28"/>
          <p:cNvSpPr txBox="1"/>
          <p:nvPr/>
        </p:nvSpPr>
        <p:spPr>
          <a:xfrm>
            <a:off x="9338757" y="6284601"/>
            <a:ext cx="222673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 marR="0" lvl="0" indent="0" algn="l" defTabSz="1219170" rtl="0" eaLnBrk="1" fontAlgn="auto" latinLnBrk="0" hangingPunct="1">
              <a:lnSpc>
                <a:spcPts val="30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667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9</a:t>
            </a:r>
            <a:endParaRPr kumimoji="0" sz="26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719234" y="1574251"/>
            <a:ext cx="1388533" cy="595035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6933" marR="6773" lvl="0" indent="0" algn="l" defTabSz="1219170" rtl="0" eaLnBrk="1" fontAlgn="auto" latinLnBrk="0" hangingPunct="1">
              <a:lnSpc>
                <a:spcPts val="2200"/>
              </a:lnSpc>
              <a:spcBef>
                <a:spcPts val="24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67" b="0" i="0" u="none" strike="noStrike" kern="1200" cap="none" spc="-7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Reinitialize  this and</a:t>
            </a:r>
            <a:r>
              <a:rPr kumimoji="0" sz="1867" b="0" i="0" u="none" strike="noStrike" kern="1200" cap="none" spc="-12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67" b="0" i="0" u="none" strike="noStrike" kern="1200" cap="none" spc="-7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train</a:t>
            </a:r>
            <a:endParaRPr kumimoji="0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8944301" y="92626"/>
            <a:ext cx="3001433" cy="728405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6933" marR="6773" lvl="0" indent="0" algn="l" defTabSz="1219170" rtl="0" eaLnBrk="1" fontAlgn="auto" latinLnBrk="0" hangingPunct="1">
              <a:lnSpc>
                <a:spcPts val="1107"/>
              </a:lnSpc>
              <a:spcBef>
                <a:spcPts val="18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933" b="0" i="0" u="none" strike="noStrike" kern="1200" cap="none" spc="-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Donahue</a:t>
            </a:r>
            <a:r>
              <a:rPr kumimoji="0" sz="933" b="0" i="0" u="none" strike="noStrike" kern="1200" cap="none" spc="-2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933" b="0" i="0" u="none" strike="noStrike" kern="1200" cap="none" spc="-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et</a:t>
            </a:r>
            <a:r>
              <a:rPr kumimoji="0" sz="933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933" b="0" i="0" u="none" strike="noStrike" kern="1200" cap="none" spc="-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al,</a:t>
            </a:r>
            <a:r>
              <a:rPr kumimoji="0" sz="933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933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“DeCAF:</a:t>
            </a:r>
            <a:r>
              <a:rPr kumimoji="0" sz="933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933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</a:t>
            </a:r>
            <a:r>
              <a:rPr kumimoji="0" sz="933" b="0" i="0" u="none" strike="noStrike" kern="1200" cap="none" spc="-6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933" b="0" i="0" u="none" strike="noStrike" kern="1200" cap="none" spc="-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Deep</a:t>
            </a:r>
            <a:r>
              <a:rPr kumimoji="0" sz="933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933" b="0" i="0" u="none" strike="noStrike" kern="1200" cap="none" spc="-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Convolutional</a:t>
            </a:r>
            <a:r>
              <a:rPr kumimoji="0" sz="933" b="0" i="0" u="none" strike="noStrike" kern="1200" cap="none" spc="-6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933" b="0" i="0" u="none" strike="noStrike" kern="1200" cap="none" spc="-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Activation  Feature for Generic </a:t>
            </a:r>
            <a:r>
              <a:rPr kumimoji="0" sz="933" b="0" i="0" u="none" strike="noStrike" kern="1200" cap="none" spc="-13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Visual </a:t>
            </a:r>
            <a:r>
              <a:rPr kumimoji="0" sz="933" b="0" i="0" u="none" strike="noStrike" kern="1200" cap="none" spc="-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Recognition”, ICML 2014  Razavian et al, </a:t>
            </a:r>
            <a:r>
              <a:rPr kumimoji="0" sz="933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“CNN </a:t>
            </a:r>
            <a:r>
              <a:rPr kumimoji="0" sz="933" b="0" i="0" u="none" strike="noStrike" kern="1200" cap="none" spc="-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Features </a:t>
            </a:r>
            <a:r>
              <a:rPr kumimoji="0" sz="933" b="0" i="0" u="none" strike="noStrike" kern="1200" cap="none" spc="-13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Off-the-Shelf: </a:t>
            </a:r>
            <a:r>
              <a:rPr kumimoji="0" sz="933" b="0" i="0" u="none" strike="noStrike" kern="1200" cap="none" spc="-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  Astounding Baseline for Recognition”, CVPR </a:t>
            </a:r>
            <a:r>
              <a:rPr kumimoji="0" sz="933" b="0" i="0" u="none" strike="noStrike" kern="1200" cap="none" spc="-13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Workshops  </a:t>
            </a:r>
            <a:r>
              <a:rPr kumimoji="0" sz="933" b="0" i="0" u="none" strike="noStrike" kern="1200" cap="none" spc="-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2014</a:t>
            </a:r>
            <a:endParaRPr kumimoji="0" sz="933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93163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271699" y="1246410"/>
            <a:ext cx="1180253" cy="815340"/>
          </a:xfrm>
          <a:custGeom>
            <a:avLst/>
            <a:gdLst/>
            <a:ahLst/>
            <a:cxnLst/>
            <a:rect l="l" t="t" r="r" b="b"/>
            <a:pathLst>
              <a:path w="885190" h="611505">
                <a:moveTo>
                  <a:pt x="0" y="0"/>
                </a:moveTo>
                <a:lnTo>
                  <a:pt x="884999" y="0"/>
                </a:lnTo>
                <a:lnTo>
                  <a:pt x="884999" y="611399"/>
                </a:lnTo>
                <a:lnTo>
                  <a:pt x="0" y="6113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46468" y="244310"/>
            <a:ext cx="5256105" cy="50954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3200" spc="-20" dirty="0">
                <a:solidFill>
                  <a:srgbClr val="000000"/>
                </a:solidFill>
              </a:rPr>
              <a:t>Transfer </a:t>
            </a:r>
            <a:r>
              <a:rPr sz="3200" spc="-7" dirty="0">
                <a:solidFill>
                  <a:srgbClr val="000000"/>
                </a:solidFill>
              </a:rPr>
              <a:t>Learning with</a:t>
            </a:r>
            <a:r>
              <a:rPr sz="3200" spc="-73" dirty="0">
                <a:solidFill>
                  <a:srgbClr val="000000"/>
                </a:solidFill>
              </a:rPr>
              <a:t> </a:t>
            </a:r>
            <a:r>
              <a:rPr sz="3200" spc="-7" dirty="0">
                <a:solidFill>
                  <a:srgbClr val="000000"/>
                </a:solidFill>
              </a:rPr>
              <a:t>CNNs</a:t>
            </a:r>
            <a:endParaRPr sz="3200"/>
          </a:p>
        </p:txBody>
      </p:sp>
      <p:sp>
        <p:nvSpPr>
          <p:cNvPr id="4" name="object 4"/>
          <p:cNvSpPr txBox="1"/>
          <p:nvPr/>
        </p:nvSpPr>
        <p:spPr>
          <a:xfrm>
            <a:off x="481109" y="5887185"/>
            <a:ext cx="989753" cy="167632"/>
          </a:xfrm>
          <a:prstGeom prst="rect">
            <a:avLst/>
          </a:prstGeom>
          <a:solidFill>
            <a:srgbClr val="CEE1F3"/>
          </a:solidFill>
          <a:ln w="19049">
            <a:solidFill>
              <a:srgbClr val="3D85C6"/>
            </a:solidFill>
          </a:ln>
        </p:spPr>
        <p:txBody>
          <a:bodyPr vert="horz" wrap="square" lIns="0" tIns="3387" rIns="0" bIns="0" rtlCol="0">
            <a:spAutoFit/>
          </a:bodyPr>
          <a:lstStyle/>
          <a:p>
            <a:pPr marL="298865" marR="0" lvl="0" indent="0" algn="l" defTabSz="1219170" rtl="0" eaLnBrk="1" fontAlgn="auto" latinLnBrk="0" hangingPunct="1">
              <a:lnSpc>
                <a:spcPct val="100000"/>
              </a:lnSpc>
              <a:spcBef>
                <a:spcPts val="27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067" b="1" i="0" u="none" strike="noStrike" kern="1200" cap="none" spc="-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Image</a:t>
            </a:r>
            <a:endParaRPr kumimoji="0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468409" y="5118541"/>
          <a:ext cx="989753" cy="64660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897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07451">
                <a:tc>
                  <a:txBody>
                    <a:bodyPr/>
                    <a:lstStyle/>
                    <a:p>
                      <a:pPr marL="161925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1100" b="1" dirty="0">
                          <a:latin typeface="Arial"/>
                          <a:cs typeface="Arial"/>
                        </a:rPr>
                        <a:t>MaxPool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3387" marB="0">
                    <a:lnL w="19050">
                      <a:solidFill>
                        <a:srgbClr val="E69137"/>
                      </a:solidFill>
                      <a:prstDash val="solid"/>
                    </a:lnL>
                    <a:lnR w="19050">
                      <a:solidFill>
                        <a:srgbClr val="E69137"/>
                      </a:solidFill>
                      <a:prstDash val="solid"/>
                    </a:lnR>
                    <a:lnT w="19050">
                      <a:solidFill>
                        <a:srgbClr val="E69137"/>
                      </a:solidFill>
                      <a:prstDash val="solid"/>
                    </a:lnT>
                    <a:lnB w="19050">
                      <a:solidFill>
                        <a:srgbClr val="E69137"/>
                      </a:solidFill>
                      <a:prstDash val="solid"/>
                    </a:lnB>
                    <a:solidFill>
                      <a:srgbClr val="FC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1701">
                <a:tc>
                  <a:txBody>
                    <a:bodyPr/>
                    <a:lstStyle/>
                    <a:p>
                      <a:pPr marL="170815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100" b="1" spc="-5" dirty="0">
                          <a:latin typeface="Arial"/>
                          <a:cs typeface="Arial"/>
                        </a:rPr>
                        <a:t>Conv-64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27940" marB="0">
                    <a:lnL w="19050">
                      <a:solidFill>
                        <a:srgbClr val="E69137"/>
                      </a:solidFill>
                      <a:prstDash val="solid"/>
                    </a:lnL>
                    <a:lnR w="19050">
                      <a:solidFill>
                        <a:srgbClr val="E69137"/>
                      </a:solidFill>
                      <a:prstDash val="solid"/>
                    </a:lnR>
                    <a:lnT w="19050">
                      <a:solidFill>
                        <a:srgbClr val="E69137"/>
                      </a:solidFill>
                      <a:prstDash val="solid"/>
                    </a:lnT>
                    <a:lnB w="19050">
                      <a:solidFill>
                        <a:srgbClr val="E69137"/>
                      </a:solidFill>
                      <a:prstDash val="solid"/>
                    </a:lnB>
                    <a:solidFill>
                      <a:srgbClr val="FC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7451">
                <a:tc>
                  <a:txBody>
                    <a:bodyPr/>
                    <a:lstStyle/>
                    <a:p>
                      <a:pPr marL="170815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100" b="1" spc="-5" dirty="0">
                          <a:latin typeface="Arial"/>
                          <a:cs typeface="Arial"/>
                        </a:rPr>
                        <a:t>Conv-64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27940" marB="0">
                    <a:lnL w="19050">
                      <a:solidFill>
                        <a:srgbClr val="E69137"/>
                      </a:solidFill>
                      <a:prstDash val="solid"/>
                    </a:lnL>
                    <a:lnR w="19050">
                      <a:solidFill>
                        <a:srgbClr val="E69137"/>
                      </a:solidFill>
                      <a:prstDash val="solid"/>
                    </a:lnR>
                    <a:lnT w="19050">
                      <a:solidFill>
                        <a:srgbClr val="E69137"/>
                      </a:solidFill>
                      <a:prstDash val="solid"/>
                    </a:lnT>
                    <a:lnB w="19050">
                      <a:solidFill>
                        <a:srgbClr val="E69137"/>
                      </a:solidFill>
                      <a:prstDash val="solid"/>
                    </a:lnB>
                    <a:solidFill>
                      <a:srgbClr val="FC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468409" y="4362599"/>
          <a:ext cx="989753" cy="64660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897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0745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1100" b="1" dirty="0">
                          <a:latin typeface="Arial"/>
                          <a:cs typeface="Arial"/>
                        </a:rPr>
                        <a:t>MaxPool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3387" marB="0">
                    <a:lnL w="19050">
                      <a:solidFill>
                        <a:srgbClr val="E69137"/>
                      </a:solidFill>
                      <a:prstDash val="solid"/>
                    </a:lnL>
                    <a:lnR w="19050">
                      <a:solidFill>
                        <a:srgbClr val="E69137"/>
                      </a:solidFill>
                      <a:prstDash val="solid"/>
                    </a:lnR>
                    <a:lnT w="19050">
                      <a:solidFill>
                        <a:srgbClr val="E69137"/>
                      </a:solidFill>
                      <a:prstDash val="solid"/>
                    </a:lnT>
                    <a:lnB w="19050">
                      <a:solidFill>
                        <a:srgbClr val="E69137"/>
                      </a:solidFill>
                      <a:prstDash val="solid"/>
                    </a:lnB>
                    <a:solidFill>
                      <a:srgbClr val="FC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170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100" b="1" spc="-5" dirty="0">
                          <a:latin typeface="Arial"/>
                          <a:cs typeface="Arial"/>
                        </a:rPr>
                        <a:t>Conv-128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27940" marB="0">
                    <a:lnL w="19050">
                      <a:solidFill>
                        <a:srgbClr val="E69137"/>
                      </a:solidFill>
                      <a:prstDash val="solid"/>
                    </a:lnL>
                    <a:lnR w="19050">
                      <a:solidFill>
                        <a:srgbClr val="E69137"/>
                      </a:solidFill>
                      <a:prstDash val="solid"/>
                    </a:lnR>
                    <a:lnT w="19050">
                      <a:solidFill>
                        <a:srgbClr val="E69137"/>
                      </a:solidFill>
                      <a:prstDash val="solid"/>
                    </a:lnT>
                    <a:lnB w="19050">
                      <a:solidFill>
                        <a:srgbClr val="E69137"/>
                      </a:solidFill>
                      <a:prstDash val="solid"/>
                    </a:lnB>
                    <a:solidFill>
                      <a:srgbClr val="FC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745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100" b="1" spc="-5" dirty="0">
                          <a:latin typeface="Arial"/>
                          <a:cs typeface="Arial"/>
                        </a:rPr>
                        <a:t>Conv-128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27940" marB="0">
                    <a:lnL w="19050">
                      <a:solidFill>
                        <a:srgbClr val="E69137"/>
                      </a:solidFill>
                      <a:prstDash val="solid"/>
                    </a:lnL>
                    <a:lnR w="19050">
                      <a:solidFill>
                        <a:srgbClr val="E69137"/>
                      </a:solidFill>
                      <a:prstDash val="solid"/>
                    </a:lnR>
                    <a:lnT w="19050">
                      <a:solidFill>
                        <a:srgbClr val="E69137"/>
                      </a:solidFill>
                      <a:prstDash val="solid"/>
                    </a:lnT>
                    <a:lnB w="19050">
                      <a:solidFill>
                        <a:srgbClr val="E69137"/>
                      </a:solidFill>
                      <a:prstDash val="solid"/>
                    </a:lnB>
                    <a:solidFill>
                      <a:srgbClr val="FC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468409" y="3606655"/>
          <a:ext cx="989753" cy="64660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897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0745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1100" b="1" dirty="0">
                          <a:latin typeface="Arial"/>
                          <a:cs typeface="Arial"/>
                        </a:rPr>
                        <a:t>MaxPool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3387" marB="0">
                    <a:lnL w="19050">
                      <a:solidFill>
                        <a:srgbClr val="E69137"/>
                      </a:solidFill>
                      <a:prstDash val="solid"/>
                    </a:lnL>
                    <a:lnR w="19050">
                      <a:solidFill>
                        <a:srgbClr val="E69137"/>
                      </a:solidFill>
                      <a:prstDash val="solid"/>
                    </a:lnR>
                    <a:lnT w="19050">
                      <a:solidFill>
                        <a:srgbClr val="E69137"/>
                      </a:solidFill>
                      <a:prstDash val="solid"/>
                    </a:lnT>
                    <a:lnB w="19050">
                      <a:solidFill>
                        <a:srgbClr val="E69137"/>
                      </a:solidFill>
                      <a:prstDash val="solid"/>
                    </a:lnB>
                    <a:solidFill>
                      <a:srgbClr val="FC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170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100" b="1" spc="-5" dirty="0">
                          <a:latin typeface="Arial"/>
                          <a:cs typeface="Arial"/>
                        </a:rPr>
                        <a:t>Conv-256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27940" marB="0">
                    <a:lnL w="19050">
                      <a:solidFill>
                        <a:srgbClr val="E69137"/>
                      </a:solidFill>
                      <a:prstDash val="solid"/>
                    </a:lnL>
                    <a:lnR w="19050">
                      <a:solidFill>
                        <a:srgbClr val="E69137"/>
                      </a:solidFill>
                      <a:prstDash val="solid"/>
                    </a:lnR>
                    <a:lnT w="19050">
                      <a:solidFill>
                        <a:srgbClr val="E69137"/>
                      </a:solidFill>
                      <a:prstDash val="solid"/>
                    </a:lnT>
                    <a:lnB w="19050">
                      <a:solidFill>
                        <a:srgbClr val="E69137"/>
                      </a:solidFill>
                      <a:prstDash val="solid"/>
                    </a:lnB>
                    <a:solidFill>
                      <a:srgbClr val="FC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745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100" b="1" spc="-5" dirty="0">
                          <a:latin typeface="Arial"/>
                          <a:cs typeface="Arial"/>
                        </a:rPr>
                        <a:t>Conv-256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27940" marB="0">
                    <a:lnL w="19050">
                      <a:solidFill>
                        <a:srgbClr val="E69137"/>
                      </a:solidFill>
                      <a:prstDash val="solid"/>
                    </a:lnL>
                    <a:lnR w="19050">
                      <a:solidFill>
                        <a:srgbClr val="E69137"/>
                      </a:solidFill>
                      <a:prstDash val="solid"/>
                    </a:lnR>
                    <a:lnT w="19050">
                      <a:solidFill>
                        <a:srgbClr val="E69137"/>
                      </a:solidFill>
                      <a:prstDash val="solid"/>
                    </a:lnT>
                    <a:lnB w="19050">
                      <a:solidFill>
                        <a:srgbClr val="E69137"/>
                      </a:solidFill>
                      <a:prstDash val="solid"/>
                    </a:lnB>
                    <a:solidFill>
                      <a:srgbClr val="FC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468409" y="2843281"/>
          <a:ext cx="989753" cy="64660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897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0745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1100" b="1" dirty="0">
                          <a:latin typeface="Arial"/>
                          <a:cs typeface="Arial"/>
                        </a:rPr>
                        <a:t>MaxPool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3387" marB="0">
                    <a:lnL w="19050">
                      <a:solidFill>
                        <a:srgbClr val="E69137"/>
                      </a:solidFill>
                      <a:prstDash val="solid"/>
                    </a:lnL>
                    <a:lnR w="19050">
                      <a:solidFill>
                        <a:srgbClr val="E69137"/>
                      </a:solidFill>
                      <a:prstDash val="solid"/>
                    </a:lnR>
                    <a:lnT w="19050">
                      <a:solidFill>
                        <a:srgbClr val="E69137"/>
                      </a:solidFill>
                      <a:prstDash val="solid"/>
                    </a:lnT>
                    <a:lnB w="19050">
                      <a:solidFill>
                        <a:srgbClr val="E69137"/>
                      </a:solidFill>
                      <a:prstDash val="solid"/>
                    </a:lnB>
                    <a:solidFill>
                      <a:srgbClr val="FC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170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100" b="1" spc="-5" dirty="0">
                          <a:latin typeface="Arial"/>
                          <a:cs typeface="Arial"/>
                        </a:rPr>
                        <a:t>Conv-512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27940" marB="0">
                    <a:lnL w="19050">
                      <a:solidFill>
                        <a:srgbClr val="E69137"/>
                      </a:solidFill>
                      <a:prstDash val="solid"/>
                    </a:lnL>
                    <a:lnR w="19050">
                      <a:solidFill>
                        <a:srgbClr val="E69137"/>
                      </a:solidFill>
                      <a:prstDash val="solid"/>
                    </a:lnR>
                    <a:lnT w="19050">
                      <a:solidFill>
                        <a:srgbClr val="E69137"/>
                      </a:solidFill>
                      <a:prstDash val="solid"/>
                    </a:lnT>
                    <a:lnB w="19050">
                      <a:solidFill>
                        <a:srgbClr val="E69137"/>
                      </a:solidFill>
                      <a:prstDash val="solid"/>
                    </a:lnB>
                    <a:solidFill>
                      <a:srgbClr val="FC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745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100" b="1" spc="-5" dirty="0">
                          <a:latin typeface="Arial"/>
                          <a:cs typeface="Arial"/>
                        </a:rPr>
                        <a:t>Conv-512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27940" marB="0">
                    <a:lnL w="19050">
                      <a:solidFill>
                        <a:srgbClr val="E69137"/>
                      </a:solidFill>
                      <a:prstDash val="solid"/>
                    </a:lnL>
                    <a:lnR w="19050">
                      <a:solidFill>
                        <a:srgbClr val="E69137"/>
                      </a:solidFill>
                      <a:prstDash val="solid"/>
                    </a:lnR>
                    <a:lnT w="19050">
                      <a:solidFill>
                        <a:srgbClr val="E69137"/>
                      </a:solidFill>
                      <a:prstDash val="solid"/>
                    </a:lnT>
                    <a:lnB w="19050">
                      <a:solidFill>
                        <a:srgbClr val="E69137"/>
                      </a:solidFill>
                      <a:prstDash val="solid"/>
                    </a:lnB>
                    <a:solidFill>
                      <a:srgbClr val="FC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468409" y="2083620"/>
          <a:ext cx="989753" cy="64660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897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0745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1100" b="1" dirty="0">
                          <a:latin typeface="Arial"/>
                          <a:cs typeface="Arial"/>
                        </a:rPr>
                        <a:t>MaxPool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3387" marB="0">
                    <a:lnL w="19050">
                      <a:solidFill>
                        <a:srgbClr val="E69137"/>
                      </a:solidFill>
                      <a:prstDash val="solid"/>
                    </a:lnL>
                    <a:lnR w="19050">
                      <a:solidFill>
                        <a:srgbClr val="E69137"/>
                      </a:solidFill>
                      <a:prstDash val="solid"/>
                    </a:lnR>
                    <a:lnT w="19050">
                      <a:solidFill>
                        <a:srgbClr val="E69137"/>
                      </a:solidFill>
                      <a:prstDash val="solid"/>
                    </a:lnT>
                    <a:lnB w="19050">
                      <a:solidFill>
                        <a:srgbClr val="E69137"/>
                      </a:solidFill>
                      <a:prstDash val="solid"/>
                    </a:lnB>
                    <a:solidFill>
                      <a:srgbClr val="FC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170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100" b="1" spc="-5" dirty="0">
                          <a:latin typeface="Arial"/>
                          <a:cs typeface="Arial"/>
                        </a:rPr>
                        <a:t>Conv-512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27940" marB="0">
                    <a:lnL w="19050">
                      <a:solidFill>
                        <a:srgbClr val="E69137"/>
                      </a:solidFill>
                      <a:prstDash val="solid"/>
                    </a:lnL>
                    <a:lnR w="19050">
                      <a:solidFill>
                        <a:srgbClr val="E69137"/>
                      </a:solidFill>
                      <a:prstDash val="solid"/>
                    </a:lnR>
                    <a:lnT w="19050">
                      <a:solidFill>
                        <a:srgbClr val="E69137"/>
                      </a:solidFill>
                      <a:prstDash val="solid"/>
                    </a:lnT>
                    <a:lnB w="19050">
                      <a:solidFill>
                        <a:srgbClr val="E69137"/>
                      </a:solidFill>
                      <a:prstDash val="solid"/>
                    </a:lnB>
                    <a:solidFill>
                      <a:srgbClr val="FC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745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100" b="1" spc="-5" dirty="0">
                          <a:latin typeface="Arial"/>
                          <a:cs typeface="Arial"/>
                        </a:rPr>
                        <a:t>Conv-512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27940" marB="0">
                    <a:lnL w="19050">
                      <a:solidFill>
                        <a:srgbClr val="E69137"/>
                      </a:solidFill>
                      <a:prstDash val="solid"/>
                    </a:lnL>
                    <a:lnR w="19050">
                      <a:solidFill>
                        <a:srgbClr val="E69137"/>
                      </a:solidFill>
                      <a:prstDash val="solid"/>
                    </a:lnR>
                    <a:lnT w="19050">
                      <a:solidFill>
                        <a:srgbClr val="E69137"/>
                      </a:solidFill>
                      <a:prstDash val="solid"/>
                    </a:lnT>
                    <a:lnB w="19050">
                      <a:solidFill>
                        <a:srgbClr val="E69137"/>
                      </a:solidFill>
                      <a:prstDash val="solid"/>
                    </a:lnB>
                    <a:solidFill>
                      <a:srgbClr val="FC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0" name="object 10"/>
          <p:cNvGraphicFramePr>
            <a:graphicFrameLocks noGrp="1"/>
          </p:cNvGraphicFramePr>
          <p:nvPr/>
        </p:nvGraphicFramePr>
        <p:xfrm>
          <a:off x="468409" y="1323915"/>
          <a:ext cx="989753" cy="64660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897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0745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1100" b="1" spc="-5" dirty="0">
                          <a:latin typeface="Arial"/>
                          <a:cs typeface="Arial"/>
                        </a:rPr>
                        <a:t>FC-1000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3387" marB="0">
                    <a:lnL w="19050">
                      <a:solidFill>
                        <a:srgbClr val="6AA84F"/>
                      </a:solidFill>
                      <a:prstDash val="solid"/>
                    </a:lnL>
                    <a:lnR w="19050">
                      <a:solidFill>
                        <a:srgbClr val="6AA84F"/>
                      </a:solidFill>
                      <a:prstDash val="solid"/>
                    </a:lnR>
                    <a:lnT w="19050">
                      <a:solidFill>
                        <a:srgbClr val="6AA84F"/>
                      </a:solidFill>
                      <a:prstDash val="solid"/>
                    </a:lnT>
                    <a:lnB w="19050">
                      <a:solidFill>
                        <a:srgbClr val="6AA84F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170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100" b="1" spc="-5" dirty="0">
                          <a:latin typeface="Arial"/>
                          <a:cs typeface="Arial"/>
                        </a:rPr>
                        <a:t>FC-4096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27940" marB="0">
                    <a:lnL w="19050">
                      <a:solidFill>
                        <a:srgbClr val="6AA84F"/>
                      </a:solidFill>
                      <a:prstDash val="solid"/>
                    </a:lnL>
                    <a:lnR w="19050">
                      <a:solidFill>
                        <a:srgbClr val="6AA84F"/>
                      </a:solidFill>
                      <a:prstDash val="solid"/>
                    </a:lnR>
                    <a:lnT w="19050">
                      <a:solidFill>
                        <a:srgbClr val="6AA84F"/>
                      </a:solidFill>
                      <a:prstDash val="solid"/>
                    </a:lnT>
                    <a:lnB w="19050">
                      <a:solidFill>
                        <a:srgbClr val="6AA84F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745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100" b="1" spc="-5" dirty="0">
                          <a:latin typeface="Arial"/>
                          <a:cs typeface="Arial"/>
                        </a:rPr>
                        <a:t>FC-4096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27940" marB="0">
                    <a:lnL w="19050">
                      <a:solidFill>
                        <a:srgbClr val="6AA84F"/>
                      </a:solidFill>
                      <a:prstDash val="solid"/>
                    </a:lnL>
                    <a:lnR w="19050">
                      <a:solidFill>
                        <a:srgbClr val="6AA84F"/>
                      </a:solidFill>
                      <a:prstDash val="solid"/>
                    </a:lnR>
                    <a:lnT w="19050">
                      <a:solidFill>
                        <a:srgbClr val="6AA84F"/>
                      </a:solidFill>
                      <a:prstDash val="solid"/>
                    </a:lnT>
                    <a:lnB w="19050">
                      <a:solidFill>
                        <a:srgbClr val="6AA84F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1" name="object 11"/>
          <p:cNvSpPr txBox="1"/>
          <p:nvPr/>
        </p:nvSpPr>
        <p:spPr>
          <a:xfrm>
            <a:off x="237875" y="835433"/>
            <a:ext cx="2206413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0" lvl="0" indent="0" algn="l" defTabSz="1219170" rtl="0" eaLnBrk="1" fontAlgn="auto" latinLnBrk="0" hangingPunct="1">
              <a:lnSpc>
                <a:spcPct val="100000"/>
              </a:lnSpc>
              <a:spcBef>
                <a:spcPts val="133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67" b="0" i="0" u="none" strike="noStrike" kern="1200" cap="none" spc="-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1. </a:t>
            </a:r>
            <a:r>
              <a:rPr kumimoji="0" sz="1867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Train </a:t>
            </a:r>
            <a:r>
              <a:rPr kumimoji="0" sz="1867" b="0" i="0" u="none" strike="noStrike" kern="1200" cap="none" spc="-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on</a:t>
            </a:r>
            <a:r>
              <a:rPr kumimoji="0" sz="1867" b="0" i="0" u="none" strike="noStrike" kern="1200" cap="none" spc="-113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67" b="0" i="0" u="none" strike="noStrike" kern="1200" cap="none" spc="-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Imagenet</a:t>
            </a:r>
            <a:endParaRPr kumimoji="0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173176" y="5894636"/>
            <a:ext cx="989753" cy="167632"/>
          </a:xfrm>
          <a:prstGeom prst="rect">
            <a:avLst/>
          </a:prstGeom>
          <a:solidFill>
            <a:srgbClr val="CEE1F3"/>
          </a:solidFill>
          <a:ln w="19049">
            <a:solidFill>
              <a:srgbClr val="3D85C6"/>
            </a:solidFill>
          </a:ln>
        </p:spPr>
        <p:txBody>
          <a:bodyPr vert="horz" wrap="square" lIns="0" tIns="3387" rIns="0" bIns="0" rtlCol="0">
            <a:spAutoFit/>
          </a:bodyPr>
          <a:lstStyle/>
          <a:p>
            <a:pPr marL="298865" marR="0" lvl="0" indent="0" algn="l" defTabSz="1219170" rtl="0" eaLnBrk="1" fontAlgn="auto" latinLnBrk="0" hangingPunct="1">
              <a:lnSpc>
                <a:spcPct val="100000"/>
              </a:lnSpc>
              <a:spcBef>
                <a:spcPts val="27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067" b="1" i="0" u="none" strike="noStrike" kern="1200" cap="none" spc="-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Image</a:t>
            </a:r>
            <a:endParaRPr kumimoji="0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graphicFrame>
        <p:nvGraphicFramePr>
          <p:cNvPr id="13" name="object 13"/>
          <p:cNvGraphicFramePr>
            <a:graphicFrameLocks noGrp="1"/>
          </p:cNvGraphicFramePr>
          <p:nvPr/>
        </p:nvGraphicFramePr>
        <p:xfrm>
          <a:off x="4160476" y="5125991"/>
          <a:ext cx="989753" cy="64660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897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0745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1100" b="1" dirty="0">
                          <a:latin typeface="Arial"/>
                          <a:cs typeface="Arial"/>
                        </a:rPr>
                        <a:t>MaxPool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3387" marB="0">
                    <a:lnL w="19050">
                      <a:solidFill>
                        <a:srgbClr val="E69137"/>
                      </a:solidFill>
                      <a:prstDash val="solid"/>
                    </a:lnL>
                    <a:lnR w="19050">
                      <a:solidFill>
                        <a:srgbClr val="E69137"/>
                      </a:solidFill>
                      <a:prstDash val="solid"/>
                    </a:lnR>
                    <a:lnT w="19050">
                      <a:solidFill>
                        <a:srgbClr val="E69137"/>
                      </a:solidFill>
                      <a:prstDash val="solid"/>
                    </a:lnT>
                    <a:lnB w="19050">
                      <a:solidFill>
                        <a:srgbClr val="E69137"/>
                      </a:solidFill>
                      <a:prstDash val="solid"/>
                    </a:lnB>
                    <a:solidFill>
                      <a:srgbClr val="FC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170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100" b="1" spc="-5" dirty="0">
                          <a:latin typeface="Arial"/>
                          <a:cs typeface="Arial"/>
                        </a:rPr>
                        <a:t>Conv-64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27940" marB="0">
                    <a:lnL w="19050">
                      <a:solidFill>
                        <a:srgbClr val="E69137"/>
                      </a:solidFill>
                      <a:prstDash val="solid"/>
                    </a:lnL>
                    <a:lnR w="19050">
                      <a:solidFill>
                        <a:srgbClr val="E69137"/>
                      </a:solidFill>
                      <a:prstDash val="solid"/>
                    </a:lnR>
                    <a:lnT w="19050">
                      <a:solidFill>
                        <a:srgbClr val="E69137"/>
                      </a:solidFill>
                      <a:prstDash val="solid"/>
                    </a:lnT>
                    <a:lnB w="19050">
                      <a:solidFill>
                        <a:srgbClr val="E69137"/>
                      </a:solidFill>
                      <a:prstDash val="solid"/>
                    </a:lnB>
                    <a:solidFill>
                      <a:srgbClr val="FC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745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100" b="1" spc="-5" dirty="0">
                          <a:latin typeface="Arial"/>
                          <a:cs typeface="Arial"/>
                        </a:rPr>
                        <a:t>Conv-64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27940" marB="0">
                    <a:lnL w="19050">
                      <a:solidFill>
                        <a:srgbClr val="E69137"/>
                      </a:solidFill>
                      <a:prstDash val="solid"/>
                    </a:lnL>
                    <a:lnR w="19050">
                      <a:solidFill>
                        <a:srgbClr val="E69137"/>
                      </a:solidFill>
                      <a:prstDash val="solid"/>
                    </a:lnR>
                    <a:lnT w="19050">
                      <a:solidFill>
                        <a:srgbClr val="E69137"/>
                      </a:solidFill>
                      <a:prstDash val="solid"/>
                    </a:lnT>
                    <a:lnB w="19050">
                      <a:solidFill>
                        <a:srgbClr val="E69137"/>
                      </a:solidFill>
                      <a:prstDash val="solid"/>
                    </a:lnB>
                    <a:solidFill>
                      <a:srgbClr val="FC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4" name="object 14"/>
          <p:cNvGraphicFramePr>
            <a:graphicFrameLocks noGrp="1"/>
          </p:cNvGraphicFramePr>
          <p:nvPr/>
        </p:nvGraphicFramePr>
        <p:xfrm>
          <a:off x="4160476" y="4370048"/>
          <a:ext cx="989753" cy="64660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897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07451">
                <a:tc>
                  <a:txBody>
                    <a:bodyPr/>
                    <a:lstStyle/>
                    <a:p>
                      <a:pPr marL="161925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1100" b="1" dirty="0">
                          <a:latin typeface="Arial"/>
                          <a:cs typeface="Arial"/>
                        </a:rPr>
                        <a:t>MaxPool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3387" marB="0">
                    <a:lnL w="19050">
                      <a:solidFill>
                        <a:srgbClr val="E69137"/>
                      </a:solidFill>
                      <a:prstDash val="solid"/>
                    </a:lnL>
                    <a:lnR w="19050">
                      <a:solidFill>
                        <a:srgbClr val="E69137"/>
                      </a:solidFill>
                      <a:prstDash val="solid"/>
                    </a:lnR>
                    <a:lnT w="19050">
                      <a:solidFill>
                        <a:srgbClr val="E69137"/>
                      </a:solidFill>
                      <a:prstDash val="solid"/>
                    </a:lnT>
                    <a:lnB w="19050">
                      <a:solidFill>
                        <a:srgbClr val="E69137"/>
                      </a:solidFill>
                      <a:prstDash val="solid"/>
                    </a:lnB>
                    <a:solidFill>
                      <a:srgbClr val="FC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1701">
                <a:tc>
                  <a:txBody>
                    <a:bodyPr/>
                    <a:lstStyle/>
                    <a:p>
                      <a:pPr marL="142240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100" b="1" spc="-5" dirty="0">
                          <a:latin typeface="Arial"/>
                          <a:cs typeface="Arial"/>
                        </a:rPr>
                        <a:t>Conv-128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27940" marB="0">
                    <a:lnL w="19050">
                      <a:solidFill>
                        <a:srgbClr val="E69137"/>
                      </a:solidFill>
                      <a:prstDash val="solid"/>
                    </a:lnL>
                    <a:lnR w="19050">
                      <a:solidFill>
                        <a:srgbClr val="E69137"/>
                      </a:solidFill>
                      <a:prstDash val="solid"/>
                    </a:lnR>
                    <a:lnT w="19050">
                      <a:solidFill>
                        <a:srgbClr val="E69137"/>
                      </a:solidFill>
                      <a:prstDash val="solid"/>
                    </a:lnT>
                    <a:lnB w="19050">
                      <a:solidFill>
                        <a:srgbClr val="E69137"/>
                      </a:solidFill>
                      <a:prstDash val="solid"/>
                    </a:lnB>
                    <a:solidFill>
                      <a:srgbClr val="FC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7451">
                <a:tc>
                  <a:txBody>
                    <a:bodyPr/>
                    <a:lstStyle/>
                    <a:p>
                      <a:pPr marL="142240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100" b="1" spc="-5" dirty="0">
                          <a:latin typeface="Arial"/>
                          <a:cs typeface="Arial"/>
                        </a:rPr>
                        <a:t>Conv-128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27940" marB="0">
                    <a:lnL w="19050">
                      <a:solidFill>
                        <a:srgbClr val="E69137"/>
                      </a:solidFill>
                      <a:prstDash val="solid"/>
                    </a:lnL>
                    <a:lnR w="19050">
                      <a:solidFill>
                        <a:srgbClr val="E69137"/>
                      </a:solidFill>
                      <a:prstDash val="solid"/>
                    </a:lnR>
                    <a:lnT w="19050">
                      <a:solidFill>
                        <a:srgbClr val="E69137"/>
                      </a:solidFill>
                      <a:prstDash val="solid"/>
                    </a:lnT>
                    <a:lnB w="19050">
                      <a:solidFill>
                        <a:srgbClr val="E69137"/>
                      </a:solidFill>
                      <a:prstDash val="solid"/>
                    </a:lnB>
                    <a:solidFill>
                      <a:srgbClr val="FC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5" name="object 15"/>
          <p:cNvGraphicFramePr>
            <a:graphicFrameLocks noGrp="1"/>
          </p:cNvGraphicFramePr>
          <p:nvPr/>
        </p:nvGraphicFramePr>
        <p:xfrm>
          <a:off x="4160476" y="3614105"/>
          <a:ext cx="989753" cy="64660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897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07451">
                <a:tc>
                  <a:txBody>
                    <a:bodyPr/>
                    <a:lstStyle/>
                    <a:p>
                      <a:pPr marL="161925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1100" b="1" dirty="0">
                          <a:latin typeface="Arial"/>
                          <a:cs typeface="Arial"/>
                        </a:rPr>
                        <a:t>MaxPool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3387" marB="0">
                    <a:lnL w="19050">
                      <a:solidFill>
                        <a:srgbClr val="E69137"/>
                      </a:solidFill>
                      <a:prstDash val="solid"/>
                    </a:lnL>
                    <a:lnR w="19050">
                      <a:solidFill>
                        <a:srgbClr val="E69137"/>
                      </a:solidFill>
                      <a:prstDash val="solid"/>
                    </a:lnR>
                    <a:lnT w="19050">
                      <a:solidFill>
                        <a:srgbClr val="E69137"/>
                      </a:solidFill>
                      <a:prstDash val="solid"/>
                    </a:lnT>
                    <a:lnB w="19050">
                      <a:solidFill>
                        <a:srgbClr val="E69137"/>
                      </a:solidFill>
                      <a:prstDash val="solid"/>
                    </a:lnB>
                    <a:solidFill>
                      <a:srgbClr val="FC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1701">
                <a:tc>
                  <a:txBody>
                    <a:bodyPr/>
                    <a:lstStyle/>
                    <a:p>
                      <a:pPr marL="142240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100" b="1" spc="-5" dirty="0">
                          <a:latin typeface="Arial"/>
                          <a:cs typeface="Arial"/>
                        </a:rPr>
                        <a:t>Conv-256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27940" marB="0">
                    <a:lnL w="19050">
                      <a:solidFill>
                        <a:srgbClr val="E69137"/>
                      </a:solidFill>
                      <a:prstDash val="solid"/>
                    </a:lnL>
                    <a:lnR w="19050">
                      <a:solidFill>
                        <a:srgbClr val="E69137"/>
                      </a:solidFill>
                      <a:prstDash val="solid"/>
                    </a:lnR>
                    <a:lnT w="19050">
                      <a:solidFill>
                        <a:srgbClr val="E69137"/>
                      </a:solidFill>
                      <a:prstDash val="solid"/>
                    </a:lnT>
                    <a:lnB w="19050">
                      <a:solidFill>
                        <a:srgbClr val="E69137"/>
                      </a:solidFill>
                      <a:prstDash val="solid"/>
                    </a:lnB>
                    <a:solidFill>
                      <a:srgbClr val="FC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7451">
                <a:tc>
                  <a:txBody>
                    <a:bodyPr/>
                    <a:lstStyle/>
                    <a:p>
                      <a:pPr marL="142240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100" b="1" spc="-5" dirty="0">
                          <a:latin typeface="Arial"/>
                          <a:cs typeface="Arial"/>
                        </a:rPr>
                        <a:t>Conv-256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27940" marB="0">
                    <a:lnL w="19050">
                      <a:solidFill>
                        <a:srgbClr val="E69137"/>
                      </a:solidFill>
                      <a:prstDash val="solid"/>
                    </a:lnL>
                    <a:lnR w="19050">
                      <a:solidFill>
                        <a:srgbClr val="E69137"/>
                      </a:solidFill>
                      <a:prstDash val="solid"/>
                    </a:lnR>
                    <a:lnT w="19050">
                      <a:solidFill>
                        <a:srgbClr val="E69137"/>
                      </a:solidFill>
                      <a:prstDash val="solid"/>
                    </a:lnT>
                    <a:lnB w="19050">
                      <a:solidFill>
                        <a:srgbClr val="E69137"/>
                      </a:solidFill>
                      <a:prstDash val="solid"/>
                    </a:lnB>
                    <a:solidFill>
                      <a:srgbClr val="FC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" name="object 16"/>
          <p:cNvGraphicFramePr>
            <a:graphicFrameLocks noGrp="1"/>
          </p:cNvGraphicFramePr>
          <p:nvPr/>
        </p:nvGraphicFramePr>
        <p:xfrm>
          <a:off x="4160476" y="2850731"/>
          <a:ext cx="989753" cy="64660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897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07451">
                <a:tc>
                  <a:txBody>
                    <a:bodyPr/>
                    <a:lstStyle/>
                    <a:p>
                      <a:pPr marL="161925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1100" b="1" dirty="0">
                          <a:latin typeface="Arial"/>
                          <a:cs typeface="Arial"/>
                        </a:rPr>
                        <a:t>MaxPool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3387" marB="0">
                    <a:lnL w="19050">
                      <a:solidFill>
                        <a:srgbClr val="E69137"/>
                      </a:solidFill>
                      <a:prstDash val="solid"/>
                    </a:lnL>
                    <a:lnR w="19050">
                      <a:solidFill>
                        <a:srgbClr val="E69137"/>
                      </a:solidFill>
                      <a:prstDash val="solid"/>
                    </a:lnR>
                    <a:lnT w="19050">
                      <a:solidFill>
                        <a:srgbClr val="E69137"/>
                      </a:solidFill>
                      <a:prstDash val="solid"/>
                    </a:lnT>
                    <a:lnB w="19050">
                      <a:solidFill>
                        <a:srgbClr val="E69137"/>
                      </a:solidFill>
                      <a:prstDash val="solid"/>
                    </a:lnB>
                    <a:solidFill>
                      <a:srgbClr val="FC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1701">
                <a:tc>
                  <a:txBody>
                    <a:bodyPr/>
                    <a:lstStyle/>
                    <a:p>
                      <a:pPr marL="142240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100" b="1" spc="-5" dirty="0">
                          <a:latin typeface="Arial"/>
                          <a:cs typeface="Arial"/>
                        </a:rPr>
                        <a:t>Conv-512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27940" marB="0">
                    <a:lnL w="19050">
                      <a:solidFill>
                        <a:srgbClr val="E69137"/>
                      </a:solidFill>
                      <a:prstDash val="solid"/>
                    </a:lnL>
                    <a:lnR w="19050">
                      <a:solidFill>
                        <a:srgbClr val="E69137"/>
                      </a:solidFill>
                      <a:prstDash val="solid"/>
                    </a:lnR>
                    <a:lnT w="19050">
                      <a:solidFill>
                        <a:srgbClr val="E69137"/>
                      </a:solidFill>
                      <a:prstDash val="solid"/>
                    </a:lnT>
                    <a:lnB w="19050">
                      <a:solidFill>
                        <a:srgbClr val="E69137"/>
                      </a:solidFill>
                      <a:prstDash val="solid"/>
                    </a:lnB>
                    <a:solidFill>
                      <a:srgbClr val="FC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7451">
                <a:tc>
                  <a:txBody>
                    <a:bodyPr/>
                    <a:lstStyle/>
                    <a:p>
                      <a:pPr marL="142240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100" b="1" spc="-5" dirty="0">
                          <a:latin typeface="Arial"/>
                          <a:cs typeface="Arial"/>
                        </a:rPr>
                        <a:t>Conv-512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27940" marB="0">
                    <a:lnL w="19050">
                      <a:solidFill>
                        <a:srgbClr val="E69137"/>
                      </a:solidFill>
                      <a:prstDash val="solid"/>
                    </a:lnL>
                    <a:lnR w="19050">
                      <a:solidFill>
                        <a:srgbClr val="E69137"/>
                      </a:solidFill>
                      <a:prstDash val="solid"/>
                    </a:lnR>
                    <a:lnT w="19050">
                      <a:solidFill>
                        <a:srgbClr val="E69137"/>
                      </a:solidFill>
                      <a:prstDash val="solid"/>
                    </a:lnT>
                    <a:lnB w="19050">
                      <a:solidFill>
                        <a:srgbClr val="E69137"/>
                      </a:solidFill>
                      <a:prstDash val="solid"/>
                    </a:lnB>
                    <a:solidFill>
                      <a:srgbClr val="FC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7" name="object 17"/>
          <p:cNvGraphicFramePr>
            <a:graphicFrameLocks noGrp="1"/>
          </p:cNvGraphicFramePr>
          <p:nvPr/>
        </p:nvGraphicFramePr>
        <p:xfrm>
          <a:off x="4160476" y="2091071"/>
          <a:ext cx="989753" cy="64660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897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07451">
                <a:tc>
                  <a:txBody>
                    <a:bodyPr/>
                    <a:lstStyle/>
                    <a:p>
                      <a:pPr marL="161925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1100" b="1" dirty="0">
                          <a:latin typeface="Arial"/>
                          <a:cs typeface="Arial"/>
                        </a:rPr>
                        <a:t>MaxPool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3387" marB="0">
                    <a:lnL w="19050">
                      <a:solidFill>
                        <a:srgbClr val="E69137"/>
                      </a:solidFill>
                      <a:prstDash val="solid"/>
                    </a:lnL>
                    <a:lnR w="19050">
                      <a:solidFill>
                        <a:srgbClr val="E69137"/>
                      </a:solidFill>
                      <a:prstDash val="solid"/>
                    </a:lnR>
                    <a:lnT w="19050">
                      <a:solidFill>
                        <a:srgbClr val="E69137"/>
                      </a:solidFill>
                      <a:prstDash val="solid"/>
                    </a:lnT>
                    <a:lnB w="19050">
                      <a:solidFill>
                        <a:srgbClr val="E69137"/>
                      </a:solidFill>
                      <a:prstDash val="solid"/>
                    </a:lnB>
                    <a:solidFill>
                      <a:srgbClr val="FC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1701">
                <a:tc>
                  <a:txBody>
                    <a:bodyPr/>
                    <a:lstStyle/>
                    <a:p>
                      <a:pPr marL="142240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100" b="1" spc="-5" dirty="0">
                          <a:latin typeface="Arial"/>
                          <a:cs typeface="Arial"/>
                        </a:rPr>
                        <a:t>Conv-512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27940" marB="0">
                    <a:lnL w="19050">
                      <a:solidFill>
                        <a:srgbClr val="E69137"/>
                      </a:solidFill>
                      <a:prstDash val="solid"/>
                    </a:lnL>
                    <a:lnR w="19050">
                      <a:solidFill>
                        <a:srgbClr val="E69137"/>
                      </a:solidFill>
                      <a:prstDash val="solid"/>
                    </a:lnR>
                    <a:lnT w="19050">
                      <a:solidFill>
                        <a:srgbClr val="E69137"/>
                      </a:solidFill>
                      <a:prstDash val="solid"/>
                    </a:lnT>
                    <a:lnB w="19050">
                      <a:solidFill>
                        <a:srgbClr val="E69137"/>
                      </a:solidFill>
                      <a:prstDash val="solid"/>
                    </a:lnB>
                    <a:solidFill>
                      <a:srgbClr val="FC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7451">
                <a:tc>
                  <a:txBody>
                    <a:bodyPr/>
                    <a:lstStyle/>
                    <a:p>
                      <a:pPr marL="142240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100" b="1" spc="-5" dirty="0">
                          <a:latin typeface="Arial"/>
                          <a:cs typeface="Arial"/>
                        </a:rPr>
                        <a:t>Conv-512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27940" marB="0">
                    <a:lnL w="19050">
                      <a:solidFill>
                        <a:srgbClr val="E69137"/>
                      </a:solidFill>
                      <a:prstDash val="solid"/>
                    </a:lnL>
                    <a:lnR w="19050">
                      <a:solidFill>
                        <a:srgbClr val="E69137"/>
                      </a:solidFill>
                      <a:prstDash val="solid"/>
                    </a:lnR>
                    <a:lnT w="19050">
                      <a:solidFill>
                        <a:srgbClr val="E69137"/>
                      </a:solidFill>
                      <a:prstDash val="solid"/>
                    </a:lnT>
                    <a:lnB w="19050">
                      <a:solidFill>
                        <a:srgbClr val="E69137"/>
                      </a:solidFill>
                      <a:prstDash val="solid"/>
                    </a:lnB>
                    <a:solidFill>
                      <a:srgbClr val="FC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8" name="object 18"/>
          <p:cNvSpPr txBox="1"/>
          <p:nvPr/>
        </p:nvSpPr>
        <p:spPr>
          <a:xfrm>
            <a:off x="3727133" y="858651"/>
            <a:ext cx="3020907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0" lvl="0" indent="0" algn="l" defTabSz="1219170" rtl="0" eaLnBrk="1" fontAlgn="auto" latinLnBrk="0" hangingPunct="1">
              <a:lnSpc>
                <a:spcPct val="100000"/>
              </a:lnSpc>
              <a:spcBef>
                <a:spcPts val="133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67" b="0" i="0" u="none" strike="noStrike" kern="1200" cap="none" spc="-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2. Small Dataset </a:t>
            </a:r>
            <a:r>
              <a:rPr kumimoji="0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(C</a:t>
            </a:r>
            <a:r>
              <a:rPr kumimoji="0" sz="1867" b="0" i="0" u="none" strike="noStrike" kern="1200" cap="none" spc="-113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classes)</a:t>
            </a:r>
            <a:endParaRPr kumimoji="0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graphicFrame>
        <p:nvGraphicFramePr>
          <p:cNvPr id="19" name="object 19"/>
          <p:cNvGraphicFramePr>
            <a:graphicFrameLocks noGrp="1"/>
          </p:cNvGraphicFramePr>
          <p:nvPr/>
        </p:nvGraphicFramePr>
        <p:xfrm>
          <a:off x="4065274" y="1295931"/>
          <a:ext cx="1178559" cy="68203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48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889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48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33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0000"/>
                      </a:solidFill>
                      <a:prstDash val="solid"/>
                    </a:lnL>
                    <a:lnR w="19050">
                      <a:solidFill>
                        <a:srgbClr val="6AA84F"/>
                      </a:solidFill>
                      <a:prstDash val="solid"/>
                    </a:lnR>
                    <a:lnT w="19050">
                      <a:solidFill>
                        <a:srgbClr val="FF0000"/>
                      </a:solidFill>
                      <a:prstDash val="solid"/>
                    </a:lnT>
                    <a:lnB w="1905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1100" b="1" spc="-5" dirty="0">
                          <a:latin typeface="Arial"/>
                          <a:cs typeface="Arial"/>
                        </a:rPr>
                        <a:t>FC-C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38945" marB="0">
                    <a:lnL w="19050">
                      <a:solidFill>
                        <a:srgbClr val="6AA84F"/>
                      </a:solidFill>
                      <a:prstDash val="solid"/>
                    </a:lnL>
                    <a:lnR w="19050">
                      <a:solidFill>
                        <a:srgbClr val="6AA84F"/>
                      </a:solidFill>
                      <a:prstDash val="solid"/>
                    </a:lnR>
                    <a:lnT w="19050">
                      <a:solidFill>
                        <a:srgbClr val="FF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6AA84F"/>
                      </a:solidFill>
                      <a:prstDash val="solid"/>
                    </a:lnL>
                    <a:lnR w="19050">
                      <a:solidFill>
                        <a:srgbClr val="FF0000"/>
                      </a:solidFill>
                      <a:prstDash val="solid"/>
                    </a:lnR>
                    <a:lnT w="19050">
                      <a:solidFill>
                        <a:srgbClr val="FF0000"/>
                      </a:solidFill>
                      <a:prstDash val="solid"/>
                    </a:lnT>
                    <a:lnB w="19050">
                      <a:solidFill>
                        <a:srgbClr val="FF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118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0000"/>
                      </a:solidFill>
                      <a:prstDash val="solid"/>
                    </a:lnL>
                    <a:lnR w="19050">
                      <a:solidFill>
                        <a:srgbClr val="6AA84F"/>
                      </a:solidFill>
                      <a:prstDash val="solid"/>
                    </a:lnR>
                    <a:lnT w="19050">
                      <a:solidFill>
                        <a:srgbClr val="FF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1100" b="1" spc="-5" dirty="0">
                          <a:latin typeface="Arial"/>
                          <a:cs typeface="Arial"/>
                        </a:rPr>
                        <a:t>FC-4096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16933" marB="0">
                    <a:lnL w="19050">
                      <a:solidFill>
                        <a:srgbClr val="6AA84F"/>
                      </a:solidFill>
                      <a:prstDash val="solid"/>
                    </a:lnL>
                    <a:lnR w="19050">
                      <a:solidFill>
                        <a:srgbClr val="6AA84F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lnB w="19050">
                      <a:solidFill>
                        <a:srgbClr val="6AA84F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6AA84F"/>
                      </a:solidFill>
                      <a:prstDash val="solid"/>
                    </a:lnL>
                    <a:lnR w="19050">
                      <a:solidFill>
                        <a:srgbClr val="FF0000"/>
                      </a:solidFill>
                      <a:prstDash val="solid"/>
                    </a:lnR>
                    <a:lnT w="19050">
                      <a:solidFill>
                        <a:srgbClr val="FF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745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6AA84F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100" b="1" spc="-5" dirty="0">
                          <a:latin typeface="Arial"/>
                          <a:cs typeface="Arial"/>
                        </a:rPr>
                        <a:t>FC-4096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27940" marB="0">
                    <a:lnL w="19050">
                      <a:solidFill>
                        <a:srgbClr val="6AA84F"/>
                      </a:solidFill>
                      <a:prstDash val="solid"/>
                    </a:lnL>
                    <a:lnR w="19050">
                      <a:solidFill>
                        <a:srgbClr val="6AA84F"/>
                      </a:solidFill>
                      <a:prstDash val="solid"/>
                    </a:lnR>
                    <a:lnT w="19050">
                      <a:solidFill>
                        <a:srgbClr val="6AA84F"/>
                      </a:solidFill>
                      <a:prstDash val="solid"/>
                    </a:lnT>
                    <a:lnB w="19050">
                      <a:solidFill>
                        <a:srgbClr val="6AA84F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6AA84F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0" name="object 20"/>
          <p:cNvSpPr/>
          <p:nvPr/>
        </p:nvSpPr>
        <p:spPr>
          <a:xfrm>
            <a:off x="5277632" y="1440510"/>
            <a:ext cx="428736" cy="25598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5323073" y="1603981"/>
            <a:ext cx="298872" cy="4246880"/>
          </a:xfrm>
          <a:custGeom>
            <a:avLst/>
            <a:gdLst/>
            <a:ahLst/>
            <a:cxnLst/>
            <a:rect l="l" t="t" r="r" b="b"/>
            <a:pathLst>
              <a:path w="224154" h="3185160">
                <a:moveTo>
                  <a:pt x="0" y="0"/>
                </a:moveTo>
                <a:lnTo>
                  <a:pt x="21962" y="4936"/>
                </a:lnTo>
                <a:lnTo>
                  <a:pt x="42879" y="19378"/>
                </a:lnTo>
                <a:lnTo>
                  <a:pt x="79231" y="74562"/>
                </a:lnTo>
                <a:lnTo>
                  <a:pt x="93224" y="113335"/>
                </a:lnTo>
                <a:lnTo>
                  <a:pt x="103520" y="157152"/>
                </a:lnTo>
                <a:lnTo>
                  <a:pt x="109877" y="204676"/>
                </a:lnTo>
                <a:lnTo>
                  <a:pt x="112049" y="254573"/>
                </a:lnTo>
                <a:lnTo>
                  <a:pt x="112049" y="1337976"/>
                </a:lnTo>
                <a:lnTo>
                  <a:pt x="116052" y="1405652"/>
                </a:lnTo>
                <a:lnTo>
                  <a:pt x="127348" y="1466464"/>
                </a:lnTo>
                <a:lnTo>
                  <a:pt x="144868" y="1517987"/>
                </a:lnTo>
                <a:lnTo>
                  <a:pt x="167546" y="1557793"/>
                </a:lnTo>
                <a:lnTo>
                  <a:pt x="224099" y="1592550"/>
                </a:lnTo>
                <a:lnTo>
                  <a:pt x="167546" y="1627306"/>
                </a:lnTo>
                <a:lnTo>
                  <a:pt x="144868" y="1667112"/>
                </a:lnTo>
                <a:lnTo>
                  <a:pt x="127348" y="1718635"/>
                </a:lnTo>
                <a:lnTo>
                  <a:pt x="116052" y="1779447"/>
                </a:lnTo>
                <a:lnTo>
                  <a:pt x="112049" y="1847123"/>
                </a:lnTo>
                <a:lnTo>
                  <a:pt x="112049" y="2930526"/>
                </a:lnTo>
                <a:lnTo>
                  <a:pt x="108047" y="2998202"/>
                </a:lnTo>
                <a:lnTo>
                  <a:pt x="96751" y="3059014"/>
                </a:lnTo>
                <a:lnTo>
                  <a:pt x="79231" y="3110537"/>
                </a:lnTo>
                <a:lnTo>
                  <a:pt x="56553" y="3150343"/>
                </a:lnTo>
                <a:lnTo>
                  <a:pt x="29787" y="3176006"/>
                </a:lnTo>
                <a:lnTo>
                  <a:pt x="0" y="3185099"/>
                </a:lnTo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793290" y="3560837"/>
            <a:ext cx="1413933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0" lvl="0" indent="0" algn="l" defTabSz="1219170" rtl="0" eaLnBrk="1" fontAlgn="auto" latinLnBrk="0" hangingPunct="1">
              <a:lnSpc>
                <a:spcPct val="100000"/>
              </a:lnSpc>
              <a:spcBef>
                <a:spcPts val="133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67" b="0" i="0" u="none" strike="noStrike" kern="1200" cap="none" spc="-7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Freeze</a:t>
            </a:r>
            <a:r>
              <a:rPr kumimoji="0" sz="1867" b="0" i="0" u="none" strike="noStrike" kern="1200" cap="none" spc="-107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67" b="0" i="0" u="none" strike="noStrike" kern="1200" cap="none" spc="-7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these</a:t>
            </a:r>
            <a:endParaRPr kumimoji="0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719234" y="1574251"/>
            <a:ext cx="1388533" cy="595035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6933" marR="6773" lvl="0" indent="0" algn="l" defTabSz="1219170" rtl="0" eaLnBrk="1" fontAlgn="auto" latinLnBrk="0" hangingPunct="1">
              <a:lnSpc>
                <a:spcPts val="2200"/>
              </a:lnSpc>
              <a:spcBef>
                <a:spcPts val="24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67" b="0" i="0" u="none" strike="noStrike" kern="1200" cap="none" spc="-7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Reinitialize  this and</a:t>
            </a:r>
            <a:r>
              <a:rPr kumimoji="0" sz="1867" b="0" i="0" u="none" strike="noStrike" kern="1200" cap="none" spc="-12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67" b="0" i="0" u="none" strike="noStrike" kern="1200" cap="none" spc="-7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train</a:t>
            </a:r>
            <a:endParaRPr kumimoji="0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8366908" y="5888769"/>
            <a:ext cx="989753" cy="167632"/>
          </a:xfrm>
          <a:prstGeom prst="rect">
            <a:avLst/>
          </a:prstGeom>
          <a:solidFill>
            <a:srgbClr val="CEE1F3"/>
          </a:solidFill>
          <a:ln w="19049">
            <a:solidFill>
              <a:srgbClr val="3D85C6"/>
            </a:solidFill>
          </a:ln>
        </p:spPr>
        <p:txBody>
          <a:bodyPr vert="horz" wrap="square" lIns="0" tIns="3387" rIns="0" bIns="0" rtlCol="0">
            <a:spAutoFit/>
          </a:bodyPr>
          <a:lstStyle/>
          <a:p>
            <a:pPr marL="298865" marR="0" lvl="0" indent="0" algn="l" defTabSz="1219170" rtl="0" eaLnBrk="1" fontAlgn="auto" latinLnBrk="0" hangingPunct="1">
              <a:lnSpc>
                <a:spcPct val="100000"/>
              </a:lnSpc>
              <a:spcBef>
                <a:spcPts val="27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067" b="1" i="0" u="none" strike="noStrike" kern="1200" cap="none" spc="-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Image</a:t>
            </a:r>
            <a:endParaRPr kumimoji="0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graphicFrame>
        <p:nvGraphicFramePr>
          <p:cNvPr id="25" name="object 25"/>
          <p:cNvGraphicFramePr>
            <a:graphicFrameLocks noGrp="1"/>
          </p:cNvGraphicFramePr>
          <p:nvPr/>
        </p:nvGraphicFramePr>
        <p:xfrm>
          <a:off x="8354208" y="5120124"/>
          <a:ext cx="989753" cy="64660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897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0745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1100" b="1" dirty="0">
                          <a:latin typeface="Arial"/>
                          <a:cs typeface="Arial"/>
                        </a:rPr>
                        <a:t>MaxPool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3387" marB="0">
                    <a:lnL w="19050">
                      <a:solidFill>
                        <a:srgbClr val="E69137"/>
                      </a:solidFill>
                      <a:prstDash val="solid"/>
                    </a:lnL>
                    <a:lnR w="19050">
                      <a:solidFill>
                        <a:srgbClr val="E69137"/>
                      </a:solidFill>
                      <a:prstDash val="solid"/>
                    </a:lnR>
                    <a:lnT w="19050">
                      <a:solidFill>
                        <a:srgbClr val="E69137"/>
                      </a:solidFill>
                      <a:prstDash val="solid"/>
                    </a:lnT>
                    <a:lnB w="19050">
                      <a:solidFill>
                        <a:srgbClr val="E69137"/>
                      </a:solidFill>
                      <a:prstDash val="solid"/>
                    </a:lnB>
                    <a:solidFill>
                      <a:srgbClr val="FC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170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100" b="1" spc="-5" dirty="0">
                          <a:latin typeface="Arial"/>
                          <a:cs typeface="Arial"/>
                        </a:rPr>
                        <a:t>Conv-64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27940" marB="0">
                    <a:lnL w="19050">
                      <a:solidFill>
                        <a:srgbClr val="E69137"/>
                      </a:solidFill>
                      <a:prstDash val="solid"/>
                    </a:lnL>
                    <a:lnR w="19050">
                      <a:solidFill>
                        <a:srgbClr val="E69137"/>
                      </a:solidFill>
                      <a:prstDash val="solid"/>
                    </a:lnR>
                    <a:lnT w="19050">
                      <a:solidFill>
                        <a:srgbClr val="E69137"/>
                      </a:solidFill>
                      <a:prstDash val="solid"/>
                    </a:lnT>
                    <a:lnB w="19050">
                      <a:solidFill>
                        <a:srgbClr val="E69137"/>
                      </a:solidFill>
                      <a:prstDash val="solid"/>
                    </a:lnB>
                    <a:solidFill>
                      <a:srgbClr val="FC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745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100" b="1" spc="-5" dirty="0">
                          <a:latin typeface="Arial"/>
                          <a:cs typeface="Arial"/>
                        </a:rPr>
                        <a:t>Conv-64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27940" marB="0">
                    <a:lnL w="19050">
                      <a:solidFill>
                        <a:srgbClr val="E69137"/>
                      </a:solidFill>
                      <a:prstDash val="solid"/>
                    </a:lnL>
                    <a:lnR w="19050">
                      <a:solidFill>
                        <a:srgbClr val="E69137"/>
                      </a:solidFill>
                      <a:prstDash val="solid"/>
                    </a:lnR>
                    <a:lnT w="19050">
                      <a:solidFill>
                        <a:srgbClr val="E69137"/>
                      </a:solidFill>
                      <a:prstDash val="solid"/>
                    </a:lnT>
                    <a:lnB w="19050">
                      <a:solidFill>
                        <a:srgbClr val="E69137"/>
                      </a:solidFill>
                      <a:prstDash val="solid"/>
                    </a:lnB>
                    <a:solidFill>
                      <a:srgbClr val="FC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6" name="object 26"/>
          <p:cNvGraphicFramePr>
            <a:graphicFrameLocks noGrp="1"/>
          </p:cNvGraphicFramePr>
          <p:nvPr/>
        </p:nvGraphicFramePr>
        <p:xfrm>
          <a:off x="8354208" y="4364181"/>
          <a:ext cx="989753" cy="64660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897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07451">
                <a:tc>
                  <a:txBody>
                    <a:bodyPr/>
                    <a:lstStyle/>
                    <a:p>
                      <a:pPr marL="161925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1100" b="1" dirty="0">
                          <a:latin typeface="Arial"/>
                          <a:cs typeface="Arial"/>
                        </a:rPr>
                        <a:t>MaxPool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3387" marB="0">
                    <a:lnL w="19050">
                      <a:solidFill>
                        <a:srgbClr val="E69137"/>
                      </a:solidFill>
                      <a:prstDash val="solid"/>
                    </a:lnL>
                    <a:lnR w="19050">
                      <a:solidFill>
                        <a:srgbClr val="E69137"/>
                      </a:solidFill>
                      <a:prstDash val="solid"/>
                    </a:lnR>
                    <a:lnT w="19050">
                      <a:solidFill>
                        <a:srgbClr val="E69137"/>
                      </a:solidFill>
                      <a:prstDash val="solid"/>
                    </a:lnT>
                    <a:lnB w="19050">
                      <a:solidFill>
                        <a:srgbClr val="E69137"/>
                      </a:solidFill>
                      <a:prstDash val="solid"/>
                    </a:lnB>
                    <a:solidFill>
                      <a:srgbClr val="FC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1701">
                <a:tc>
                  <a:txBody>
                    <a:bodyPr/>
                    <a:lstStyle/>
                    <a:p>
                      <a:pPr marL="142240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100" b="1" spc="-5" dirty="0">
                          <a:latin typeface="Arial"/>
                          <a:cs typeface="Arial"/>
                        </a:rPr>
                        <a:t>Conv-128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27940" marB="0">
                    <a:lnL w="19050">
                      <a:solidFill>
                        <a:srgbClr val="E69137"/>
                      </a:solidFill>
                      <a:prstDash val="solid"/>
                    </a:lnL>
                    <a:lnR w="19050">
                      <a:solidFill>
                        <a:srgbClr val="E69137"/>
                      </a:solidFill>
                      <a:prstDash val="solid"/>
                    </a:lnR>
                    <a:lnT w="19050">
                      <a:solidFill>
                        <a:srgbClr val="E69137"/>
                      </a:solidFill>
                      <a:prstDash val="solid"/>
                    </a:lnT>
                    <a:lnB w="19050">
                      <a:solidFill>
                        <a:srgbClr val="E69137"/>
                      </a:solidFill>
                      <a:prstDash val="solid"/>
                    </a:lnB>
                    <a:solidFill>
                      <a:srgbClr val="FC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7451">
                <a:tc>
                  <a:txBody>
                    <a:bodyPr/>
                    <a:lstStyle/>
                    <a:p>
                      <a:pPr marL="142240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100" b="1" spc="-5" dirty="0">
                          <a:latin typeface="Arial"/>
                          <a:cs typeface="Arial"/>
                        </a:rPr>
                        <a:t>Conv-128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27940" marB="0">
                    <a:lnL w="19050">
                      <a:solidFill>
                        <a:srgbClr val="E69137"/>
                      </a:solidFill>
                      <a:prstDash val="solid"/>
                    </a:lnL>
                    <a:lnR w="19050">
                      <a:solidFill>
                        <a:srgbClr val="E69137"/>
                      </a:solidFill>
                      <a:prstDash val="solid"/>
                    </a:lnR>
                    <a:lnT w="19050">
                      <a:solidFill>
                        <a:srgbClr val="E69137"/>
                      </a:solidFill>
                      <a:prstDash val="solid"/>
                    </a:lnT>
                    <a:lnB w="19050">
                      <a:solidFill>
                        <a:srgbClr val="E69137"/>
                      </a:solidFill>
                      <a:prstDash val="solid"/>
                    </a:lnB>
                    <a:solidFill>
                      <a:srgbClr val="FC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7" name="object 27"/>
          <p:cNvGraphicFramePr>
            <a:graphicFrameLocks noGrp="1"/>
          </p:cNvGraphicFramePr>
          <p:nvPr/>
        </p:nvGraphicFramePr>
        <p:xfrm>
          <a:off x="8354208" y="3608239"/>
          <a:ext cx="989753" cy="64660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897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07451">
                <a:tc>
                  <a:txBody>
                    <a:bodyPr/>
                    <a:lstStyle/>
                    <a:p>
                      <a:pPr marL="161925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1100" b="1" dirty="0">
                          <a:latin typeface="Arial"/>
                          <a:cs typeface="Arial"/>
                        </a:rPr>
                        <a:t>MaxPool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3387" marB="0">
                    <a:lnL w="19050">
                      <a:solidFill>
                        <a:srgbClr val="E69137"/>
                      </a:solidFill>
                      <a:prstDash val="solid"/>
                    </a:lnL>
                    <a:lnR w="19050">
                      <a:solidFill>
                        <a:srgbClr val="E69137"/>
                      </a:solidFill>
                      <a:prstDash val="solid"/>
                    </a:lnR>
                    <a:lnT w="19050">
                      <a:solidFill>
                        <a:srgbClr val="E69137"/>
                      </a:solidFill>
                      <a:prstDash val="solid"/>
                    </a:lnT>
                    <a:lnB w="19050">
                      <a:solidFill>
                        <a:srgbClr val="E69137"/>
                      </a:solidFill>
                      <a:prstDash val="solid"/>
                    </a:lnB>
                    <a:solidFill>
                      <a:srgbClr val="FC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1701">
                <a:tc>
                  <a:txBody>
                    <a:bodyPr/>
                    <a:lstStyle/>
                    <a:p>
                      <a:pPr marL="142240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100" b="1" spc="-5" dirty="0">
                          <a:latin typeface="Arial"/>
                          <a:cs typeface="Arial"/>
                        </a:rPr>
                        <a:t>Conv-256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27940" marB="0">
                    <a:lnL w="19050">
                      <a:solidFill>
                        <a:srgbClr val="E69137"/>
                      </a:solidFill>
                      <a:prstDash val="solid"/>
                    </a:lnL>
                    <a:lnR w="19050">
                      <a:solidFill>
                        <a:srgbClr val="E69137"/>
                      </a:solidFill>
                      <a:prstDash val="solid"/>
                    </a:lnR>
                    <a:lnT w="19050">
                      <a:solidFill>
                        <a:srgbClr val="E69137"/>
                      </a:solidFill>
                      <a:prstDash val="solid"/>
                    </a:lnT>
                    <a:lnB w="19050">
                      <a:solidFill>
                        <a:srgbClr val="E69137"/>
                      </a:solidFill>
                      <a:prstDash val="solid"/>
                    </a:lnB>
                    <a:solidFill>
                      <a:srgbClr val="FC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7451">
                <a:tc>
                  <a:txBody>
                    <a:bodyPr/>
                    <a:lstStyle/>
                    <a:p>
                      <a:pPr marL="142240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100" b="1" spc="-5" dirty="0">
                          <a:latin typeface="Arial"/>
                          <a:cs typeface="Arial"/>
                        </a:rPr>
                        <a:t>Conv-256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27940" marB="0">
                    <a:lnL w="19050">
                      <a:solidFill>
                        <a:srgbClr val="E69137"/>
                      </a:solidFill>
                      <a:prstDash val="solid"/>
                    </a:lnL>
                    <a:lnR w="19050">
                      <a:solidFill>
                        <a:srgbClr val="E69137"/>
                      </a:solidFill>
                      <a:prstDash val="solid"/>
                    </a:lnR>
                    <a:lnT w="19050">
                      <a:solidFill>
                        <a:srgbClr val="E69137"/>
                      </a:solidFill>
                      <a:prstDash val="solid"/>
                    </a:lnT>
                    <a:lnB w="19050">
                      <a:solidFill>
                        <a:srgbClr val="E69137"/>
                      </a:solidFill>
                      <a:prstDash val="solid"/>
                    </a:lnB>
                    <a:solidFill>
                      <a:srgbClr val="FC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8" name="object 28"/>
          <p:cNvGraphicFramePr>
            <a:graphicFrameLocks noGrp="1"/>
          </p:cNvGraphicFramePr>
          <p:nvPr/>
        </p:nvGraphicFramePr>
        <p:xfrm>
          <a:off x="8354208" y="2844864"/>
          <a:ext cx="989753" cy="64660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897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07451">
                <a:tc>
                  <a:txBody>
                    <a:bodyPr/>
                    <a:lstStyle/>
                    <a:p>
                      <a:pPr marL="161925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1100" b="1" dirty="0">
                          <a:latin typeface="Arial"/>
                          <a:cs typeface="Arial"/>
                        </a:rPr>
                        <a:t>MaxPool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3387" marB="0">
                    <a:lnL w="19050">
                      <a:solidFill>
                        <a:srgbClr val="E69137"/>
                      </a:solidFill>
                      <a:prstDash val="solid"/>
                    </a:lnL>
                    <a:lnR w="19050">
                      <a:solidFill>
                        <a:srgbClr val="E69137"/>
                      </a:solidFill>
                      <a:prstDash val="solid"/>
                    </a:lnR>
                    <a:lnT w="19050">
                      <a:solidFill>
                        <a:srgbClr val="E69137"/>
                      </a:solidFill>
                      <a:prstDash val="solid"/>
                    </a:lnT>
                    <a:lnB w="19050">
                      <a:solidFill>
                        <a:srgbClr val="E69137"/>
                      </a:solidFill>
                      <a:prstDash val="solid"/>
                    </a:lnB>
                    <a:solidFill>
                      <a:srgbClr val="FC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1701">
                <a:tc>
                  <a:txBody>
                    <a:bodyPr/>
                    <a:lstStyle/>
                    <a:p>
                      <a:pPr marL="142240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100" b="1" spc="-5" dirty="0">
                          <a:latin typeface="Arial"/>
                          <a:cs typeface="Arial"/>
                        </a:rPr>
                        <a:t>Conv-512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27940" marB="0">
                    <a:lnL w="19050">
                      <a:solidFill>
                        <a:srgbClr val="E69137"/>
                      </a:solidFill>
                      <a:prstDash val="solid"/>
                    </a:lnL>
                    <a:lnR w="19050">
                      <a:solidFill>
                        <a:srgbClr val="E69137"/>
                      </a:solidFill>
                      <a:prstDash val="solid"/>
                    </a:lnR>
                    <a:lnT w="19050">
                      <a:solidFill>
                        <a:srgbClr val="E69137"/>
                      </a:solidFill>
                      <a:prstDash val="solid"/>
                    </a:lnT>
                    <a:lnB w="19050">
                      <a:solidFill>
                        <a:srgbClr val="E69137"/>
                      </a:solidFill>
                      <a:prstDash val="solid"/>
                    </a:lnB>
                    <a:solidFill>
                      <a:srgbClr val="FC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7451">
                <a:tc>
                  <a:txBody>
                    <a:bodyPr/>
                    <a:lstStyle/>
                    <a:p>
                      <a:pPr marL="142240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100" b="1" spc="-5" dirty="0">
                          <a:latin typeface="Arial"/>
                          <a:cs typeface="Arial"/>
                        </a:rPr>
                        <a:t>Conv-512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27940" marB="0">
                    <a:lnL w="19050">
                      <a:solidFill>
                        <a:srgbClr val="E69137"/>
                      </a:solidFill>
                      <a:prstDash val="solid"/>
                    </a:lnL>
                    <a:lnR w="19050">
                      <a:solidFill>
                        <a:srgbClr val="E69137"/>
                      </a:solidFill>
                      <a:prstDash val="solid"/>
                    </a:lnR>
                    <a:lnT w="19050">
                      <a:solidFill>
                        <a:srgbClr val="E69137"/>
                      </a:solidFill>
                      <a:prstDash val="solid"/>
                    </a:lnT>
                    <a:lnB w="19050">
                      <a:solidFill>
                        <a:srgbClr val="E69137"/>
                      </a:solidFill>
                      <a:prstDash val="solid"/>
                    </a:lnB>
                    <a:solidFill>
                      <a:srgbClr val="FC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9" name="object 29"/>
          <p:cNvSpPr/>
          <p:nvPr/>
        </p:nvSpPr>
        <p:spPr>
          <a:xfrm>
            <a:off x="8366908" y="2561309"/>
            <a:ext cx="989753" cy="183727"/>
          </a:xfrm>
          <a:custGeom>
            <a:avLst/>
            <a:gdLst/>
            <a:ahLst/>
            <a:cxnLst/>
            <a:rect l="l" t="t" r="r" b="b"/>
            <a:pathLst>
              <a:path w="742315" h="137794">
                <a:moveTo>
                  <a:pt x="0" y="0"/>
                </a:moveTo>
                <a:lnTo>
                  <a:pt x="742200" y="0"/>
                </a:lnTo>
                <a:lnTo>
                  <a:pt x="742200" y="137399"/>
                </a:lnTo>
                <a:lnTo>
                  <a:pt x="0" y="1373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E69137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8379608" y="2549758"/>
            <a:ext cx="964353" cy="179601"/>
          </a:xfrm>
          <a:prstGeom prst="rect">
            <a:avLst/>
          </a:prstGeom>
          <a:solidFill>
            <a:srgbClr val="FCE4CD"/>
          </a:solidFill>
        </p:spPr>
        <p:txBody>
          <a:bodyPr vert="horz" wrap="square" lIns="0" tIns="15240" rIns="0" bIns="0" rtlCol="0">
            <a:spAutoFit/>
          </a:bodyPr>
          <a:lstStyle/>
          <a:p>
            <a:pPr marL="176949" marR="0" lvl="0" indent="0" algn="l" defTabSz="1219170" rtl="0" eaLnBrk="1" fontAlgn="auto" latinLnBrk="0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067" b="1" i="0" u="none" strike="noStrike" kern="1200" cap="none" spc="-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Conv-512</a:t>
            </a:r>
            <a:endParaRPr kumimoji="0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8366908" y="2329606"/>
            <a:ext cx="989753" cy="183727"/>
          </a:xfrm>
          <a:custGeom>
            <a:avLst/>
            <a:gdLst/>
            <a:ahLst/>
            <a:cxnLst/>
            <a:rect l="l" t="t" r="r" b="b"/>
            <a:pathLst>
              <a:path w="742315" h="137794">
                <a:moveTo>
                  <a:pt x="0" y="0"/>
                </a:moveTo>
                <a:lnTo>
                  <a:pt x="742200" y="0"/>
                </a:lnTo>
                <a:lnTo>
                  <a:pt x="742200" y="137399"/>
                </a:lnTo>
                <a:lnTo>
                  <a:pt x="0" y="1373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E69137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8379608" y="2318055"/>
            <a:ext cx="964353" cy="179601"/>
          </a:xfrm>
          <a:prstGeom prst="rect">
            <a:avLst/>
          </a:prstGeom>
          <a:solidFill>
            <a:srgbClr val="FCE4CD"/>
          </a:solidFill>
        </p:spPr>
        <p:txBody>
          <a:bodyPr vert="horz" wrap="square" lIns="0" tIns="15240" rIns="0" bIns="0" rtlCol="0">
            <a:spAutoFit/>
          </a:bodyPr>
          <a:lstStyle/>
          <a:p>
            <a:pPr marL="176949" marR="0" lvl="0" indent="0" algn="l" defTabSz="1219170" rtl="0" eaLnBrk="1" fontAlgn="auto" latinLnBrk="0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067" b="1" i="0" u="none" strike="noStrike" kern="1200" cap="none" spc="-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Conv-512</a:t>
            </a:r>
            <a:endParaRPr kumimoji="0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8366908" y="2097905"/>
            <a:ext cx="989753" cy="183727"/>
          </a:xfrm>
          <a:custGeom>
            <a:avLst/>
            <a:gdLst/>
            <a:ahLst/>
            <a:cxnLst/>
            <a:rect l="l" t="t" r="r" b="b"/>
            <a:pathLst>
              <a:path w="742315" h="137794">
                <a:moveTo>
                  <a:pt x="0" y="0"/>
                </a:moveTo>
                <a:lnTo>
                  <a:pt x="742200" y="0"/>
                </a:lnTo>
                <a:lnTo>
                  <a:pt x="742200" y="137399"/>
                </a:lnTo>
                <a:lnTo>
                  <a:pt x="0" y="1373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E69137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8379608" y="2092457"/>
            <a:ext cx="964353" cy="172762"/>
          </a:xfrm>
          <a:prstGeom prst="rect">
            <a:avLst/>
          </a:prstGeom>
          <a:solidFill>
            <a:srgbClr val="FCE4CD"/>
          </a:solidFill>
        </p:spPr>
        <p:txBody>
          <a:bodyPr vert="horz" wrap="square" lIns="0" tIns="8467" rIns="0" bIns="0" rtlCol="0">
            <a:spAutoFit/>
          </a:bodyPr>
          <a:lstStyle/>
          <a:p>
            <a:pPr marL="203195" marR="0" lvl="0" indent="0" algn="l" defTabSz="1219170" rtl="0" eaLnBrk="1" fontAlgn="auto" latinLnBrk="0" hangingPunct="1">
              <a:lnSpc>
                <a:spcPct val="100000"/>
              </a:lnSpc>
              <a:spcBef>
                <a:spcPts val="67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067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MaxPool</a:t>
            </a:r>
            <a:endParaRPr kumimoji="0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graphicFrame>
        <p:nvGraphicFramePr>
          <p:cNvPr id="35" name="object 35"/>
          <p:cNvGraphicFramePr>
            <a:graphicFrameLocks noGrp="1"/>
          </p:cNvGraphicFramePr>
          <p:nvPr/>
        </p:nvGraphicFramePr>
        <p:xfrm>
          <a:off x="8354208" y="1325499"/>
          <a:ext cx="989753" cy="64660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897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0745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1100" b="1" spc="-5" dirty="0">
                          <a:latin typeface="Arial"/>
                          <a:cs typeface="Arial"/>
                        </a:rPr>
                        <a:t>FC-C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3387" marB="0">
                    <a:lnL w="19050">
                      <a:solidFill>
                        <a:srgbClr val="6AA84F"/>
                      </a:solidFill>
                      <a:prstDash val="solid"/>
                    </a:lnL>
                    <a:lnR w="19050">
                      <a:solidFill>
                        <a:srgbClr val="6AA84F"/>
                      </a:solidFill>
                      <a:prstDash val="solid"/>
                    </a:lnR>
                    <a:lnT w="19050">
                      <a:solidFill>
                        <a:srgbClr val="6AA84F"/>
                      </a:solidFill>
                      <a:prstDash val="solid"/>
                    </a:lnT>
                    <a:lnB w="19050">
                      <a:solidFill>
                        <a:srgbClr val="6AA84F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170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100" b="1" spc="-5" dirty="0">
                          <a:latin typeface="Arial"/>
                          <a:cs typeface="Arial"/>
                        </a:rPr>
                        <a:t>FC-4096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27940" marB="0">
                    <a:lnL w="19050">
                      <a:solidFill>
                        <a:srgbClr val="6AA84F"/>
                      </a:solidFill>
                      <a:prstDash val="solid"/>
                    </a:lnL>
                    <a:lnR w="19050">
                      <a:solidFill>
                        <a:srgbClr val="6AA84F"/>
                      </a:solidFill>
                      <a:prstDash val="solid"/>
                    </a:lnR>
                    <a:lnT w="19050">
                      <a:solidFill>
                        <a:srgbClr val="6AA84F"/>
                      </a:solidFill>
                      <a:prstDash val="solid"/>
                    </a:lnT>
                    <a:lnB w="19050">
                      <a:solidFill>
                        <a:srgbClr val="6AA84F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745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100" b="1" spc="-5" dirty="0">
                          <a:latin typeface="Arial"/>
                          <a:cs typeface="Arial"/>
                        </a:rPr>
                        <a:t>FC-4096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27940" marB="0">
                    <a:lnL w="19050">
                      <a:solidFill>
                        <a:srgbClr val="6AA84F"/>
                      </a:solidFill>
                      <a:prstDash val="solid"/>
                    </a:lnL>
                    <a:lnR w="19050">
                      <a:solidFill>
                        <a:srgbClr val="6AA84F"/>
                      </a:solidFill>
                      <a:prstDash val="solid"/>
                    </a:lnR>
                    <a:lnT w="19050">
                      <a:solidFill>
                        <a:srgbClr val="6AA84F"/>
                      </a:solidFill>
                      <a:prstDash val="solid"/>
                    </a:lnT>
                    <a:lnB w="19050">
                      <a:solidFill>
                        <a:srgbClr val="6AA84F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6" name="object 36"/>
          <p:cNvSpPr/>
          <p:nvPr/>
        </p:nvSpPr>
        <p:spPr>
          <a:xfrm>
            <a:off x="9604101" y="1654009"/>
            <a:ext cx="461433" cy="0"/>
          </a:xfrm>
          <a:custGeom>
            <a:avLst/>
            <a:gdLst/>
            <a:ahLst/>
            <a:cxnLst/>
            <a:rect l="l" t="t" r="r" b="b"/>
            <a:pathLst>
              <a:path w="346075">
                <a:moveTo>
                  <a:pt x="345599" y="0"/>
                </a:moveTo>
                <a:lnTo>
                  <a:pt x="0" y="0"/>
                </a:lnTo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9476132" y="1599357"/>
            <a:ext cx="140667" cy="1093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9516799" y="2096335"/>
            <a:ext cx="298872" cy="3749040"/>
          </a:xfrm>
          <a:custGeom>
            <a:avLst/>
            <a:gdLst/>
            <a:ahLst/>
            <a:cxnLst/>
            <a:rect l="l" t="t" r="r" b="b"/>
            <a:pathLst>
              <a:path w="224154" h="2811779">
                <a:moveTo>
                  <a:pt x="0" y="0"/>
                </a:moveTo>
                <a:lnTo>
                  <a:pt x="21961" y="4936"/>
                </a:lnTo>
                <a:lnTo>
                  <a:pt x="42879" y="19378"/>
                </a:lnTo>
                <a:lnTo>
                  <a:pt x="79231" y="74562"/>
                </a:lnTo>
                <a:lnTo>
                  <a:pt x="93224" y="113335"/>
                </a:lnTo>
                <a:lnTo>
                  <a:pt x="103520" y="157152"/>
                </a:lnTo>
                <a:lnTo>
                  <a:pt x="109877" y="204676"/>
                </a:lnTo>
                <a:lnTo>
                  <a:pt x="112049" y="254573"/>
                </a:lnTo>
                <a:lnTo>
                  <a:pt x="112049" y="1151076"/>
                </a:lnTo>
                <a:lnTo>
                  <a:pt x="116052" y="1218752"/>
                </a:lnTo>
                <a:lnTo>
                  <a:pt x="127348" y="1279564"/>
                </a:lnTo>
                <a:lnTo>
                  <a:pt x="144868" y="1331087"/>
                </a:lnTo>
                <a:lnTo>
                  <a:pt x="167546" y="1370893"/>
                </a:lnTo>
                <a:lnTo>
                  <a:pt x="224099" y="1405649"/>
                </a:lnTo>
                <a:lnTo>
                  <a:pt x="167546" y="1440406"/>
                </a:lnTo>
                <a:lnTo>
                  <a:pt x="144868" y="1480212"/>
                </a:lnTo>
                <a:lnTo>
                  <a:pt x="127348" y="1531735"/>
                </a:lnTo>
                <a:lnTo>
                  <a:pt x="116052" y="1592547"/>
                </a:lnTo>
                <a:lnTo>
                  <a:pt x="112049" y="1660223"/>
                </a:lnTo>
                <a:lnTo>
                  <a:pt x="112049" y="2556726"/>
                </a:lnTo>
                <a:lnTo>
                  <a:pt x="108047" y="2624402"/>
                </a:lnTo>
                <a:lnTo>
                  <a:pt x="96751" y="2685214"/>
                </a:lnTo>
                <a:lnTo>
                  <a:pt x="79231" y="2736737"/>
                </a:lnTo>
                <a:lnTo>
                  <a:pt x="56553" y="2776543"/>
                </a:lnTo>
                <a:lnTo>
                  <a:pt x="29787" y="2802206"/>
                </a:lnTo>
                <a:lnTo>
                  <a:pt x="0" y="2811299"/>
                </a:lnTo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10205633" y="1517250"/>
            <a:ext cx="1209887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0" lvl="0" indent="0" algn="l" defTabSz="1219170" rtl="0" eaLnBrk="1" fontAlgn="auto" latinLnBrk="0" hangingPunct="1">
              <a:lnSpc>
                <a:spcPct val="100000"/>
              </a:lnSpc>
              <a:spcBef>
                <a:spcPts val="133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67" b="0" i="0" u="none" strike="noStrike" kern="1200" cap="none" spc="-2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Train</a:t>
            </a:r>
            <a:r>
              <a:rPr kumimoji="0" sz="1867" b="0" i="0" u="none" strike="noStrike" kern="1200" cap="none" spc="-93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67" b="0" i="0" u="none" strike="noStrike" kern="1200" cap="none" spc="-7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these</a:t>
            </a:r>
            <a:endParaRPr kumimoji="0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210567" y="6290133"/>
            <a:ext cx="1183386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ts val="2753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004298" algn="l"/>
                <a:tab pos="9747430" algn="l"/>
              </a:tabLst>
              <a:defRPr/>
            </a:pPr>
            <a:r>
              <a:rPr kumimoji="0" sz="2400" b="0" i="0" u="none" strike="noStrike" kern="1200" cap="none" spc="-7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Fei-Fei Li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&amp; Justin Johnson &amp;</a:t>
            </a:r>
            <a:r>
              <a:rPr kumimoji="0" sz="2400" b="0" i="0" u="none" strike="noStrike" kern="120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-7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Serena</a:t>
            </a:r>
            <a:r>
              <a:rPr kumimoji="0" sz="2400" b="0" i="0" u="none" strike="noStrike" kern="1200" cap="none" spc="-47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-53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Yeung	</a:t>
            </a:r>
            <a:r>
              <a:rPr kumimoji="0" sz="4000" b="0" i="0" u="none" strike="noStrike" kern="1200" cap="none" spc="-9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Lecture </a:t>
            </a:r>
            <a:r>
              <a:rPr kumimoji="0" sz="4000" b="0" i="0" u="none" strike="noStrike" kern="1200" cap="none" spc="0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9</a:t>
            </a:r>
            <a:r>
              <a:rPr kumimoji="0" sz="4000" b="0" i="0" u="none" strike="noStrike" kern="1200" cap="none" spc="-9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4000" b="0" i="0" u="none" strike="noStrike" kern="1200" cap="none" spc="0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-	</a:t>
            </a:r>
            <a:r>
              <a:rPr kumimoji="0" sz="4000" b="0" i="0" u="none" strike="noStrike" kern="1200" cap="none" spc="-9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April 30,</a:t>
            </a:r>
            <a:r>
              <a:rPr kumimoji="0" sz="4000" b="0" i="0" u="none" strike="noStrike" kern="1200" cap="none" spc="-189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4000" b="0" i="0" u="none" strike="noStrike" kern="1200" cap="none" spc="-9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2019</a:t>
            </a:r>
            <a:endParaRPr kumimoji="0" sz="4000" b="0" i="0" u="none" strike="noStrike" kern="1200" cap="none" spc="0" normalizeH="0" baseline="-4166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7198834" y="6273201"/>
            <a:ext cx="1651847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 marR="0" lvl="0" indent="0" algn="l" defTabSz="1219170" rtl="0" eaLnBrk="1" fontAlgn="auto" latinLnBrk="0" hangingPunct="1">
              <a:lnSpc>
                <a:spcPts val="30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667" b="0" i="0" u="none" strike="noStrike" kern="1200" cap="none" spc="-7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Lecture </a:t>
            </a:r>
            <a:r>
              <a:rPr kumimoji="0" sz="2667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9</a:t>
            </a:r>
            <a:r>
              <a:rPr kumimoji="0" sz="2667" b="0" i="0" u="none" strike="noStrike" kern="1200" cap="none" spc="-1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667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-</a:t>
            </a:r>
            <a:endParaRPr kumimoji="0" sz="26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45" name="object 45"/>
          <p:cNvSpPr txBox="1">
            <a:spLocks noGrp="1"/>
          </p:cNvSpPr>
          <p:nvPr>
            <p:ph type="ftr" sz="quarter" idx="429496729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 marR="0" lvl="0" indent="0" algn="l" defTabSz="1219170" rtl="0" eaLnBrk="1" fontAlgn="auto" latinLnBrk="0" hangingPunct="1">
              <a:lnSpc>
                <a:spcPts val="30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667" b="0" i="0" u="none" strike="noStrike" kern="1200" cap="none" spc="-7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April 30,</a:t>
            </a:r>
            <a:r>
              <a:rPr kumimoji="0" sz="2667" b="0" i="0" u="none" strike="noStrike" kern="1200" cap="none" spc="-12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667" b="0" i="0" u="none" strike="noStrike" kern="1200" cap="none" spc="-7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2019</a:t>
            </a:r>
          </a:p>
        </p:txBody>
      </p:sp>
      <p:sp>
        <p:nvSpPr>
          <p:cNvPr id="46" name="object 46"/>
          <p:cNvSpPr txBox="1">
            <a:spLocks noGrp="1"/>
          </p:cNvSpPr>
          <p:nvPr>
            <p:ph type="dt" sz="half" idx="4294967295"/>
          </p:nvPr>
        </p:nvSpPr>
        <p:spPr>
          <a:xfrm>
            <a:off x="258177" y="8372729"/>
            <a:ext cx="802640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 marR="0" lvl="0" indent="0" algn="l" defTabSz="1219170" rtl="0" eaLnBrk="1" fontAlgn="auto" latinLnBrk="0" hangingPunct="1">
              <a:lnSpc>
                <a:spcPts val="2787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7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Fei-Fei Li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&amp; Justin Johnson &amp; </a:t>
            </a:r>
            <a:r>
              <a:rPr kumimoji="0" sz="2400" b="0" i="0" u="none" strike="noStrike" kern="1200" cap="none" spc="-7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Serena</a:t>
            </a:r>
            <a:r>
              <a:rPr kumimoji="0" sz="2400" b="0" i="0" u="none" strike="noStrike" kern="1200" cap="none" spc="-193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-53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Yeung</a:t>
            </a:r>
          </a:p>
        </p:txBody>
      </p:sp>
      <p:sp>
        <p:nvSpPr>
          <p:cNvPr id="47" name="object 47"/>
          <p:cNvSpPr txBox="1">
            <a:spLocks noGrp="1"/>
          </p:cNvSpPr>
          <p:nvPr>
            <p:ph type="sldNum" sz="quarter" idx="4294967295"/>
          </p:nvPr>
        </p:nvSpPr>
        <p:spPr>
          <a:xfrm>
            <a:off x="9598446" y="8364268"/>
            <a:ext cx="2831252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3866" marR="0" lvl="0" indent="0" algn="l" defTabSz="1219170" rtl="0" eaLnBrk="1" fontAlgn="auto" latinLnBrk="0" hangingPunct="1">
              <a:lnSpc>
                <a:spcPts val="30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2667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pPr marL="33866" marR="0" lvl="0" indent="0" algn="l" defTabSz="1219170" rtl="0" eaLnBrk="1" fontAlgn="auto" latinLnBrk="0" hangingPunct="1">
                <a:lnSpc>
                  <a:spcPts val="308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0" sz="2667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10073267" y="2283116"/>
            <a:ext cx="1402080" cy="877163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6933" marR="6773" lvl="0" indent="0" algn="l" defTabSz="1219170" rtl="0" eaLnBrk="1" fontAlgn="auto" latinLnBrk="0" hangingPunct="1">
              <a:lnSpc>
                <a:spcPts val="2200"/>
              </a:lnSpc>
              <a:spcBef>
                <a:spcPts val="24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67" b="0" i="0" u="none" strike="noStrike" kern="1200" cap="none" spc="-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With bigger  dataset,</a:t>
            </a:r>
            <a:r>
              <a:rPr kumimoji="0" sz="1867" b="0" i="0" u="none" strike="noStrike" kern="1200" cap="none" spc="-1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67" b="0" i="0" u="none" strike="noStrike" kern="1200" cap="none" spc="-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train  </a:t>
            </a:r>
            <a:r>
              <a:rPr kumimoji="0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more</a:t>
            </a:r>
            <a:r>
              <a:rPr kumimoji="0" sz="1867" b="0" i="0" u="none" strike="noStrike" kern="1200" cap="none" spc="-53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67" b="0" i="0" u="none" strike="noStrike" kern="1200" cap="none" spc="-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layers</a:t>
            </a:r>
            <a:endParaRPr kumimoji="0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9912967" y="3806336"/>
            <a:ext cx="2062480" cy="214845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00751" marR="0" lvl="0" indent="0" algn="l" defTabSz="1219170" rtl="0" eaLnBrk="1" fontAlgn="auto" latinLnBrk="0" hangingPunct="1">
              <a:lnSpc>
                <a:spcPct val="100000"/>
              </a:lnSpc>
              <a:spcBef>
                <a:spcPts val="133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67" b="0" i="0" u="none" strike="noStrike" kern="1200" cap="none" spc="-7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Freeze</a:t>
            </a:r>
            <a:r>
              <a:rPr kumimoji="0" sz="1867" b="0" i="0" u="none" strike="noStrike" kern="1200" cap="none" spc="-2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67" b="0" i="0" u="none" strike="noStrike" kern="1200" cap="none" spc="-7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these</a:t>
            </a:r>
            <a:endParaRPr kumimoji="0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73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733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16933" marR="6773" lvl="0" indent="0" algn="l" defTabSz="121917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67" b="0" i="0" u="none" strike="noStrike" kern="1200" cap="none" spc="-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Lower learning</a:t>
            </a:r>
            <a:r>
              <a:rPr kumimoji="0" sz="1867" b="0" i="0" u="none" strike="noStrike" kern="1200" cap="none" spc="-1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rate  </a:t>
            </a:r>
            <a:r>
              <a:rPr kumimoji="0" sz="1867" b="0" i="0" u="none" strike="noStrike" kern="1200" cap="none" spc="-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when finetuning;  1/10 of original LR  is good </a:t>
            </a:r>
            <a:r>
              <a:rPr kumimoji="0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starting  </a:t>
            </a:r>
            <a:r>
              <a:rPr kumimoji="0" sz="1867" b="0" i="0" u="none" strike="noStrike" kern="1200" cap="none" spc="-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point</a:t>
            </a:r>
            <a:endParaRPr kumimoji="0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7920866" y="92626"/>
            <a:ext cx="4025053" cy="1067023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039681" marR="6773" lvl="0" indent="0" algn="l" defTabSz="1219170" rtl="0" eaLnBrk="1" fontAlgn="auto" latinLnBrk="0" hangingPunct="1">
              <a:lnSpc>
                <a:spcPts val="1107"/>
              </a:lnSpc>
              <a:spcBef>
                <a:spcPts val="18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933" b="0" i="0" u="none" strike="noStrike" kern="1200" cap="none" spc="-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Donahue</a:t>
            </a:r>
            <a:r>
              <a:rPr kumimoji="0" sz="933" b="0" i="0" u="none" strike="noStrike" kern="1200" cap="none" spc="-2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933" b="0" i="0" u="none" strike="noStrike" kern="1200" cap="none" spc="-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et</a:t>
            </a:r>
            <a:r>
              <a:rPr kumimoji="0" sz="933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933" b="0" i="0" u="none" strike="noStrike" kern="1200" cap="none" spc="-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al,</a:t>
            </a:r>
            <a:r>
              <a:rPr kumimoji="0" sz="933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933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“DeCAF:</a:t>
            </a:r>
            <a:r>
              <a:rPr kumimoji="0" sz="933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933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</a:t>
            </a:r>
            <a:r>
              <a:rPr kumimoji="0" sz="933" b="0" i="0" u="none" strike="noStrike" kern="1200" cap="none" spc="-6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933" b="0" i="0" u="none" strike="noStrike" kern="1200" cap="none" spc="-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Deep</a:t>
            </a:r>
            <a:r>
              <a:rPr kumimoji="0" sz="933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933" b="0" i="0" u="none" strike="noStrike" kern="1200" cap="none" spc="-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Convolutional</a:t>
            </a:r>
            <a:r>
              <a:rPr kumimoji="0" sz="933" b="0" i="0" u="none" strike="noStrike" kern="1200" cap="none" spc="-6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933" b="0" i="0" u="none" strike="noStrike" kern="1200" cap="none" spc="-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Activation  Feature for Generic </a:t>
            </a:r>
            <a:r>
              <a:rPr kumimoji="0" sz="933" b="0" i="0" u="none" strike="noStrike" kern="1200" cap="none" spc="-13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Visual </a:t>
            </a:r>
            <a:r>
              <a:rPr kumimoji="0" sz="933" b="0" i="0" u="none" strike="noStrike" kern="1200" cap="none" spc="-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Recognition”, ICML 2014  Razavian et al, </a:t>
            </a:r>
            <a:r>
              <a:rPr kumimoji="0" sz="933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“CNN </a:t>
            </a:r>
            <a:r>
              <a:rPr kumimoji="0" sz="933" b="0" i="0" u="none" strike="noStrike" kern="1200" cap="none" spc="-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Features </a:t>
            </a:r>
            <a:r>
              <a:rPr kumimoji="0" sz="933" b="0" i="0" u="none" strike="noStrike" kern="1200" cap="none" spc="-13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Off-the-Shelf: </a:t>
            </a:r>
            <a:r>
              <a:rPr kumimoji="0" sz="933" b="0" i="0" u="none" strike="noStrike" kern="1200" cap="none" spc="-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  Astounding Baseline for Recognition”, CVPR </a:t>
            </a:r>
            <a:r>
              <a:rPr kumimoji="0" sz="933" b="0" i="0" u="none" strike="noStrike" kern="1200" cap="none" spc="-13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Workshops  </a:t>
            </a:r>
            <a:r>
              <a:rPr kumimoji="0" sz="933" b="0" i="0" u="none" strike="noStrike" kern="1200" cap="none" spc="-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2014</a:t>
            </a:r>
            <a:endParaRPr kumimoji="0" sz="933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6933" marR="0" lvl="0" indent="0" algn="l" defTabSz="1219170" rtl="0" eaLnBrk="1" fontAlgn="auto" latinLnBrk="0" hangingPunct="1">
              <a:lnSpc>
                <a:spcPct val="100000"/>
              </a:lnSpc>
              <a:spcBef>
                <a:spcPts val="407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67" b="0" i="0" u="none" strike="noStrike" kern="1200" cap="none" spc="-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3. Bigger</a:t>
            </a:r>
            <a:r>
              <a:rPr kumimoji="0" sz="1867" b="0" i="0" u="none" strike="noStrike" kern="1200" cap="none" spc="-13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67" b="0" i="0" u="none" strike="noStrike" kern="1200" cap="none" spc="-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dataset</a:t>
            </a:r>
            <a:endParaRPr kumimoji="0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74990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AC3BA75-EDBC-4C24-909F-5549DFB2B6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663304"/>
            <a:ext cx="9144000" cy="1846659"/>
          </a:xfrm>
        </p:spPr>
        <p:txBody>
          <a:bodyPr/>
          <a:lstStyle/>
          <a:p>
            <a:r>
              <a:rPr lang="en-US" dirty="0"/>
              <a:t>First, let’s discuss briefly Image filtering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D492165D-7E6A-496E-9AEC-F0875C264E5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14240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92142" y="5446069"/>
            <a:ext cx="989753" cy="167632"/>
          </a:xfrm>
          <a:prstGeom prst="rect">
            <a:avLst/>
          </a:prstGeom>
          <a:solidFill>
            <a:srgbClr val="CEE1F3"/>
          </a:solidFill>
          <a:ln w="19049">
            <a:solidFill>
              <a:srgbClr val="3D85C6"/>
            </a:solidFill>
          </a:ln>
        </p:spPr>
        <p:txBody>
          <a:bodyPr vert="horz" wrap="square" lIns="0" tIns="3387" rIns="0" bIns="0" rtlCol="0">
            <a:spAutoFit/>
          </a:bodyPr>
          <a:lstStyle/>
          <a:p>
            <a:pPr marL="298865" marR="0" lvl="0" indent="0" algn="l" defTabSz="1219170" rtl="0" eaLnBrk="1" fontAlgn="auto" latinLnBrk="0" hangingPunct="1">
              <a:lnSpc>
                <a:spcPct val="100000"/>
              </a:lnSpc>
              <a:spcBef>
                <a:spcPts val="27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067" b="1" i="0" u="none" strike="noStrike" kern="1200" cap="none" spc="-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Image</a:t>
            </a:r>
            <a:endParaRPr kumimoji="0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479442" y="4677424"/>
          <a:ext cx="989753" cy="64660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897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0745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1100" b="1" dirty="0">
                          <a:latin typeface="Arial"/>
                          <a:cs typeface="Arial"/>
                        </a:rPr>
                        <a:t>MaxPool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3387" marB="0">
                    <a:lnL w="19050">
                      <a:solidFill>
                        <a:srgbClr val="E69137"/>
                      </a:solidFill>
                      <a:prstDash val="solid"/>
                    </a:lnL>
                    <a:lnR w="19050">
                      <a:solidFill>
                        <a:srgbClr val="E69137"/>
                      </a:solidFill>
                      <a:prstDash val="solid"/>
                    </a:lnR>
                    <a:lnT w="19050">
                      <a:solidFill>
                        <a:srgbClr val="E69137"/>
                      </a:solidFill>
                      <a:prstDash val="solid"/>
                    </a:lnT>
                    <a:lnB w="19050">
                      <a:solidFill>
                        <a:srgbClr val="E69137"/>
                      </a:solidFill>
                      <a:prstDash val="solid"/>
                    </a:lnB>
                    <a:solidFill>
                      <a:srgbClr val="FC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170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100" b="1" spc="-5" dirty="0">
                          <a:latin typeface="Arial"/>
                          <a:cs typeface="Arial"/>
                        </a:rPr>
                        <a:t>Conv-64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27940" marB="0">
                    <a:lnL w="19050">
                      <a:solidFill>
                        <a:srgbClr val="E69137"/>
                      </a:solidFill>
                      <a:prstDash val="solid"/>
                    </a:lnL>
                    <a:lnR w="19050">
                      <a:solidFill>
                        <a:srgbClr val="E69137"/>
                      </a:solidFill>
                      <a:prstDash val="solid"/>
                    </a:lnR>
                    <a:lnT w="19050">
                      <a:solidFill>
                        <a:srgbClr val="E69137"/>
                      </a:solidFill>
                      <a:prstDash val="solid"/>
                    </a:lnT>
                    <a:lnB w="19050">
                      <a:solidFill>
                        <a:srgbClr val="E69137"/>
                      </a:solidFill>
                      <a:prstDash val="solid"/>
                    </a:lnB>
                    <a:solidFill>
                      <a:srgbClr val="FC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745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100" b="1" spc="-5" dirty="0">
                          <a:latin typeface="Arial"/>
                          <a:cs typeface="Arial"/>
                        </a:rPr>
                        <a:t>Conv-64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27940" marB="0">
                    <a:lnL w="19050">
                      <a:solidFill>
                        <a:srgbClr val="E69137"/>
                      </a:solidFill>
                      <a:prstDash val="solid"/>
                    </a:lnL>
                    <a:lnR w="19050">
                      <a:solidFill>
                        <a:srgbClr val="E69137"/>
                      </a:solidFill>
                      <a:prstDash val="solid"/>
                    </a:lnR>
                    <a:lnT w="19050">
                      <a:solidFill>
                        <a:srgbClr val="E69137"/>
                      </a:solidFill>
                      <a:prstDash val="solid"/>
                    </a:lnT>
                    <a:lnB w="19050">
                      <a:solidFill>
                        <a:srgbClr val="E69137"/>
                      </a:solidFill>
                      <a:prstDash val="solid"/>
                    </a:lnB>
                    <a:solidFill>
                      <a:srgbClr val="FC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479442" y="3921481"/>
          <a:ext cx="989753" cy="64660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897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0745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1100" b="1" dirty="0">
                          <a:latin typeface="Arial"/>
                          <a:cs typeface="Arial"/>
                        </a:rPr>
                        <a:t>MaxPool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3387" marB="0">
                    <a:lnL w="19050">
                      <a:solidFill>
                        <a:srgbClr val="E69137"/>
                      </a:solidFill>
                      <a:prstDash val="solid"/>
                    </a:lnL>
                    <a:lnR w="19050">
                      <a:solidFill>
                        <a:srgbClr val="E69137"/>
                      </a:solidFill>
                      <a:prstDash val="solid"/>
                    </a:lnR>
                    <a:lnT w="19050">
                      <a:solidFill>
                        <a:srgbClr val="E69137"/>
                      </a:solidFill>
                      <a:prstDash val="solid"/>
                    </a:lnT>
                    <a:lnB w="19050">
                      <a:solidFill>
                        <a:srgbClr val="E69137"/>
                      </a:solidFill>
                      <a:prstDash val="solid"/>
                    </a:lnB>
                    <a:solidFill>
                      <a:srgbClr val="FC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170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100" b="1" spc="-5" dirty="0">
                          <a:latin typeface="Arial"/>
                          <a:cs typeface="Arial"/>
                        </a:rPr>
                        <a:t>Conv-128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27940" marB="0">
                    <a:lnL w="19050">
                      <a:solidFill>
                        <a:srgbClr val="E69137"/>
                      </a:solidFill>
                      <a:prstDash val="solid"/>
                    </a:lnL>
                    <a:lnR w="19050">
                      <a:solidFill>
                        <a:srgbClr val="E69137"/>
                      </a:solidFill>
                      <a:prstDash val="solid"/>
                    </a:lnR>
                    <a:lnT w="19050">
                      <a:solidFill>
                        <a:srgbClr val="E69137"/>
                      </a:solidFill>
                      <a:prstDash val="solid"/>
                    </a:lnT>
                    <a:lnB w="19050">
                      <a:solidFill>
                        <a:srgbClr val="E69137"/>
                      </a:solidFill>
                      <a:prstDash val="solid"/>
                    </a:lnB>
                    <a:solidFill>
                      <a:srgbClr val="FC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745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100" b="1" spc="-5" dirty="0">
                          <a:latin typeface="Arial"/>
                          <a:cs typeface="Arial"/>
                        </a:rPr>
                        <a:t>Conv-128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27940" marB="0">
                    <a:lnL w="19050">
                      <a:solidFill>
                        <a:srgbClr val="E69137"/>
                      </a:solidFill>
                      <a:prstDash val="solid"/>
                    </a:lnL>
                    <a:lnR w="19050">
                      <a:solidFill>
                        <a:srgbClr val="E69137"/>
                      </a:solidFill>
                      <a:prstDash val="solid"/>
                    </a:lnR>
                    <a:lnT w="19050">
                      <a:solidFill>
                        <a:srgbClr val="E69137"/>
                      </a:solidFill>
                      <a:prstDash val="solid"/>
                    </a:lnT>
                    <a:lnB w="19050">
                      <a:solidFill>
                        <a:srgbClr val="E69137"/>
                      </a:solidFill>
                      <a:prstDash val="solid"/>
                    </a:lnB>
                    <a:solidFill>
                      <a:srgbClr val="FC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479442" y="3165539"/>
          <a:ext cx="989753" cy="64660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897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0745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1100" b="1" dirty="0">
                          <a:latin typeface="Arial"/>
                          <a:cs typeface="Arial"/>
                        </a:rPr>
                        <a:t>MaxPool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3387" marB="0">
                    <a:lnL w="19050">
                      <a:solidFill>
                        <a:srgbClr val="E69137"/>
                      </a:solidFill>
                      <a:prstDash val="solid"/>
                    </a:lnL>
                    <a:lnR w="19050">
                      <a:solidFill>
                        <a:srgbClr val="E69137"/>
                      </a:solidFill>
                      <a:prstDash val="solid"/>
                    </a:lnR>
                    <a:lnT w="19050">
                      <a:solidFill>
                        <a:srgbClr val="E69137"/>
                      </a:solidFill>
                      <a:prstDash val="solid"/>
                    </a:lnT>
                    <a:lnB w="19050">
                      <a:solidFill>
                        <a:srgbClr val="E69137"/>
                      </a:solidFill>
                      <a:prstDash val="solid"/>
                    </a:lnB>
                    <a:solidFill>
                      <a:srgbClr val="FC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170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100" b="1" spc="-5" dirty="0">
                          <a:latin typeface="Arial"/>
                          <a:cs typeface="Arial"/>
                        </a:rPr>
                        <a:t>Conv-256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27940" marB="0">
                    <a:lnL w="19050">
                      <a:solidFill>
                        <a:srgbClr val="E69137"/>
                      </a:solidFill>
                      <a:prstDash val="solid"/>
                    </a:lnL>
                    <a:lnR w="19050">
                      <a:solidFill>
                        <a:srgbClr val="E69137"/>
                      </a:solidFill>
                      <a:prstDash val="solid"/>
                    </a:lnR>
                    <a:lnT w="19050">
                      <a:solidFill>
                        <a:srgbClr val="E69137"/>
                      </a:solidFill>
                      <a:prstDash val="solid"/>
                    </a:lnT>
                    <a:lnB w="19050">
                      <a:solidFill>
                        <a:srgbClr val="E69137"/>
                      </a:solidFill>
                      <a:prstDash val="solid"/>
                    </a:lnB>
                    <a:solidFill>
                      <a:srgbClr val="FC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745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100" b="1" spc="-5" dirty="0">
                          <a:latin typeface="Arial"/>
                          <a:cs typeface="Arial"/>
                        </a:rPr>
                        <a:t>Conv-256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27940" marB="0">
                    <a:lnL w="19050">
                      <a:solidFill>
                        <a:srgbClr val="E69137"/>
                      </a:solidFill>
                      <a:prstDash val="solid"/>
                    </a:lnL>
                    <a:lnR w="19050">
                      <a:solidFill>
                        <a:srgbClr val="E69137"/>
                      </a:solidFill>
                      <a:prstDash val="solid"/>
                    </a:lnR>
                    <a:lnT w="19050">
                      <a:solidFill>
                        <a:srgbClr val="E69137"/>
                      </a:solidFill>
                      <a:prstDash val="solid"/>
                    </a:lnT>
                    <a:lnB w="19050">
                      <a:solidFill>
                        <a:srgbClr val="E69137"/>
                      </a:solidFill>
                      <a:prstDash val="solid"/>
                    </a:lnB>
                    <a:solidFill>
                      <a:srgbClr val="FC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479442" y="2402164"/>
          <a:ext cx="989753" cy="64660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897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0745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1100" b="1" dirty="0">
                          <a:latin typeface="Arial"/>
                          <a:cs typeface="Arial"/>
                        </a:rPr>
                        <a:t>MaxPool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3387" marB="0">
                    <a:lnL w="19050">
                      <a:solidFill>
                        <a:srgbClr val="E69137"/>
                      </a:solidFill>
                      <a:prstDash val="solid"/>
                    </a:lnL>
                    <a:lnR w="19050">
                      <a:solidFill>
                        <a:srgbClr val="E69137"/>
                      </a:solidFill>
                      <a:prstDash val="solid"/>
                    </a:lnR>
                    <a:lnT w="19050">
                      <a:solidFill>
                        <a:srgbClr val="E69137"/>
                      </a:solidFill>
                      <a:prstDash val="solid"/>
                    </a:lnT>
                    <a:lnB w="19050">
                      <a:solidFill>
                        <a:srgbClr val="E69137"/>
                      </a:solidFill>
                      <a:prstDash val="solid"/>
                    </a:lnB>
                    <a:solidFill>
                      <a:srgbClr val="FC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170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100" b="1" spc="-5" dirty="0">
                          <a:latin typeface="Arial"/>
                          <a:cs typeface="Arial"/>
                        </a:rPr>
                        <a:t>Conv-512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27940" marB="0">
                    <a:lnL w="19050">
                      <a:solidFill>
                        <a:srgbClr val="E69137"/>
                      </a:solidFill>
                      <a:prstDash val="solid"/>
                    </a:lnL>
                    <a:lnR w="19050">
                      <a:solidFill>
                        <a:srgbClr val="E69137"/>
                      </a:solidFill>
                      <a:prstDash val="solid"/>
                    </a:lnR>
                    <a:lnT w="19050">
                      <a:solidFill>
                        <a:srgbClr val="E69137"/>
                      </a:solidFill>
                      <a:prstDash val="solid"/>
                    </a:lnT>
                    <a:lnB w="19050">
                      <a:solidFill>
                        <a:srgbClr val="E69137"/>
                      </a:solidFill>
                      <a:prstDash val="solid"/>
                    </a:lnB>
                    <a:solidFill>
                      <a:srgbClr val="FC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745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100" b="1" spc="-5" dirty="0">
                          <a:latin typeface="Arial"/>
                          <a:cs typeface="Arial"/>
                        </a:rPr>
                        <a:t>Conv-512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27940" marB="0">
                    <a:lnL w="19050">
                      <a:solidFill>
                        <a:srgbClr val="E69137"/>
                      </a:solidFill>
                      <a:prstDash val="solid"/>
                    </a:lnL>
                    <a:lnR w="19050">
                      <a:solidFill>
                        <a:srgbClr val="E69137"/>
                      </a:solidFill>
                      <a:prstDash val="solid"/>
                    </a:lnR>
                    <a:lnT w="19050">
                      <a:solidFill>
                        <a:srgbClr val="E69137"/>
                      </a:solidFill>
                      <a:prstDash val="solid"/>
                    </a:lnT>
                    <a:lnB w="19050">
                      <a:solidFill>
                        <a:srgbClr val="E69137"/>
                      </a:solidFill>
                      <a:prstDash val="solid"/>
                    </a:lnB>
                    <a:solidFill>
                      <a:srgbClr val="FC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479442" y="1642504"/>
          <a:ext cx="989753" cy="64660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897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0745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1100" b="1" dirty="0">
                          <a:latin typeface="Arial"/>
                          <a:cs typeface="Arial"/>
                        </a:rPr>
                        <a:t>MaxPool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3387" marB="0">
                    <a:lnL w="19050">
                      <a:solidFill>
                        <a:srgbClr val="E69137"/>
                      </a:solidFill>
                      <a:prstDash val="solid"/>
                    </a:lnL>
                    <a:lnR w="19050">
                      <a:solidFill>
                        <a:srgbClr val="E69137"/>
                      </a:solidFill>
                      <a:prstDash val="solid"/>
                    </a:lnR>
                    <a:lnT w="19050">
                      <a:solidFill>
                        <a:srgbClr val="E69137"/>
                      </a:solidFill>
                      <a:prstDash val="solid"/>
                    </a:lnT>
                    <a:lnB w="19050">
                      <a:solidFill>
                        <a:srgbClr val="E69137"/>
                      </a:solidFill>
                      <a:prstDash val="solid"/>
                    </a:lnB>
                    <a:solidFill>
                      <a:srgbClr val="FC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170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100" b="1" spc="-5" dirty="0">
                          <a:latin typeface="Arial"/>
                          <a:cs typeface="Arial"/>
                        </a:rPr>
                        <a:t>Conv-512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27940" marB="0">
                    <a:lnL w="19050">
                      <a:solidFill>
                        <a:srgbClr val="E69137"/>
                      </a:solidFill>
                      <a:prstDash val="solid"/>
                    </a:lnL>
                    <a:lnR w="19050">
                      <a:solidFill>
                        <a:srgbClr val="E69137"/>
                      </a:solidFill>
                      <a:prstDash val="solid"/>
                    </a:lnR>
                    <a:lnT w="19050">
                      <a:solidFill>
                        <a:srgbClr val="E69137"/>
                      </a:solidFill>
                      <a:prstDash val="solid"/>
                    </a:lnT>
                    <a:lnB w="19050">
                      <a:solidFill>
                        <a:srgbClr val="E69137"/>
                      </a:solidFill>
                      <a:prstDash val="solid"/>
                    </a:lnB>
                    <a:solidFill>
                      <a:srgbClr val="FC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745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100" b="1" spc="-5" dirty="0">
                          <a:latin typeface="Arial"/>
                          <a:cs typeface="Arial"/>
                        </a:rPr>
                        <a:t>Conv-512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27940" marB="0">
                    <a:lnL w="19050">
                      <a:solidFill>
                        <a:srgbClr val="E69137"/>
                      </a:solidFill>
                      <a:prstDash val="solid"/>
                    </a:lnL>
                    <a:lnR w="19050">
                      <a:solidFill>
                        <a:srgbClr val="E69137"/>
                      </a:solidFill>
                      <a:prstDash val="solid"/>
                    </a:lnR>
                    <a:lnT w="19050">
                      <a:solidFill>
                        <a:srgbClr val="E69137"/>
                      </a:solidFill>
                      <a:prstDash val="solid"/>
                    </a:lnT>
                    <a:lnB w="19050">
                      <a:solidFill>
                        <a:srgbClr val="E69137"/>
                      </a:solidFill>
                      <a:prstDash val="solid"/>
                    </a:lnB>
                    <a:solidFill>
                      <a:srgbClr val="FC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479442" y="882799"/>
          <a:ext cx="989753" cy="64660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897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0745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1100" b="1" spc="-5" dirty="0">
                          <a:latin typeface="Arial"/>
                          <a:cs typeface="Arial"/>
                        </a:rPr>
                        <a:t>FC-1000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3387" marB="0">
                    <a:lnL w="19050">
                      <a:solidFill>
                        <a:srgbClr val="6AA84F"/>
                      </a:solidFill>
                      <a:prstDash val="solid"/>
                    </a:lnL>
                    <a:lnR w="19050">
                      <a:solidFill>
                        <a:srgbClr val="6AA84F"/>
                      </a:solidFill>
                      <a:prstDash val="solid"/>
                    </a:lnR>
                    <a:lnT w="19050">
                      <a:solidFill>
                        <a:srgbClr val="6AA84F"/>
                      </a:solidFill>
                      <a:prstDash val="solid"/>
                    </a:lnT>
                    <a:lnB w="19050">
                      <a:solidFill>
                        <a:srgbClr val="6AA84F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170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100" b="1" spc="-5" dirty="0">
                          <a:latin typeface="Arial"/>
                          <a:cs typeface="Arial"/>
                        </a:rPr>
                        <a:t>FC-4096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27940" marB="0">
                    <a:lnL w="19050">
                      <a:solidFill>
                        <a:srgbClr val="6AA84F"/>
                      </a:solidFill>
                      <a:prstDash val="solid"/>
                    </a:lnL>
                    <a:lnR w="19050">
                      <a:solidFill>
                        <a:srgbClr val="6AA84F"/>
                      </a:solidFill>
                      <a:prstDash val="solid"/>
                    </a:lnR>
                    <a:lnT w="19050">
                      <a:solidFill>
                        <a:srgbClr val="6AA84F"/>
                      </a:solidFill>
                      <a:prstDash val="solid"/>
                    </a:lnT>
                    <a:lnB w="19050">
                      <a:solidFill>
                        <a:srgbClr val="6AA84F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745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100" b="1" spc="-5" dirty="0">
                          <a:latin typeface="Arial"/>
                          <a:cs typeface="Arial"/>
                        </a:rPr>
                        <a:t>FC-4096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27940" marB="0">
                    <a:lnL w="19050">
                      <a:solidFill>
                        <a:srgbClr val="6AA84F"/>
                      </a:solidFill>
                      <a:prstDash val="solid"/>
                    </a:lnL>
                    <a:lnR w="19050">
                      <a:solidFill>
                        <a:srgbClr val="6AA84F"/>
                      </a:solidFill>
                      <a:prstDash val="solid"/>
                    </a:lnR>
                    <a:lnT w="19050">
                      <a:solidFill>
                        <a:srgbClr val="6AA84F"/>
                      </a:solidFill>
                      <a:prstDash val="solid"/>
                    </a:lnT>
                    <a:lnB w="19050">
                      <a:solidFill>
                        <a:srgbClr val="6AA84F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9" name="object 9"/>
          <p:cNvSpPr/>
          <p:nvPr/>
        </p:nvSpPr>
        <p:spPr>
          <a:xfrm>
            <a:off x="1759835" y="1304279"/>
            <a:ext cx="1301325" cy="981287"/>
          </a:xfrm>
          <a:custGeom>
            <a:avLst/>
            <a:gdLst/>
            <a:ahLst/>
            <a:cxnLst/>
            <a:rect l="l" t="t" r="r" b="b"/>
            <a:pathLst>
              <a:path w="975994" h="735964">
                <a:moveTo>
                  <a:pt x="975823" y="735502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655086" y="1222199"/>
            <a:ext cx="142701" cy="1282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822972" y="4083635"/>
            <a:ext cx="1238673" cy="551179"/>
          </a:xfrm>
          <a:custGeom>
            <a:avLst/>
            <a:gdLst/>
            <a:ahLst/>
            <a:cxnLst/>
            <a:rect l="l" t="t" r="r" b="b"/>
            <a:pathLst>
              <a:path w="929005" h="413385">
                <a:moveTo>
                  <a:pt x="928471" y="0"/>
                </a:moveTo>
                <a:lnTo>
                  <a:pt x="0" y="413133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704959" y="4583449"/>
            <a:ext cx="147768" cy="1105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138501" y="2370124"/>
            <a:ext cx="1829647" cy="1617536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0" lvl="0" indent="0" algn="l" defTabSz="1219170" rtl="0" eaLnBrk="1" fontAlgn="auto" latinLnBrk="0" hangingPunct="1">
              <a:lnSpc>
                <a:spcPct val="100000"/>
              </a:lnSpc>
              <a:spcBef>
                <a:spcPts val="133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More</a:t>
            </a:r>
            <a:r>
              <a:rPr kumimoji="0" sz="24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specific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6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13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933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16933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More</a:t>
            </a:r>
            <a:r>
              <a:rPr kumimoji="0" sz="24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-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generic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10567" y="6290133"/>
            <a:ext cx="1183386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ts val="2753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004298" algn="l"/>
                <a:tab pos="9747430" algn="l"/>
              </a:tabLst>
              <a:defRPr/>
            </a:pPr>
            <a:r>
              <a:rPr kumimoji="0" sz="2400" b="0" i="0" u="none" strike="noStrike" kern="1200" cap="none" spc="-7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Fei-Fei Li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&amp; Justin Johnson &amp;</a:t>
            </a:r>
            <a:r>
              <a:rPr kumimoji="0" sz="2400" b="0" i="0" u="none" strike="noStrike" kern="120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-7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Serena</a:t>
            </a:r>
            <a:r>
              <a:rPr kumimoji="0" sz="2400" b="0" i="0" u="none" strike="noStrike" kern="1200" cap="none" spc="-47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-53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Yeung	</a:t>
            </a:r>
            <a:r>
              <a:rPr kumimoji="0" sz="4000" b="0" i="0" u="none" strike="noStrike" kern="1200" cap="none" spc="-9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Lecture </a:t>
            </a:r>
            <a:r>
              <a:rPr kumimoji="0" sz="4000" b="0" i="0" u="none" strike="noStrike" kern="1200" cap="none" spc="0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9</a:t>
            </a:r>
            <a:r>
              <a:rPr kumimoji="0" sz="4000" b="0" i="0" u="none" strike="noStrike" kern="1200" cap="none" spc="-9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4000" b="0" i="0" u="none" strike="noStrike" kern="1200" cap="none" spc="0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-	</a:t>
            </a:r>
            <a:r>
              <a:rPr kumimoji="0" sz="4000" b="0" i="0" u="none" strike="noStrike" kern="1200" cap="none" spc="-9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April 30,</a:t>
            </a:r>
            <a:r>
              <a:rPr kumimoji="0" sz="4000" b="0" i="0" u="none" strike="noStrike" kern="1200" cap="none" spc="-189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4000" b="0" i="0" u="none" strike="noStrike" kern="1200" cap="none" spc="-9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2019</a:t>
            </a:r>
            <a:endParaRPr kumimoji="0" sz="4000" b="0" i="0" u="none" strike="noStrike" kern="1200" cap="none" spc="0" normalizeH="0" baseline="-4166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198834" y="6273201"/>
            <a:ext cx="1651847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 marR="0" lvl="0" indent="0" algn="l" defTabSz="1219170" rtl="0" eaLnBrk="1" fontAlgn="auto" latinLnBrk="0" hangingPunct="1">
              <a:lnSpc>
                <a:spcPts val="30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667" b="0" i="0" u="none" strike="noStrike" kern="1200" cap="none" spc="-7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Lecture </a:t>
            </a:r>
            <a:r>
              <a:rPr kumimoji="0" sz="2667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9</a:t>
            </a:r>
            <a:r>
              <a:rPr kumimoji="0" sz="2667" b="0" i="0" u="none" strike="noStrike" kern="1200" cap="none" spc="-1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667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-</a:t>
            </a:r>
            <a:endParaRPr kumimoji="0" sz="26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ftr" sz="quarter" idx="429496729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 marR="0" lvl="0" indent="0" algn="l" defTabSz="1219170" rtl="0" eaLnBrk="1" fontAlgn="auto" latinLnBrk="0" hangingPunct="1">
              <a:lnSpc>
                <a:spcPts val="30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667" b="0" i="0" u="none" strike="noStrike" kern="1200" cap="none" spc="-7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April 30,</a:t>
            </a:r>
            <a:r>
              <a:rPr kumimoji="0" sz="2667" b="0" i="0" u="none" strike="noStrike" kern="1200" cap="none" spc="-12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667" b="0" i="0" u="none" strike="noStrike" kern="1200" cap="none" spc="-7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2019</a:t>
            </a:r>
          </a:p>
        </p:txBody>
      </p:sp>
      <p:sp>
        <p:nvSpPr>
          <p:cNvPr id="18" name="object 18"/>
          <p:cNvSpPr txBox="1">
            <a:spLocks noGrp="1"/>
          </p:cNvSpPr>
          <p:nvPr>
            <p:ph type="dt" sz="half" idx="4294967295"/>
          </p:nvPr>
        </p:nvSpPr>
        <p:spPr>
          <a:xfrm>
            <a:off x="258177" y="8372729"/>
            <a:ext cx="802640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 marR="0" lvl="0" indent="0" algn="l" defTabSz="1219170" rtl="0" eaLnBrk="1" fontAlgn="auto" latinLnBrk="0" hangingPunct="1">
              <a:lnSpc>
                <a:spcPts val="2787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7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Fei-Fei Li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&amp; Justin Johnson &amp; </a:t>
            </a:r>
            <a:r>
              <a:rPr kumimoji="0" sz="2400" b="0" i="0" u="none" strike="noStrike" kern="1200" cap="none" spc="-7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Serena</a:t>
            </a:r>
            <a:r>
              <a:rPr kumimoji="0" sz="2400" b="0" i="0" u="none" strike="noStrike" kern="1200" cap="none" spc="-193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-53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Yeung</a:t>
            </a:r>
          </a:p>
        </p:txBody>
      </p:sp>
      <p:sp>
        <p:nvSpPr>
          <p:cNvPr id="19" name="object 19"/>
          <p:cNvSpPr txBox="1">
            <a:spLocks noGrp="1"/>
          </p:cNvSpPr>
          <p:nvPr>
            <p:ph type="sldNum" sz="quarter" idx="4294967295"/>
          </p:nvPr>
        </p:nvSpPr>
        <p:spPr>
          <a:xfrm>
            <a:off x="9598446" y="8364268"/>
            <a:ext cx="2831252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3866" marR="0" lvl="0" indent="0" algn="l" defTabSz="1219170" rtl="0" eaLnBrk="1" fontAlgn="auto" latinLnBrk="0" hangingPunct="1">
              <a:lnSpc>
                <a:spcPts val="30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2667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pPr marL="33866" marR="0" lvl="0" indent="0" algn="l" defTabSz="1219170" rtl="0" eaLnBrk="1" fontAlgn="auto" latinLnBrk="0" hangingPunct="1">
                <a:lnSpc>
                  <a:spcPts val="308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70</a:t>
            </a:fld>
            <a:endParaRPr kumimoji="0" sz="2667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graphicFrame>
        <p:nvGraphicFramePr>
          <p:cNvPr id="14" name="object 14"/>
          <p:cNvGraphicFramePr>
            <a:graphicFrameLocks noGrp="1"/>
          </p:cNvGraphicFramePr>
          <p:nvPr/>
        </p:nvGraphicFramePr>
        <p:xfrm>
          <a:off x="4453250" y="721467"/>
          <a:ext cx="7528557" cy="506909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5095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095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095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27153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 marR="518159">
                        <a:lnSpc>
                          <a:spcPct val="100699"/>
                        </a:lnSpc>
                        <a:spcBef>
                          <a:spcPts val="585"/>
                        </a:spcBef>
                      </a:pPr>
                      <a:r>
                        <a:rPr sz="2400" b="1" spc="-5" dirty="0">
                          <a:latin typeface="Arial"/>
                          <a:cs typeface="Arial"/>
                        </a:rPr>
                        <a:t>very</a:t>
                      </a:r>
                      <a:r>
                        <a:rPr sz="2400" b="1" spc="-9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400" b="1" spc="-5" dirty="0">
                          <a:latin typeface="Arial"/>
                          <a:cs typeface="Arial"/>
                        </a:rPr>
                        <a:t>similar  dataset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9906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 marR="344170">
                        <a:lnSpc>
                          <a:spcPct val="100699"/>
                        </a:lnSpc>
                        <a:spcBef>
                          <a:spcPts val="585"/>
                        </a:spcBef>
                      </a:pPr>
                      <a:r>
                        <a:rPr sz="2400" b="1" spc="-5" dirty="0">
                          <a:latin typeface="Arial"/>
                          <a:cs typeface="Arial"/>
                        </a:rPr>
                        <a:t>very</a:t>
                      </a:r>
                      <a:r>
                        <a:rPr sz="2400" b="1" spc="-9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400" b="1" spc="-5" dirty="0">
                          <a:latin typeface="Arial"/>
                          <a:cs typeface="Arial"/>
                        </a:rPr>
                        <a:t>different  dataset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9906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00899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2400" b="1" spc="-5" dirty="0">
                          <a:latin typeface="Arial"/>
                          <a:cs typeface="Arial"/>
                        </a:rPr>
                        <a:t>very little</a:t>
                      </a:r>
                      <a:r>
                        <a:rPr sz="2400" b="1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400" b="1" spc="-5" dirty="0">
                          <a:latin typeface="Arial"/>
                          <a:cs typeface="Arial"/>
                        </a:rPr>
                        <a:t>data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10160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2400" dirty="0">
                          <a:latin typeface="Arial"/>
                          <a:cs typeface="Arial"/>
                        </a:rPr>
                        <a:t>?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10160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2400" dirty="0">
                          <a:latin typeface="Arial"/>
                          <a:cs typeface="Arial"/>
                        </a:rPr>
                        <a:t>?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10160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96665">
                <a:tc>
                  <a:txBody>
                    <a:bodyPr/>
                    <a:lstStyle/>
                    <a:p>
                      <a:pPr marL="85725" marR="433705">
                        <a:lnSpc>
                          <a:spcPct val="100699"/>
                        </a:lnSpc>
                        <a:spcBef>
                          <a:spcPts val="585"/>
                        </a:spcBef>
                      </a:pPr>
                      <a:r>
                        <a:rPr sz="2400" b="1" spc="-5" dirty="0">
                          <a:latin typeface="Arial"/>
                          <a:cs typeface="Arial"/>
                        </a:rPr>
                        <a:t>quite </a:t>
                      </a:r>
                      <a:r>
                        <a:rPr sz="2400" b="1" dirty="0">
                          <a:latin typeface="Arial"/>
                          <a:cs typeface="Arial"/>
                        </a:rPr>
                        <a:t>a </a:t>
                      </a:r>
                      <a:r>
                        <a:rPr sz="2400" b="1" spc="-5" dirty="0">
                          <a:latin typeface="Arial"/>
                          <a:cs typeface="Arial"/>
                        </a:rPr>
                        <a:t>lot</a:t>
                      </a:r>
                      <a:r>
                        <a:rPr sz="2400" b="1" spc="-1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400" b="1" spc="-5" dirty="0">
                          <a:latin typeface="Arial"/>
                          <a:cs typeface="Arial"/>
                        </a:rPr>
                        <a:t>of  data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9906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2400" dirty="0">
                          <a:latin typeface="Arial"/>
                          <a:cs typeface="Arial"/>
                        </a:rPr>
                        <a:t>?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10160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2400" dirty="0">
                          <a:latin typeface="Arial"/>
                          <a:cs typeface="Arial"/>
                        </a:rPr>
                        <a:t>?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10160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90358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92142" y="5446069"/>
            <a:ext cx="989753" cy="167632"/>
          </a:xfrm>
          <a:prstGeom prst="rect">
            <a:avLst/>
          </a:prstGeom>
          <a:solidFill>
            <a:srgbClr val="CEE1F3"/>
          </a:solidFill>
          <a:ln w="19049">
            <a:solidFill>
              <a:srgbClr val="3D85C6"/>
            </a:solidFill>
          </a:ln>
        </p:spPr>
        <p:txBody>
          <a:bodyPr vert="horz" wrap="square" lIns="0" tIns="3387" rIns="0" bIns="0" rtlCol="0">
            <a:spAutoFit/>
          </a:bodyPr>
          <a:lstStyle/>
          <a:p>
            <a:pPr marL="298865" marR="0" lvl="0" indent="0" algn="l" defTabSz="1219170" rtl="0" eaLnBrk="1" fontAlgn="auto" latinLnBrk="0" hangingPunct="1">
              <a:lnSpc>
                <a:spcPct val="100000"/>
              </a:lnSpc>
              <a:spcBef>
                <a:spcPts val="27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067" b="1" i="0" u="none" strike="noStrike" kern="1200" cap="none" spc="-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Image</a:t>
            </a:r>
            <a:endParaRPr kumimoji="0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479442" y="4677424"/>
          <a:ext cx="989753" cy="64660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897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0745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1100" b="1" dirty="0">
                          <a:latin typeface="Arial"/>
                          <a:cs typeface="Arial"/>
                        </a:rPr>
                        <a:t>MaxPool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3387" marB="0">
                    <a:lnL w="19050">
                      <a:solidFill>
                        <a:srgbClr val="E69137"/>
                      </a:solidFill>
                      <a:prstDash val="solid"/>
                    </a:lnL>
                    <a:lnR w="19050">
                      <a:solidFill>
                        <a:srgbClr val="E69137"/>
                      </a:solidFill>
                      <a:prstDash val="solid"/>
                    </a:lnR>
                    <a:lnT w="19050">
                      <a:solidFill>
                        <a:srgbClr val="E69137"/>
                      </a:solidFill>
                      <a:prstDash val="solid"/>
                    </a:lnT>
                    <a:lnB w="19050">
                      <a:solidFill>
                        <a:srgbClr val="E69137"/>
                      </a:solidFill>
                      <a:prstDash val="solid"/>
                    </a:lnB>
                    <a:solidFill>
                      <a:srgbClr val="FC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170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100" b="1" spc="-5" dirty="0">
                          <a:latin typeface="Arial"/>
                          <a:cs typeface="Arial"/>
                        </a:rPr>
                        <a:t>Conv-64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27940" marB="0">
                    <a:lnL w="19050">
                      <a:solidFill>
                        <a:srgbClr val="E69137"/>
                      </a:solidFill>
                      <a:prstDash val="solid"/>
                    </a:lnL>
                    <a:lnR w="19050">
                      <a:solidFill>
                        <a:srgbClr val="E69137"/>
                      </a:solidFill>
                      <a:prstDash val="solid"/>
                    </a:lnR>
                    <a:lnT w="19050">
                      <a:solidFill>
                        <a:srgbClr val="E69137"/>
                      </a:solidFill>
                      <a:prstDash val="solid"/>
                    </a:lnT>
                    <a:lnB w="19050">
                      <a:solidFill>
                        <a:srgbClr val="E69137"/>
                      </a:solidFill>
                      <a:prstDash val="solid"/>
                    </a:lnB>
                    <a:solidFill>
                      <a:srgbClr val="FC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745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100" b="1" spc="-5" dirty="0">
                          <a:latin typeface="Arial"/>
                          <a:cs typeface="Arial"/>
                        </a:rPr>
                        <a:t>Conv-64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27940" marB="0">
                    <a:lnL w="19050">
                      <a:solidFill>
                        <a:srgbClr val="E69137"/>
                      </a:solidFill>
                      <a:prstDash val="solid"/>
                    </a:lnL>
                    <a:lnR w="19050">
                      <a:solidFill>
                        <a:srgbClr val="E69137"/>
                      </a:solidFill>
                      <a:prstDash val="solid"/>
                    </a:lnR>
                    <a:lnT w="19050">
                      <a:solidFill>
                        <a:srgbClr val="E69137"/>
                      </a:solidFill>
                      <a:prstDash val="solid"/>
                    </a:lnT>
                    <a:lnB w="19050">
                      <a:solidFill>
                        <a:srgbClr val="E69137"/>
                      </a:solidFill>
                      <a:prstDash val="solid"/>
                    </a:lnB>
                    <a:solidFill>
                      <a:srgbClr val="FC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479442" y="3921481"/>
          <a:ext cx="989753" cy="64660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897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0745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1100" b="1" dirty="0">
                          <a:latin typeface="Arial"/>
                          <a:cs typeface="Arial"/>
                        </a:rPr>
                        <a:t>MaxPool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3387" marB="0">
                    <a:lnL w="19050">
                      <a:solidFill>
                        <a:srgbClr val="E69137"/>
                      </a:solidFill>
                      <a:prstDash val="solid"/>
                    </a:lnL>
                    <a:lnR w="19050">
                      <a:solidFill>
                        <a:srgbClr val="E69137"/>
                      </a:solidFill>
                      <a:prstDash val="solid"/>
                    </a:lnR>
                    <a:lnT w="19050">
                      <a:solidFill>
                        <a:srgbClr val="E69137"/>
                      </a:solidFill>
                      <a:prstDash val="solid"/>
                    </a:lnT>
                    <a:lnB w="19050">
                      <a:solidFill>
                        <a:srgbClr val="E69137"/>
                      </a:solidFill>
                      <a:prstDash val="solid"/>
                    </a:lnB>
                    <a:solidFill>
                      <a:srgbClr val="FC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170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100" b="1" spc="-5" dirty="0">
                          <a:latin typeface="Arial"/>
                          <a:cs typeface="Arial"/>
                        </a:rPr>
                        <a:t>Conv-128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27940" marB="0">
                    <a:lnL w="19050">
                      <a:solidFill>
                        <a:srgbClr val="E69137"/>
                      </a:solidFill>
                      <a:prstDash val="solid"/>
                    </a:lnL>
                    <a:lnR w="19050">
                      <a:solidFill>
                        <a:srgbClr val="E69137"/>
                      </a:solidFill>
                      <a:prstDash val="solid"/>
                    </a:lnR>
                    <a:lnT w="19050">
                      <a:solidFill>
                        <a:srgbClr val="E69137"/>
                      </a:solidFill>
                      <a:prstDash val="solid"/>
                    </a:lnT>
                    <a:lnB w="19050">
                      <a:solidFill>
                        <a:srgbClr val="E69137"/>
                      </a:solidFill>
                      <a:prstDash val="solid"/>
                    </a:lnB>
                    <a:solidFill>
                      <a:srgbClr val="FC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745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100" b="1" spc="-5" dirty="0">
                          <a:latin typeface="Arial"/>
                          <a:cs typeface="Arial"/>
                        </a:rPr>
                        <a:t>Conv-128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27940" marB="0">
                    <a:lnL w="19050">
                      <a:solidFill>
                        <a:srgbClr val="E69137"/>
                      </a:solidFill>
                      <a:prstDash val="solid"/>
                    </a:lnL>
                    <a:lnR w="19050">
                      <a:solidFill>
                        <a:srgbClr val="E69137"/>
                      </a:solidFill>
                      <a:prstDash val="solid"/>
                    </a:lnR>
                    <a:lnT w="19050">
                      <a:solidFill>
                        <a:srgbClr val="E69137"/>
                      </a:solidFill>
                      <a:prstDash val="solid"/>
                    </a:lnT>
                    <a:lnB w="19050">
                      <a:solidFill>
                        <a:srgbClr val="E69137"/>
                      </a:solidFill>
                      <a:prstDash val="solid"/>
                    </a:lnB>
                    <a:solidFill>
                      <a:srgbClr val="FC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479442" y="3165539"/>
          <a:ext cx="989753" cy="64660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897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0745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1100" b="1" dirty="0">
                          <a:latin typeface="Arial"/>
                          <a:cs typeface="Arial"/>
                        </a:rPr>
                        <a:t>MaxPool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3387" marB="0">
                    <a:lnL w="19050">
                      <a:solidFill>
                        <a:srgbClr val="E69137"/>
                      </a:solidFill>
                      <a:prstDash val="solid"/>
                    </a:lnL>
                    <a:lnR w="19050">
                      <a:solidFill>
                        <a:srgbClr val="E69137"/>
                      </a:solidFill>
                      <a:prstDash val="solid"/>
                    </a:lnR>
                    <a:lnT w="19050">
                      <a:solidFill>
                        <a:srgbClr val="E69137"/>
                      </a:solidFill>
                      <a:prstDash val="solid"/>
                    </a:lnT>
                    <a:lnB w="19050">
                      <a:solidFill>
                        <a:srgbClr val="E69137"/>
                      </a:solidFill>
                      <a:prstDash val="solid"/>
                    </a:lnB>
                    <a:solidFill>
                      <a:srgbClr val="FC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170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100" b="1" spc="-5" dirty="0">
                          <a:latin typeface="Arial"/>
                          <a:cs typeface="Arial"/>
                        </a:rPr>
                        <a:t>Conv-256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27940" marB="0">
                    <a:lnL w="19050">
                      <a:solidFill>
                        <a:srgbClr val="E69137"/>
                      </a:solidFill>
                      <a:prstDash val="solid"/>
                    </a:lnL>
                    <a:lnR w="19050">
                      <a:solidFill>
                        <a:srgbClr val="E69137"/>
                      </a:solidFill>
                      <a:prstDash val="solid"/>
                    </a:lnR>
                    <a:lnT w="19050">
                      <a:solidFill>
                        <a:srgbClr val="E69137"/>
                      </a:solidFill>
                      <a:prstDash val="solid"/>
                    </a:lnT>
                    <a:lnB w="19050">
                      <a:solidFill>
                        <a:srgbClr val="E69137"/>
                      </a:solidFill>
                      <a:prstDash val="solid"/>
                    </a:lnB>
                    <a:solidFill>
                      <a:srgbClr val="FC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745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100" b="1" spc="-5" dirty="0">
                          <a:latin typeface="Arial"/>
                          <a:cs typeface="Arial"/>
                        </a:rPr>
                        <a:t>Conv-256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27940" marB="0">
                    <a:lnL w="19050">
                      <a:solidFill>
                        <a:srgbClr val="E69137"/>
                      </a:solidFill>
                      <a:prstDash val="solid"/>
                    </a:lnL>
                    <a:lnR w="19050">
                      <a:solidFill>
                        <a:srgbClr val="E69137"/>
                      </a:solidFill>
                      <a:prstDash val="solid"/>
                    </a:lnR>
                    <a:lnT w="19050">
                      <a:solidFill>
                        <a:srgbClr val="E69137"/>
                      </a:solidFill>
                      <a:prstDash val="solid"/>
                    </a:lnT>
                    <a:lnB w="19050">
                      <a:solidFill>
                        <a:srgbClr val="E69137"/>
                      </a:solidFill>
                      <a:prstDash val="solid"/>
                    </a:lnB>
                    <a:solidFill>
                      <a:srgbClr val="FC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479442" y="2402164"/>
          <a:ext cx="989753" cy="64660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897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0745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1100" b="1" dirty="0">
                          <a:latin typeface="Arial"/>
                          <a:cs typeface="Arial"/>
                        </a:rPr>
                        <a:t>MaxPool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3387" marB="0">
                    <a:lnL w="19050">
                      <a:solidFill>
                        <a:srgbClr val="E69137"/>
                      </a:solidFill>
                      <a:prstDash val="solid"/>
                    </a:lnL>
                    <a:lnR w="19050">
                      <a:solidFill>
                        <a:srgbClr val="E69137"/>
                      </a:solidFill>
                      <a:prstDash val="solid"/>
                    </a:lnR>
                    <a:lnT w="19050">
                      <a:solidFill>
                        <a:srgbClr val="E69137"/>
                      </a:solidFill>
                      <a:prstDash val="solid"/>
                    </a:lnT>
                    <a:lnB w="19050">
                      <a:solidFill>
                        <a:srgbClr val="E69137"/>
                      </a:solidFill>
                      <a:prstDash val="solid"/>
                    </a:lnB>
                    <a:solidFill>
                      <a:srgbClr val="FC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170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100" b="1" spc="-5" dirty="0">
                          <a:latin typeface="Arial"/>
                          <a:cs typeface="Arial"/>
                        </a:rPr>
                        <a:t>Conv-512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27940" marB="0">
                    <a:lnL w="19050">
                      <a:solidFill>
                        <a:srgbClr val="E69137"/>
                      </a:solidFill>
                      <a:prstDash val="solid"/>
                    </a:lnL>
                    <a:lnR w="19050">
                      <a:solidFill>
                        <a:srgbClr val="E69137"/>
                      </a:solidFill>
                      <a:prstDash val="solid"/>
                    </a:lnR>
                    <a:lnT w="19050">
                      <a:solidFill>
                        <a:srgbClr val="E69137"/>
                      </a:solidFill>
                      <a:prstDash val="solid"/>
                    </a:lnT>
                    <a:lnB w="19050">
                      <a:solidFill>
                        <a:srgbClr val="E69137"/>
                      </a:solidFill>
                      <a:prstDash val="solid"/>
                    </a:lnB>
                    <a:solidFill>
                      <a:srgbClr val="FC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745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100" b="1" spc="-5" dirty="0">
                          <a:latin typeface="Arial"/>
                          <a:cs typeface="Arial"/>
                        </a:rPr>
                        <a:t>Conv-512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27940" marB="0">
                    <a:lnL w="19050">
                      <a:solidFill>
                        <a:srgbClr val="E69137"/>
                      </a:solidFill>
                      <a:prstDash val="solid"/>
                    </a:lnL>
                    <a:lnR w="19050">
                      <a:solidFill>
                        <a:srgbClr val="E69137"/>
                      </a:solidFill>
                      <a:prstDash val="solid"/>
                    </a:lnR>
                    <a:lnT w="19050">
                      <a:solidFill>
                        <a:srgbClr val="E69137"/>
                      </a:solidFill>
                      <a:prstDash val="solid"/>
                    </a:lnT>
                    <a:lnB w="19050">
                      <a:solidFill>
                        <a:srgbClr val="E69137"/>
                      </a:solidFill>
                      <a:prstDash val="solid"/>
                    </a:lnB>
                    <a:solidFill>
                      <a:srgbClr val="FC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479442" y="1642504"/>
          <a:ext cx="989753" cy="64660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897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0745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1100" b="1" dirty="0">
                          <a:latin typeface="Arial"/>
                          <a:cs typeface="Arial"/>
                        </a:rPr>
                        <a:t>MaxPool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3387" marB="0">
                    <a:lnL w="19050">
                      <a:solidFill>
                        <a:srgbClr val="E69137"/>
                      </a:solidFill>
                      <a:prstDash val="solid"/>
                    </a:lnL>
                    <a:lnR w="19050">
                      <a:solidFill>
                        <a:srgbClr val="E69137"/>
                      </a:solidFill>
                      <a:prstDash val="solid"/>
                    </a:lnR>
                    <a:lnT w="19050">
                      <a:solidFill>
                        <a:srgbClr val="E69137"/>
                      </a:solidFill>
                      <a:prstDash val="solid"/>
                    </a:lnT>
                    <a:lnB w="19050">
                      <a:solidFill>
                        <a:srgbClr val="E69137"/>
                      </a:solidFill>
                      <a:prstDash val="solid"/>
                    </a:lnB>
                    <a:solidFill>
                      <a:srgbClr val="FC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170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100" b="1" spc="-5" dirty="0">
                          <a:latin typeface="Arial"/>
                          <a:cs typeface="Arial"/>
                        </a:rPr>
                        <a:t>Conv-512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27940" marB="0">
                    <a:lnL w="19050">
                      <a:solidFill>
                        <a:srgbClr val="E69137"/>
                      </a:solidFill>
                      <a:prstDash val="solid"/>
                    </a:lnL>
                    <a:lnR w="19050">
                      <a:solidFill>
                        <a:srgbClr val="E69137"/>
                      </a:solidFill>
                      <a:prstDash val="solid"/>
                    </a:lnR>
                    <a:lnT w="19050">
                      <a:solidFill>
                        <a:srgbClr val="E69137"/>
                      </a:solidFill>
                      <a:prstDash val="solid"/>
                    </a:lnT>
                    <a:lnB w="19050">
                      <a:solidFill>
                        <a:srgbClr val="E69137"/>
                      </a:solidFill>
                      <a:prstDash val="solid"/>
                    </a:lnB>
                    <a:solidFill>
                      <a:srgbClr val="FC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745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100" b="1" spc="-5" dirty="0">
                          <a:latin typeface="Arial"/>
                          <a:cs typeface="Arial"/>
                        </a:rPr>
                        <a:t>Conv-512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27940" marB="0">
                    <a:lnL w="19050">
                      <a:solidFill>
                        <a:srgbClr val="E69137"/>
                      </a:solidFill>
                      <a:prstDash val="solid"/>
                    </a:lnL>
                    <a:lnR w="19050">
                      <a:solidFill>
                        <a:srgbClr val="E69137"/>
                      </a:solidFill>
                      <a:prstDash val="solid"/>
                    </a:lnR>
                    <a:lnT w="19050">
                      <a:solidFill>
                        <a:srgbClr val="E69137"/>
                      </a:solidFill>
                      <a:prstDash val="solid"/>
                    </a:lnT>
                    <a:lnB w="19050">
                      <a:solidFill>
                        <a:srgbClr val="E69137"/>
                      </a:solidFill>
                      <a:prstDash val="solid"/>
                    </a:lnB>
                    <a:solidFill>
                      <a:srgbClr val="FC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479442" y="882799"/>
          <a:ext cx="989753" cy="64660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897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0745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1100" b="1" spc="-5" dirty="0">
                          <a:latin typeface="Arial"/>
                          <a:cs typeface="Arial"/>
                        </a:rPr>
                        <a:t>FC-1000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3387" marB="0">
                    <a:lnL w="19050">
                      <a:solidFill>
                        <a:srgbClr val="6AA84F"/>
                      </a:solidFill>
                      <a:prstDash val="solid"/>
                    </a:lnL>
                    <a:lnR w="19050">
                      <a:solidFill>
                        <a:srgbClr val="6AA84F"/>
                      </a:solidFill>
                      <a:prstDash val="solid"/>
                    </a:lnR>
                    <a:lnT w="19050">
                      <a:solidFill>
                        <a:srgbClr val="6AA84F"/>
                      </a:solidFill>
                      <a:prstDash val="solid"/>
                    </a:lnT>
                    <a:lnB w="19050">
                      <a:solidFill>
                        <a:srgbClr val="6AA84F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170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100" b="1" spc="-5" dirty="0">
                          <a:latin typeface="Arial"/>
                          <a:cs typeface="Arial"/>
                        </a:rPr>
                        <a:t>FC-4096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27940" marB="0">
                    <a:lnL w="19050">
                      <a:solidFill>
                        <a:srgbClr val="6AA84F"/>
                      </a:solidFill>
                      <a:prstDash val="solid"/>
                    </a:lnL>
                    <a:lnR w="19050">
                      <a:solidFill>
                        <a:srgbClr val="6AA84F"/>
                      </a:solidFill>
                      <a:prstDash val="solid"/>
                    </a:lnR>
                    <a:lnT w="19050">
                      <a:solidFill>
                        <a:srgbClr val="6AA84F"/>
                      </a:solidFill>
                      <a:prstDash val="solid"/>
                    </a:lnT>
                    <a:lnB w="19050">
                      <a:solidFill>
                        <a:srgbClr val="6AA84F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745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100" b="1" spc="-5" dirty="0">
                          <a:latin typeface="Arial"/>
                          <a:cs typeface="Arial"/>
                        </a:rPr>
                        <a:t>FC-4096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27940" marB="0">
                    <a:lnL w="19050">
                      <a:solidFill>
                        <a:srgbClr val="6AA84F"/>
                      </a:solidFill>
                      <a:prstDash val="solid"/>
                    </a:lnL>
                    <a:lnR w="19050">
                      <a:solidFill>
                        <a:srgbClr val="6AA84F"/>
                      </a:solidFill>
                      <a:prstDash val="solid"/>
                    </a:lnR>
                    <a:lnT w="19050">
                      <a:solidFill>
                        <a:srgbClr val="6AA84F"/>
                      </a:solidFill>
                      <a:prstDash val="solid"/>
                    </a:lnT>
                    <a:lnB w="19050">
                      <a:solidFill>
                        <a:srgbClr val="6AA84F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9" name="object 9"/>
          <p:cNvSpPr/>
          <p:nvPr/>
        </p:nvSpPr>
        <p:spPr>
          <a:xfrm>
            <a:off x="1759835" y="1304279"/>
            <a:ext cx="1301325" cy="981287"/>
          </a:xfrm>
          <a:custGeom>
            <a:avLst/>
            <a:gdLst/>
            <a:ahLst/>
            <a:cxnLst/>
            <a:rect l="l" t="t" r="r" b="b"/>
            <a:pathLst>
              <a:path w="975994" h="735964">
                <a:moveTo>
                  <a:pt x="975823" y="735502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655086" y="1222199"/>
            <a:ext cx="142701" cy="1282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822972" y="4083635"/>
            <a:ext cx="1238673" cy="551179"/>
          </a:xfrm>
          <a:custGeom>
            <a:avLst/>
            <a:gdLst/>
            <a:ahLst/>
            <a:cxnLst/>
            <a:rect l="l" t="t" r="r" b="b"/>
            <a:pathLst>
              <a:path w="929005" h="413385">
                <a:moveTo>
                  <a:pt x="928471" y="0"/>
                </a:moveTo>
                <a:lnTo>
                  <a:pt x="0" y="413133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704959" y="4583449"/>
            <a:ext cx="147768" cy="1105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138501" y="2370124"/>
            <a:ext cx="1829647" cy="1617536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0" lvl="0" indent="0" algn="l" defTabSz="1219170" rtl="0" eaLnBrk="1" fontAlgn="auto" latinLnBrk="0" hangingPunct="1">
              <a:lnSpc>
                <a:spcPct val="100000"/>
              </a:lnSpc>
              <a:spcBef>
                <a:spcPts val="133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More</a:t>
            </a:r>
            <a:r>
              <a:rPr kumimoji="0" sz="24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specific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6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13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933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16933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More</a:t>
            </a:r>
            <a:r>
              <a:rPr kumimoji="0" sz="24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-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generic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10567" y="6290133"/>
            <a:ext cx="1183386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ts val="2753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004298" algn="l"/>
                <a:tab pos="9747430" algn="l"/>
              </a:tabLst>
              <a:defRPr/>
            </a:pPr>
            <a:r>
              <a:rPr kumimoji="0" sz="2400" b="0" i="0" u="none" strike="noStrike" kern="1200" cap="none" spc="-7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Fei-Fei Li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&amp; Justin Johnson &amp;</a:t>
            </a:r>
            <a:r>
              <a:rPr kumimoji="0" sz="2400" b="0" i="0" u="none" strike="noStrike" kern="120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-7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Serena</a:t>
            </a:r>
            <a:r>
              <a:rPr kumimoji="0" sz="2400" b="0" i="0" u="none" strike="noStrike" kern="1200" cap="none" spc="-47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-53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Yeung	</a:t>
            </a:r>
            <a:r>
              <a:rPr kumimoji="0" sz="4000" b="0" i="0" u="none" strike="noStrike" kern="1200" cap="none" spc="-9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Lecture </a:t>
            </a:r>
            <a:r>
              <a:rPr kumimoji="0" sz="4000" b="0" i="0" u="none" strike="noStrike" kern="1200" cap="none" spc="0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9</a:t>
            </a:r>
            <a:r>
              <a:rPr kumimoji="0" sz="4000" b="0" i="0" u="none" strike="noStrike" kern="1200" cap="none" spc="-9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4000" b="0" i="0" u="none" strike="noStrike" kern="1200" cap="none" spc="0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-	</a:t>
            </a:r>
            <a:r>
              <a:rPr kumimoji="0" sz="4000" b="0" i="0" u="none" strike="noStrike" kern="1200" cap="none" spc="-9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April 30,</a:t>
            </a:r>
            <a:r>
              <a:rPr kumimoji="0" sz="4000" b="0" i="0" u="none" strike="noStrike" kern="1200" cap="none" spc="-189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4000" b="0" i="0" u="none" strike="noStrike" kern="1200" cap="none" spc="-9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2019</a:t>
            </a:r>
            <a:endParaRPr kumimoji="0" sz="4000" b="0" i="0" u="none" strike="noStrike" kern="1200" cap="none" spc="0" normalizeH="0" baseline="-4166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198834" y="6273201"/>
            <a:ext cx="1651847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 marR="0" lvl="0" indent="0" algn="l" defTabSz="1219170" rtl="0" eaLnBrk="1" fontAlgn="auto" latinLnBrk="0" hangingPunct="1">
              <a:lnSpc>
                <a:spcPts val="30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667" b="0" i="0" u="none" strike="noStrike" kern="1200" cap="none" spc="-7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Lecture </a:t>
            </a:r>
            <a:r>
              <a:rPr kumimoji="0" sz="2667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9</a:t>
            </a:r>
            <a:r>
              <a:rPr kumimoji="0" sz="2667" b="0" i="0" u="none" strike="noStrike" kern="1200" cap="none" spc="-1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667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-</a:t>
            </a:r>
            <a:endParaRPr kumimoji="0" sz="26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ftr" sz="quarter" idx="429496729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 marR="0" lvl="0" indent="0" algn="l" defTabSz="1219170" rtl="0" eaLnBrk="1" fontAlgn="auto" latinLnBrk="0" hangingPunct="1">
              <a:lnSpc>
                <a:spcPts val="30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667" b="0" i="0" u="none" strike="noStrike" kern="1200" cap="none" spc="-7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April 30,</a:t>
            </a:r>
            <a:r>
              <a:rPr kumimoji="0" sz="2667" b="0" i="0" u="none" strike="noStrike" kern="1200" cap="none" spc="-12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667" b="0" i="0" u="none" strike="noStrike" kern="1200" cap="none" spc="-7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2019</a:t>
            </a:r>
          </a:p>
        </p:txBody>
      </p:sp>
      <p:sp>
        <p:nvSpPr>
          <p:cNvPr id="18" name="object 18"/>
          <p:cNvSpPr txBox="1">
            <a:spLocks noGrp="1"/>
          </p:cNvSpPr>
          <p:nvPr>
            <p:ph type="dt" sz="half" idx="4294967295"/>
          </p:nvPr>
        </p:nvSpPr>
        <p:spPr>
          <a:xfrm>
            <a:off x="258177" y="8372729"/>
            <a:ext cx="802640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 marR="0" lvl="0" indent="0" algn="l" defTabSz="1219170" rtl="0" eaLnBrk="1" fontAlgn="auto" latinLnBrk="0" hangingPunct="1">
              <a:lnSpc>
                <a:spcPts val="2787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7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Fei-Fei Li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&amp; Justin Johnson &amp; </a:t>
            </a:r>
            <a:r>
              <a:rPr kumimoji="0" sz="2400" b="0" i="0" u="none" strike="noStrike" kern="1200" cap="none" spc="-7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Serena</a:t>
            </a:r>
            <a:r>
              <a:rPr kumimoji="0" sz="2400" b="0" i="0" u="none" strike="noStrike" kern="1200" cap="none" spc="-193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-53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Yeung</a:t>
            </a:r>
          </a:p>
        </p:txBody>
      </p:sp>
      <p:sp>
        <p:nvSpPr>
          <p:cNvPr id="19" name="object 19"/>
          <p:cNvSpPr txBox="1">
            <a:spLocks noGrp="1"/>
          </p:cNvSpPr>
          <p:nvPr>
            <p:ph type="sldNum" sz="quarter" idx="4294967295"/>
          </p:nvPr>
        </p:nvSpPr>
        <p:spPr>
          <a:xfrm>
            <a:off x="9598446" y="8364268"/>
            <a:ext cx="2831252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3866" marR="0" lvl="0" indent="0" algn="l" defTabSz="1219170" rtl="0" eaLnBrk="1" fontAlgn="auto" latinLnBrk="0" hangingPunct="1">
              <a:lnSpc>
                <a:spcPts val="30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2667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pPr marL="33866" marR="0" lvl="0" indent="0" algn="l" defTabSz="1219170" rtl="0" eaLnBrk="1" fontAlgn="auto" latinLnBrk="0" hangingPunct="1">
                <a:lnSpc>
                  <a:spcPts val="308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71</a:t>
            </a:fld>
            <a:endParaRPr kumimoji="0" sz="2667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graphicFrame>
        <p:nvGraphicFramePr>
          <p:cNvPr id="14" name="object 14"/>
          <p:cNvGraphicFramePr>
            <a:graphicFrameLocks noGrp="1"/>
          </p:cNvGraphicFramePr>
          <p:nvPr/>
        </p:nvGraphicFramePr>
        <p:xfrm>
          <a:off x="4453250" y="721467"/>
          <a:ext cx="7528557" cy="506909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5095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095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095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27153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 marR="518159">
                        <a:lnSpc>
                          <a:spcPct val="100699"/>
                        </a:lnSpc>
                        <a:spcBef>
                          <a:spcPts val="585"/>
                        </a:spcBef>
                      </a:pPr>
                      <a:r>
                        <a:rPr sz="2400" b="1" spc="-5" dirty="0">
                          <a:latin typeface="Arial"/>
                          <a:cs typeface="Arial"/>
                        </a:rPr>
                        <a:t>very</a:t>
                      </a:r>
                      <a:r>
                        <a:rPr sz="2400" b="1" spc="-9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400" b="1" spc="-5" dirty="0">
                          <a:latin typeface="Arial"/>
                          <a:cs typeface="Arial"/>
                        </a:rPr>
                        <a:t>similar  dataset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9906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 marR="344170">
                        <a:lnSpc>
                          <a:spcPct val="100699"/>
                        </a:lnSpc>
                        <a:spcBef>
                          <a:spcPts val="585"/>
                        </a:spcBef>
                      </a:pPr>
                      <a:r>
                        <a:rPr sz="2400" b="1" spc="-5" dirty="0">
                          <a:latin typeface="Arial"/>
                          <a:cs typeface="Arial"/>
                        </a:rPr>
                        <a:t>very</a:t>
                      </a:r>
                      <a:r>
                        <a:rPr sz="2400" b="1" spc="-9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400" b="1" spc="-5" dirty="0">
                          <a:latin typeface="Arial"/>
                          <a:cs typeface="Arial"/>
                        </a:rPr>
                        <a:t>different  dataset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9906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00899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2400" b="1" spc="-5" dirty="0">
                          <a:latin typeface="Arial"/>
                          <a:cs typeface="Arial"/>
                        </a:rPr>
                        <a:t>very little</a:t>
                      </a:r>
                      <a:r>
                        <a:rPr sz="2400" b="1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400" b="1" spc="-5" dirty="0">
                          <a:latin typeface="Arial"/>
                          <a:cs typeface="Arial"/>
                        </a:rPr>
                        <a:t>data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10160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 marR="531495">
                        <a:lnSpc>
                          <a:spcPct val="100699"/>
                        </a:lnSpc>
                        <a:spcBef>
                          <a:spcPts val="585"/>
                        </a:spcBef>
                      </a:pPr>
                      <a:r>
                        <a:rPr sz="2400" spc="-5" dirty="0">
                          <a:latin typeface="Arial"/>
                          <a:cs typeface="Arial"/>
                        </a:rPr>
                        <a:t>Use Linear  Classifier</a:t>
                      </a:r>
                      <a:r>
                        <a:rPr sz="2400" spc="-9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400" spc="-5" dirty="0">
                          <a:latin typeface="Arial"/>
                          <a:cs typeface="Arial"/>
                        </a:rPr>
                        <a:t>on  top</a:t>
                      </a:r>
                      <a:r>
                        <a:rPr sz="24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400" spc="-5" dirty="0">
                          <a:latin typeface="Arial"/>
                          <a:cs typeface="Arial"/>
                        </a:rPr>
                        <a:t>layer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9906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2400" dirty="0">
                          <a:latin typeface="Arial"/>
                          <a:cs typeface="Arial"/>
                        </a:rPr>
                        <a:t>?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10160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96665">
                <a:tc>
                  <a:txBody>
                    <a:bodyPr/>
                    <a:lstStyle/>
                    <a:p>
                      <a:pPr marL="85725" marR="433705">
                        <a:lnSpc>
                          <a:spcPct val="100699"/>
                        </a:lnSpc>
                        <a:spcBef>
                          <a:spcPts val="585"/>
                        </a:spcBef>
                      </a:pPr>
                      <a:r>
                        <a:rPr sz="2400" b="1" spc="-5" dirty="0">
                          <a:latin typeface="Arial"/>
                          <a:cs typeface="Arial"/>
                        </a:rPr>
                        <a:t>quite </a:t>
                      </a:r>
                      <a:r>
                        <a:rPr sz="2400" b="1" dirty="0">
                          <a:latin typeface="Arial"/>
                          <a:cs typeface="Arial"/>
                        </a:rPr>
                        <a:t>a </a:t>
                      </a:r>
                      <a:r>
                        <a:rPr sz="2400" b="1" spc="-5" dirty="0">
                          <a:latin typeface="Arial"/>
                          <a:cs typeface="Arial"/>
                        </a:rPr>
                        <a:t>lot</a:t>
                      </a:r>
                      <a:r>
                        <a:rPr sz="2400" b="1" spc="-1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400" b="1" spc="-5" dirty="0">
                          <a:latin typeface="Arial"/>
                          <a:cs typeface="Arial"/>
                        </a:rPr>
                        <a:t>of  data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9906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 marR="711200">
                        <a:lnSpc>
                          <a:spcPct val="100699"/>
                        </a:lnSpc>
                        <a:spcBef>
                          <a:spcPts val="585"/>
                        </a:spcBef>
                      </a:pPr>
                      <a:r>
                        <a:rPr sz="2400" spc="-5" dirty="0">
                          <a:latin typeface="Arial"/>
                          <a:cs typeface="Arial"/>
                        </a:rPr>
                        <a:t>Finetune</a:t>
                      </a:r>
                      <a:r>
                        <a:rPr sz="2400" spc="-9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400" dirty="0">
                          <a:latin typeface="Arial"/>
                          <a:cs typeface="Arial"/>
                        </a:rPr>
                        <a:t>a  </a:t>
                      </a:r>
                      <a:r>
                        <a:rPr sz="2400" spc="-5" dirty="0">
                          <a:latin typeface="Arial"/>
                          <a:cs typeface="Arial"/>
                        </a:rPr>
                        <a:t>few</a:t>
                      </a:r>
                      <a:r>
                        <a:rPr sz="2400" spc="-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400" spc="-5" dirty="0">
                          <a:latin typeface="Arial"/>
                          <a:cs typeface="Arial"/>
                        </a:rPr>
                        <a:t>layers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9906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2400" dirty="0">
                          <a:latin typeface="Arial"/>
                          <a:cs typeface="Arial"/>
                        </a:rPr>
                        <a:t>?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10160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07850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92142" y="5446069"/>
            <a:ext cx="989753" cy="167632"/>
          </a:xfrm>
          <a:prstGeom prst="rect">
            <a:avLst/>
          </a:prstGeom>
          <a:solidFill>
            <a:srgbClr val="CEE1F3"/>
          </a:solidFill>
          <a:ln w="19049">
            <a:solidFill>
              <a:srgbClr val="3D85C6"/>
            </a:solidFill>
          </a:ln>
        </p:spPr>
        <p:txBody>
          <a:bodyPr vert="horz" wrap="square" lIns="0" tIns="3387" rIns="0" bIns="0" rtlCol="0">
            <a:spAutoFit/>
          </a:bodyPr>
          <a:lstStyle/>
          <a:p>
            <a:pPr marL="298865" marR="0" lvl="0" indent="0" algn="l" defTabSz="1219170" rtl="0" eaLnBrk="1" fontAlgn="auto" latinLnBrk="0" hangingPunct="1">
              <a:lnSpc>
                <a:spcPct val="100000"/>
              </a:lnSpc>
              <a:spcBef>
                <a:spcPts val="27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067" b="1" i="0" u="none" strike="noStrike" kern="1200" cap="none" spc="-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Image</a:t>
            </a:r>
            <a:endParaRPr kumimoji="0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479442" y="4677424"/>
          <a:ext cx="989753" cy="64660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897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0745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1100" b="1" dirty="0">
                          <a:latin typeface="Arial"/>
                          <a:cs typeface="Arial"/>
                        </a:rPr>
                        <a:t>MaxPool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3387" marB="0">
                    <a:lnL w="19050">
                      <a:solidFill>
                        <a:srgbClr val="E69137"/>
                      </a:solidFill>
                      <a:prstDash val="solid"/>
                    </a:lnL>
                    <a:lnR w="19050">
                      <a:solidFill>
                        <a:srgbClr val="E69137"/>
                      </a:solidFill>
                      <a:prstDash val="solid"/>
                    </a:lnR>
                    <a:lnT w="19050">
                      <a:solidFill>
                        <a:srgbClr val="E69137"/>
                      </a:solidFill>
                      <a:prstDash val="solid"/>
                    </a:lnT>
                    <a:lnB w="19050">
                      <a:solidFill>
                        <a:srgbClr val="E69137"/>
                      </a:solidFill>
                      <a:prstDash val="solid"/>
                    </a:lnB>
                    <a:solidFill>
                      <a:srgbClr val="FC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170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100" b="1" spc="-5" dirty="0">
                          <a:latin typeface="Arial"/>
                          <a:cs typeface="Arial"/>
                        </a:rPr>
                        <a:t>Conv-64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27940" marB="0">
                    <a:lnL w="19050">
                      <a:solidFill>
                        <a:srgbClr val="E69137"/>
                      </a:solidFill>
                      <a:prstDash val="solid"/>
                    </a:lnL>
                    <a:lnR w="19050">
                      <a:solidFill>
                        <a:srgbClr val="E69137"/>
                      </a:solidFill>
                      <a:prstDash val="solid"/>
                    </a:lnR>
                    <a:lnT w="19050">
                      <a:solidFill>
                        <a:srgbClr val="E69137"/>
                      </a:solidFill>
                      <a:prstDash val="solid"/>
                    </a:lnT>
                    <a:lnB w="19050">
                      <a:solidFill>
                        <a:srgbClr val="E69137"/>
                      </a:solidFill>
                      <a:prstDash val="solid"/>
                    </a:lnB>
                    <a:solidFill>
                      <a:srgbClr val="FC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745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100" b="1" spc="-5" dirty="0">
                          <a:latin typeface="Arial"/>
                          <a:cs typeface="Arial"/>
                        </a:rPr>
                        <a:t>Conv-64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27940" marB="0">
                    <a:lnL w="19050">
                      <a:solidFill>
                        <a:srgbClr val="E69137"/>
                      </a:solidFill>
                      <a:prstDash val="solid"/>
                    </a:lnL>
                    <a:lnR w="19050">
                      <a:solidFill>
                        <a:srgbClr val="E69137"/>
                      </a:solidFill>
                      <a:prstDash val="solid"/>
                    </a:lnR>
                    <a:lnT w="19050">
                      <a:solidFill>
                        <a:srgbClr val="E69137"/>
                      </a:solidFill>
                      <a:prstDash val="solid"/>
                    </a:lnT>
                    <a:lnB w="19050">
                      <a:solidFill>
                        <a:srgbClr val="E69137"/>
                      </a:solidFill>
                      <a:prstDash val="solid"/>
                    </a:lnB>
                    <a:solidFill>
                      <a:srgbClr val="FC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479442" y="3921481"/>
          <a:ext cx="989753" cy="64660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897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0745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1100" b="1" dirty="0">
                          <a:latin typeface="Arial"/>
                          <a:cs typeface="Arial"/>
                        </a:rPr>
                        <a:t>MaxPool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3387" marB="0">
                    <a:lnL w="19050">
                      <a:solidFill>
                        <a:srgbClr val="E69137"/>
                      </a:solidFill>
                      <a:prstDash val="solid"/>
                    </a:lnL>
                    <a:lnR w="19050">
                      <a:solidFill>
                        <a:srgbClr val="E69137"/>
                      </a:solidFill>
                      <a:prstDash val="solid"/>
                    </a:lnR>
                    <a:lnT w="19050">
                      <a:solidFill>
                        <a:srgbClr val="E69137"/>
                      </a:solidFill>
                      <a:prstDash val="solid"/>
                    </a:lnT>
                    <a:lnB w="19050">
                      <a:solidFill>
                        <a:srgbClr val="E69137"/>
                      </a:solidFill>
                      <a:prstDash val="solid"/>
                    </a:lnB>
                    <a:solidFill>
                      <a:srgbClr val="FC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170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100" b="1" spc="-5" dirty="0">
                          <a:latin typeface="Arial"/>
                          <a:cs typeface="Arial"/>
                        </a:rPr>
                        <a:t>Conv-128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27940" marB="0">
                    <a:lnL w="19050">
                      <a:solidFill>
                        <a:srgbClr val="E69137"/>
                      </a:solidFill>
                      <a:prstDash val="solid"/>
                    </a:lnL>
                    <a:lnR w="19050">
                      <a:solidFill>
                        <a:srgbClr val="E69137"/>
                      </a:solidFill>
                      <a:prstDash val="solid"/>
                    </a:lnR>
                    <a:lnT w="19050">
                      <a:solidFill>
                        <a:srgbClr val="E69137"/>
                      </a:solidFill>
                      <a:prstDash val="solid"/>
                    </a:lnT>
                    <a:lnB w="19050">
                      <a:solidFill>
                        <a:srgbClr val="E69137"/>
                      </a:solidFill>
                      <a:prstDash val="solid"/>
                    </a:lnB>
                    <a:solidFill>
                      <a:srgbClr val="FC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745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100" b="1" spc="-5" dirty="0">
                          <a:latin typeface="Arial"/>
                          <a:cs typeface="Arial"/>
                        </a:rPr>
                        <a:t>Conv-128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27940" marB="0">
                    <a:lnL w="19050">
                      <a:solidFill>
                        <a:srgbClr val="E69137"/>
                      </a:solidFill>
                      <a:prstDash val="solid"/>
                    </a:lnL>
                    <a:lnR w="19050">
                      <a:solidFill>
                        <a:srgbClr val="E69137"/>
                      </a:solidFill>
                      <a:prstDash val="solid"/>
                    </a:lnR>
                    <a:lnT w="19050">
                      <a:solidFill>
                        <a:srgbClr val="E69137"/>
                      </a:solidFill>
                      <a:prstDash val="solid"/>
                    </a:lnT>
                    <a:lnB w="19050">
                      <a:solidFill>
                        <a:srgbClr val="E69137"/>
                      </a:solidFill>
                      <a:prstDash val="solid"/>
                    </a:lnB>
                    <a:solidFill>
                      <a:srgbClr val="FC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479442" y="3165539"/>
          <a:ext cx="989753" cy="64660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897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0745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1100" b="1" dirty="0">
                          <a:latin typeface="Arial"/>
                          <a:cs typeface="Arial"/>
                        </a:rPr>
                        <a:t>MaxPool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3387" marB="0">
                    <a:lnL w="19050">
                      <a:solidFill>
                        <a:srgbClr val="E69137"/>
                      </a:solidFill>
                      <a:prstDash val="solid"/>
                    </a:lnL>
                    <a:lnR w="19050">
                      <a:solidFill>
                        <a:srgbClr val="E69137"/>
                      </a:solidFill>
                      <a:prstDash val="solid"/>
                    </a:lnR>
                    <a:lnT w="19050">
                      <a:solidFill>
                        <a:srgbClr val="E69137"/>
                      </a:solidFill>
                      <a:prstDash val="solid"/>
                    </a:lnT>
                    <a:lnB w="19050">
                      <a:solidFill>
                        <a:srgbClr val="E69137"/>
                      </a:solidFill>
                      <a:prstDash val="solid"/>
                    </a:lnB>
                    <a:solidFill>
                      <a:srgbClr val="FC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170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100" b="1" spc="-5" dirty="0">
                          <a:latin typeface="Arial"/>
                          <a:cs typeface="Arial"/>
                        </a:rPr>
                        <a:t>Conv-256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27940" marB="0">
                    <a:lnL w="19050">
                      <a:solidFill>
                        <a:srgbClr val="E69137"/>
                      </a:solidFill>
                      <a:prstDash val="solid"/>
                    </a:lnL>
                    <a:lnR w="19050">
                      <a:solidFill>
                        <a:srgbClr val="E69137"/>
                      </a:solidFill>
                      <a:prstDash val="solid"/>
                    </a:lnR>
                    <a:lnT w="19050">
                      <a:solidFill>
                        <a:srgbClr val="E69137"/>
                      </a:solidFill>
                      <a:prstDash val="solid"/>
                    </a:lnT>
                    <a:lnB w="19050">
                      <a:solidFill>
                        <a:srgbClr val="E69137"/>
                      </a:solidFill>
                      <a:prstDash val="solid"/>
                    </a:lnB>
                    <a:solidFill>
                      <a:srgbClr val="FC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745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100" b="1" spc="-5" dirty="0">
                          <a:latin typeface="Arial"/>
                          <a:cs typeface="Arial"/>
                        </a:rPr>
                        <a:t>Conv-256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27940" marB="0">
                    <a:lnL w="19050">
                      <a:solidFill>
                        <a:srgbClr val="E69137"/>
                      </a:solidFill>
                      <a:prstDash val="solid"/>
                    </a:lnL>
                    <a:lnR w="19050">
                      <a:solidFill>
                        <a:srgbClr val="E69137"/>
                      </a:solidFill>
                      <a:prstDash val="solid"/>
                    </a:lnR>
                    <a:lnT w="19050">
                      <a:solidFill>
                        <a:srgbClr val="E69137"/>
                      </a:solidFill>
                      <a:prstDash val="solid"/>
                    </a:lnT>
                    <a:lnB w="19050">
                      <a:solidFill>
                        <a:srgbClr val="E69137"/>
                      </a:solidFill>
                      <a:prstDash val="solid"/>
                    </a:lnB>
                    <a:solidFill>
                      <a:srgbClr val="FC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479442" y="2402164"/>
          <a:ext cx="989753" cy="64660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897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0745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1100" b="1" dirty="0">
                          <a:latin typeface="Arial"/>
                          <a:cs typeface="Arial"/>
                        </a:rPr>
                        <a:t>MaxPool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3387" marB="0">
                    <a:lnL w="19050">
                      <a:solidFill>
                        <a:srgbClr val="E69137"/>
                      </a:solidFill>
                      <a:prstDash val="solid"/>
                    </a:lnL>
                    <a:lnR w="19050">
                      <a:solidFill>
                        <a:srgbClr val="E69137"/>
                      </a:solidFill>
                      <a:prstDash val="solid"/>
                    </a:lnR>
                    <a:lnT w="19050">
                      <a:solidFill>
                        <a:srgbClr val="E69137"/>
                      </a:solidFill>
                      <a:prstDash val="solid"/>
                    </a:lnT>
                    <a:lnB w="19050">
                      <a:solidFill>
                        <a:srgbClr val="E69137"/>
                      </a:solidFill>
                      <a:prstDash val="solid"/>
                    </a:lnB>
                    <a:solidFill>
                      <a:srgbClr val="FC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170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100" b="1" spc="-5" dirty="0">
                          <a:latin typeface="Arial"/>
                          <a:cs typeface="Arial"/>
                        </a:rPr>
                        <a:t>Conv-512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27940" marB="0">
                    <a:lnL w="19050">
                      <a:solidFill>
                        <a:srgbClr val="E69137"/>
                      </a:solidFill>
                      <a:prstDash val="solid"/>
                    </a:lnL>
                    <a:lnR w="19050">
                      <a:solidFill>
                        <a:srgbClr val="E69137"/>
                      </a:solidFill>
                      <a:prstDash val="solid"/>
                    </a:lnR>
                    <a:lnT w="19050">
                      <a:solidFill>
                        <a:srgbClr val="E69137"/>
                      </a:solidFill>
                      <a:prstDash val="solid"/>
                    </a:lnT>
                    <a:lnB w="19050">
                      <a:solidFill>
                        <a:srgbClr val="E69137"/>
                      </a:solidFill>
                      <a:prstDash val="solid"/>
                    </a:lnB>
                    <a:solidFill>
                      <a:srgbClr val="FC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745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100" b="1" spc="-5" dirty="0">
                          <a:latin typeface="Arial"/>
                          <a:cs typeface="Arial"/>
                        </a:rPr>
                        <a:t>Conv-512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27940" marB="0">
                    <a:lnL w="19050">
                      <a:solidFill>
                        <a:srgbClr val="E69137"/>
                      </a:solidFill>
                      <a:prstDash val="solid"/>
                    </a:lnL>
                    <a:lnR w="19050">
                      <a:solidFill>
                        <a:srgbClr val="E69137"/>
                      </a:solidFill>
                      <a:prstDash val="solid"/>
                    </a:lnR>
                    <a:lnT w="19050">
                      <a:solidFill>
                        <a:srgbClr val="E69137"/>
                      </a:solidFill>
                      <a:prstDash val="solid"/>
                    </a:lnT>
                    <a:lnB w="19050">
                      <a:solidFill>
                        <a:srgbClr val="E69137"/>
                      </a:solidFill>
                      <a:prstDash val="solid"/>
                    </a:lnB>
                    <a:solidFill>
                      <a:srgbClr val="FC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479442" y="1642504"/>
          <a:ext cx="989753" cy="64660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897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0745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1100" b="1" dirty="0">
                          <a:latin typeface="Arial"/>
                          <a:cs typeface="Arial"/>
                        </a:rPr>
                        <a:t>MaxPool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3387" marB="0">
                    <a:lnL w="19050">
                      <a:solidFill>
                        <a:srgbClr val="E69137"/>
                      </a:solidFill>
                      <a:prstDash val="solid"/>
                    </a:lnL>
                    <a:lnR w="19050">
                      <a:solidFill>
                        <a:srgbClr val="E69137"/>
                      </a:solidFill>
                      <a:prstDash val="solid"/>
                    </a:lnR>
                    <a:lnT w="19050">
                      <a:solidFill>
                        <a:srgbClr val="E69137"/>
                      </a:solidFill>
                      <a:prstDash val="solid"/>
                    </a:lnT>
                    <a:lnB w="19050">
                      <a:solidFill>
                        <a:srgbClr val="E69137"/>
                      </a:solidFill>
                      <a:prstDash val="solid"/>
                    </a:lnB>
                    <a:solidFill>
                      <a:srgbClr val="FC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170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100" b="1" spc="-5" dirty="0">
                          <a:latin typeface="Arial"/>
                          <a:cs typeface="Arial"/>
                        </a:rPr>
                        <a:t>Conv-512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27940" marB="0">
                    <a:lnL w="19050">
                      <a:solidFill>
                        <a:srgbClr val="E69137"/>
                      </a:solidFill>
                      <a:prstDash val="solid"/>
                    </a:lnL>
                    <a:lnR w="19050">
                      <a:solidFill>
                        <a:srgbClr val="E69137"/>
                      </a:solidFill>
                      <a:prstDash val="solid"/>
                    </a:lnR>
                    <a:lnT w="19050">
                      <a:solidFill>
                        <a:srgbClr val="E69137"/>
                      </a:solidFill>
                      <a:prstDash val="solid"/>
                    </a:lnT>
                    <a:lnB w="19050">
                      <a:solidFill>
                        <a:srgbClr val="E69137"/>
                      </a:solidFill>
                      <a:prstDash val="solid"/>
                    </a:lnB>
                    <a:solidFill>
                      <a:srgbClr val="FC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745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100" b="1" spc="-5" dirty="0">
                          <a:latin typeface="Arial"/>
                          <a:cs typeface="Arial"/>
                        </a:rPr>
                        <a:t>Conv-512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27940" marB="0">
                    <a:lnL w="19050">
                      <a:solidFill>
                        <a:srgbClr val="E69137"/>
                      </a:solidFill>
                      <a:prstDash val="solid"/>
                    </a:lnL>
                    <a:lnR w="19050">
                      <a:solidFill>
                        <a:srgbClr val="E69137"/>
                      </a:solidFill>
                      <a:prstDash val="solid"/>
                    </a:lnR>
                    <a:lnT w="19050">
                      <a:solidFill>
                        <a:srgbClr val="E69137"/>
                      </a:solidFill>
                      <a:prstDash val="solid"/>
                    </a:lnT>
                    <a:lnB w="19050">
                      <a:solidFill>
                        <a:srgbClr val="E69137"/>
                      </a:solidFill>
                      <a:prstDash val="solid"/>
                    </a:lnB>
                    <a:solidFill>
                      <a:srgbClr val="FC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479442" y="882799"/>
          <a:ext cx="989753" cy="64660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897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0745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1100" b="1" spc="-5" dirty="0">
                          <a:latin typeface="Arial"/>
                          <a:cs typeface="Arial"/>
                        </a:rPr>
                        <a:t>FC-1000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3387" marB="0">
                    <a:lnL w="19050">
                      <a:solidFill>
                        <a:srgbClr val="6AA84F"/>
                      </a:solidFill>
                      <a:prstDash val="solid"/>
                    </a:lnL>
                    <a:lnR w="19050">
                      <a:solidFill>
                        <a:srgbClr val="6AA84F"/>
                      </a:solidFill>
                      <a:prstDash val="solid"/>
                    </a:lnR>
                    <a:lnT w="19050">
                      <a:solidFill>
                        <a:srgbClr val="6AA84F"/>
                      </a:solidFill>
                      <a:prstDash val="solid"/>
                    </a:lnT>
                    <a:lnB w="19050">
                      <a:solidFill>
                        <a:srgbClr val="6AA84F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170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100" b="1" spc="-5" dirty="0">
                          <a:latin typeface="Arial"/>
                          <a:cs typeface="Arial"/>
                        </a:rPr>
                        <a:t>FC-4096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27940" marB="0">
                    <a:lnL w="19050">
                      <a:solidFill>
                        <a:srgbClr val="6AA84F"/>
                      </a:solidFill>
                      <a:prstDash val="solid"/>
                    </a:lnL>
                    <a:lnR w="19050">
                      <a:solidFill>
                        <a:srgbClr val="6AA84F"/>
                      </a:solidFill>
                      <a:prstDash val="solid"/>
                    </a:lnR>
                    <a:lnT w="19050">
                      <a:solidFill>
                        <a:srgbClr val="6AA84F"/>
                      </a:solidFill>
                      <a:prstDash val="solid"/>
                    </a:lnT>
                    <a:lnB w="19050">
                      <a:solidFill>
                        <a:srgbClr val="6AA84F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745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100" b="1" spc="-5" dirty="0">
                          <a:latin typeface="Arial"/>
                          <a:cs typeface="Arial"/>
                        </a:rPr>
                        <a:t>FC-4096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27940" marB="0">
                    <a:lnL w="19050">
                      <a:solidFill>
                        <a:srgbClr val="6AA84F"/>
                      </a:solidFill>
                      <a:prstDash val="solid"/>
                    </a:lnL>
                    <a:lnR w="19050">
                      <a:solidFill>
                        <a:srgbClr val="6AA84F"/>
                      </a:solidFill>
                      <a:prstDash val="solid"/>
                    </a:lnR>
                    <a:lnT w="19050">
                      <a:solidFill>
                        <a:srgbClr val="6AA84F"/>
                      </a:solidFill>
                      <a:prstDash val="solid"/>
                    </a:lnT>
                    <a:lnB w="19050">
                      <a:solidFill>
                        <a:srgbClr val="6AA84F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9" name="object 9"/>
          <p:cNvSpPr/>
          <p:nvPr/>
        </p:nvSpPr>
        <p:spPr>
          <a:xfrm>
            <a:off x="1759835" y="1304279"/>
            <a:ext cx="1301325" cy="981287"/>
          </a:xfrm>
          <a:custGeom>
            <a:avLst/>
            <a:gdLst/>
            <a:ahLst/>
            <a:cxnLst/>
            <a:rect l="l" t="t" r="r" b="b"/>
            <a:pathLst>
              <a:path w="975994" h="735964">
                <a:moveTo>
                  <a:pt x="975823" y="735502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655086" y="1222199"/>
            <a:ext cx="142701" cy="1282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822972" y="4083635"/>
            <a:ext cx="1238673" cy="551179"/>
          </a:xfrm>
          <a:custGeom>
            <a:avLst/>
            <a:gdLst/>
            <a:ahLst/>
            <a:cxnLst/>
            <a:rect l="l" t="t" r="r" b="b"/>
            <a:pathLst>
              <a:path w="929005" h="413385">
                <a:moveTo>
                  <a:pt x="928471" y="0"/>
                </a:moveTo>
                <a:lnTo>
                  <a:pt x="0" y="413133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704959" y="4583449"/>
            <a:ext cx="147768" cy="1105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138501" y="2370124"/>
            <a:ext cx="1829647" cy="1617536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0" lvl="0" indent="0" algn="l" defTabSz="1219170" rtl="0" eaLnBrk="1" fontAlgn="auto" latinLnBrk="0" hangingPunct="1">
              <a:lnSpc>
                <a:spcPct val="100000"/>
              </a:lnSpc>
              <a:spcBef>
                <a:spcPts val="133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More</a:t>
            </a:r>
            <a:r>
              <a:rPr kumimoji="0" sz="24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specific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6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13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933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16933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More</a:t>
            </a:r>
            <a:r>
              <a:rPr kumimoji="0" sz="24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-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generic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10567" y="6290133"/>
            <a:ext cx="1183386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ts val="2753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004298" algn="l"/>
                <a:tab pos="9747430" algn="l"/>
              </a:tabLst>
              <a:defRPr/>
            </a:pPr>
            <a:r>
              <a:rPr kumimoji="0" sz="2400" b="0" i="0" u="none" strike="noStrike" kern="1200" cap="none" spc="-7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Fei-Fei Li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&amp; Justin Johnson &amp;</a:t>
            </a:r>
            <a:r>
              <a:rPr kumimoji="0" sz="2400" b="0" i="0" u="none" strike="noStrike" kern="120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-7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Serena</a:t>
            </a:r>
            <a:r>
              <a:rPr kumimoji="0" sz="2400" b="0" i="0" u="none" strike="noStrike" kern="1200" cap="none" spc="-47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-53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Yeung	</a:t>
            </a:r>
            <a:r>
              <a:rPr kumimoji="0" sz="4000" b="0" i="0" u="none" strike="noStrike" kern="1200" cap="none" spc="-9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Lecture </a:t>
            </a:r>
            <a:r>
              <a:rPr kumimoji="0" sz="4000" b="0" i="0" u="none" strike="noStrike" kern="1200" cap="none" spc="0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9</a:t>
            </a:r>
            <a:r>
              <a:rPr kumimoji="0" sz="4000" b="0" i="0" u="none" strike="noStrike" kern="1200" cap="none" spc="-9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4000" b="0" i="0" u="none" strike="noStrike" kern="1200" cap="none" spc="0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-	</a:t>
            </a:r>
            <a:r>
              <a:rPr kumimoji="0" sz="4000" b="0" i="0" u="none" strike="noStrike" kern="1200" cap="none" spc="-9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April 30,</a:t>
            </a:r>
            <a:r>
              <a:rPr kumimoji="0" sz="4000" b="0" i="0" u="none" strike="noStrike" kern="1200" cap="none" spc="-189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4000" b="0" i="0" u="none" strike="noStrike" kern="1200" cap="none" spc="-9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2019</a:t>
            </a:r>
            <a:endParaRPr kumimoji="0" sz="4000" b="0" i="0" u="none" strike="noStrike" kern="1200" cap="none" spc="0" normalizeH="0" baseline="-4166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198834" y="6273201"/>
            <a:ext cx="1651847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 marR="0" lvl="0" indent="0" algn="l" defTabSz="1219170" rtl="0" eaLnBrk="1" fontAlgn="auto" latinLnBrk="0" hangingPunct="1">
              <a:lnSpc>
                <a:spcPts val="30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667" b="0" i="0" u="none" strike="noStrike" kern="1200" cap="none" spc="-7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Lecture </a:t>
            </a:r>
            <a:r>
              <a:rPr kumimoji="0" sz="2667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9</a:t>
            </a:r>
            <a:r>
              <a:rPr kumimoji="0" sz="2667" b="0" i="0" u="none" strike="noStrike" kern="1200" cap="none" spc="-1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667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-</a:t>
            </a:r>
            <a:endParaRPr kumimoji="0" sz="26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ftr" sz="quarter" idx="429496729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 marR="0" lvl="0" indent="0" algn="l" defTabSz="1219170" rtl="0" eaLnBrk="1" fontAlgn="auto" latinLnBrk="0" hangingPunct="1">
              <a:lnSpc>
                <a:spcPts val="30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667" b="0" i="0" u="none" strike="noStrike" kern="1200" cap="none" spc="-7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April 30,</a:t>
            </a:r>
            <a:r>
              <a:rPr kumimoji="0" sz="2667" b="0" i="0" u="none" strike="noStrike" kern="1200" cap="none" spc="-12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667" b="0" i="0" u="none" strike="noStrike" kern="1200" cap="none" spc="-7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2019</a:t>
            </a:r>
          </a:p>
        </p:txBody>
      </p:sp>
      <p:sp>
        <p:nvSpPr>
          <p:cNvPr id="18" name="object 18"/>
          <p:cNvSpPr txBox="1">
            <a:spLocks noGrp="1"/>
          </p:cNvSpPr>
          <p:nvPr>
            <p:ph type="dt" sz="half" idx="4294967295"/>
          </p:nvPr>
        </p:nvSpPr>
        <p:spPr>
          <a:xfrm>
            <a:off x="258177" y="8372729"/>
            <a:ext cx="802640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 marR="0" lvl="0" indent="0" algn="l" defTabSz="1219170" rtl="0" eaLnBrk="1" fontAlgn="auto" latinLnBrk="0" hangingPunct="1">
              <a:lnSpc>
                <a:spcPts val="2787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7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Fei-Fei Li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&amp; Justin Johnson &amp; </a:t>
            </a:r>
            <a:r>
              <a:rPr kumimoji="0" sz="2400" b="0" i="0" u="none" strike="noStrike" kern="1200" cap="none" spc="-7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Serena</a:t>
            </a:r>
            <a:r>
              <a:rPr kumimoji="0" sz="2400" b="0" i="0" u="none" strike="noStrike" kern="1200" cap="none" spc="-193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-53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Yeung</a:t>
            </a:r>
          </a:p>
        </p:txBody>
      </p:sp>
      <p:sp>
        <p:nvSpPr>
          <p:cNvPr id="19" name="object 19"/>
          <p:cNvSpPr txBox="1">
            <a:spLocks noGrp="1"/>
          </p:cNvSpPr>
          <p:nvPr>
            <p:ph type="sldNum" sz="quarter" idx="4294967295"/>
          </p:nvPr>
        </p:nvSpPr>
        <p:spPr>
          <a:xfrm>
            <a:off x="9598446" y="8364268"/>
            <a:ext cx="2831252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3866" marR="0" lvl="0" indent="0" algn="l" defTabSz="1219170" rtl="0" eaLnBrk="1" fontAlgn="auto" latinLnBrk="0" hangingPunct="1">
              <a:lnSpc>
                <a:spcPts val="30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2667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pPr marL="33866" marR="0" lvl="0" indent="0" algn="l" defTabSz="1219170" rtl="0" eaLnBrk="1" fontAlgn="auto" latinLnBrk="0" hangingPunct="1">
                <a:lnSpc>
                  <a:spcPts val="308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72</a:t>
            </a:fld>
            <a:endParaRPr kumimoji="0" sz="2667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graphicFrame>
        <p:nvGraphicFramePr>
          <p:cNvPr id="14" name="object 14"/>
          <p:cNvGraphicFramePr>
            <a:graphicFrameLocks noGrp="1"/>
          </p:cNvGraphicFramePr>
          <p:nvPr/>
        </p:nvGraphicFramePr>
        <p:xfrm>
          <a:off x="4453250" y="721467"/>
          <a:ext cx="7528557" cy="506909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5095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095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095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27153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 marR="518159">
                        <a:lnSpc>
                          <a:spcPct val="100699"/>
                        </a:lnSpc>
                        <a:spcBef>
                          <a:spcPts val="585"/>
                        </a:spcBef>
                      </a:pPr>
                      <a:r>
                        <a:rPr sz="2400" b="1" spc="-5" dirty="0">
                          <a:latin typeface="Arial"/>
                          <a:cs typeface="Arial"/>
                        </a:rPr>
                        <a:t>very</a:t>
                      </a:r>
                      <a:r>
                        <a:rPr sz="2400" b="1" spc="-9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400" b="1" spc="-5" dirty="0">
                          <a:latin typeface="Arial"/>
                          <a:cs typeface="Arial"/>
                        </a:rPr>
                        <a:t>similar  dataset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9906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 marR="344170">
                        <a:lnSpc>
                          <a:spcPct val="100699"/>
                        </a:lnSpc>
                        <a:spcBef>
                          <a:spcPts val="585"/>
                        </a:spcBef>
                      </a:pPr>
                      <a:r>
                        <a:rPr sz="2400" b="1" spc="-5" dirty="0">
                          <a:latin typeface="Arial"/>
                          <a:cs typeface="Arial"/>
                        </a:rPr>
                        <a:t>very</a:t>
                      </a:r>
                      <a:r>
                        <a:rPr sz="2400" b="1" spc="-9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400" b="1" spc="-5" dirty="0">
                          <a:latin typeface="Arial"/>
                          <a:cs typeface="Arial"/>
                        </a:rPr>
                        <a:t>different  dataset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9906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00899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2400" b="1" spc="-5" dirty="0">
                          <a:latin typeface="Arial"/>
                          <a:cs typeface="Arial"/>
                        </a:rPr>
                        <a:t>very little</a:t>
                      </a:r>
                      <a:r>
                        <a:rPr sz="2400" b="1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400" b="1" spc="-5" dirty="0">
                          <a:latin typeface="Arial"/>
                          <a:cs typeface="Arial"/>
                        </a:rPr>
                        <a:t>data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10160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 marR="531495">
                        <a:lnSpc>
                          <a:spcPct val="100699"/>
                        </a:lnSpc>
                        <a:spcBef>
                          <a:spcPts val="585"/>
                        </a:spcBef>
                      </a:pPr>
                      <a:r>
                        <a:rPr sz="2400" spc="-5" dirty="0">
                          <a:latin typeface="Arial"/>
                          <a:cs typeface="Arial"/>
                        </a:rPr>
                        <a:t>Use Linear  Classifier</a:t>
                      </a:r>
                      <a:r>
                        <a:rPr sz="2400" spc="-9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400" spc="-5" dirty="0">
                          <a:latin typeface="Arial"/>
                          <a:cs typeface="Arial"/>
                        </a:rPr>
                        <a:t>on  top</a:t>
                      </a:r>
                      <a:r>
                        <a:rPr sz="24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400" spc="-5" dirty="0">
                          <a:latin typeface="Arial"/>
                          <a:cs typeface="Arial"/>
                        </a:rPr>
                        <a:t>layer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9906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 marR="276860">
                        <a:lnSpc>
                          <a:spcPct val="100699"/>
                        </a:lnSpc>
                        <a:spcBef>
                          <a:spcPts val="585"/>
                        </a:spcBef>
                      </a:pPr>
                      <a:r>
                        <a:rPr sz="2400" spc="-35" dirty="0">
                          <a:latin typeface="Arial"/>
                          <a:cs typeface="Arial"/>
                        </a:rPr>
                        <a:t>You’re </a:t>
                      </a:r>
                      <a:r>
                        <a:rPr sz="2400" spc="-5" dirty="0">
                          <a:latin typeface="Arial"/>
                          <a:cs typeface="Arial"/>
                        </a:rPr>
                        <a:t>in  trouble… </a:t>
                      </a:r>
                      <a:r>
                        <a:rPr sz="2400" spc="-25" dirty="0">
                          <a:latin typeface="Arial"/>
                          <a:cs typeface="Arial"/>
                        </a:rPr>
                        <a:t>Try  </a:t>
                      </a:r>
                      <a:r>
                        <a:rPr sz="2400" spc="-5" dirty="0">
                          <a:latin typeface="Arial"/>
                          <a:cs typeface="Arial"/>
                        </a:rPr>
                        <a:t>linear</a:t>
                      </a:r>
                      <a:r>
                        <a:rPr sz="2400" spc="-9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400" dirty="0">
                          <a:latin typeface="Arial"/>
                          <a:cs typeface="Arial"/>
                        </a:rPr>
                        <a:t>classifier  </a:t>
                      </a:r>
                      <a:r>
                        <a:rPr sz="2400" spc="-5" dirty="0">
                          <a:latin typeface="Arial"/>
                          <a:cs typeface="Arial"/>
                        </a:rPr>
                        <a:t>from </a:t>
                      </a:r>
                      <a:r>
                        <a:rPr sz="2400" spc="-10" dirty="0">
                          <a:latin typeface="Arial"/>
                          <a:cs typeface="Arial"/>
                        </a:rPr>
                        <a:t>different  </a:t>
                      </a:r>
                      <a:r>
                        <a:rPr sz="2400" dirty="0">
                          <a:latin typeface="Arial"/>
                          <a:cs typeface="Arial"/>
                        </a:rPr>
                        <a:t>stages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9906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96665">
                <a:tc>
                  <a:txBody>
                    <a:bodyPr/>
                    <a:lstStyle/>
                    <a:p>
                      <a:pPr marL="85725" marR="433705">
                        <a:lnSpc>
                          <a:spcPct val="100699"/>
                        </a:lnSpc>
                        <a:spcBef>
                          <a:spcPts val="585"/>
                        </a:spcBef>
                      </a:pPr>
                      <a:r>
                        <a:rPr sz="2400" b="1" spc="-5" dirty="0">
                          <a:latin typeface="Arial"/>
                          <a:cs typeface="Arial"/>
                        </a:rPr>
                        <a:t>quite </a:t>
                      </a:r>
                      <a:r>
                        <a:rPr sz="2400" b="1" dirty="0">
                          <a:latin typeface="Arial"/>
                          <a:cs typeface="Arial"/>
                        </a:rPr>
                        <a:t>a </a:t>
                      </a:r>
                      <a:r>
                        <a:rPr sz="2400" b="1" spc="-5" dirty="0">
                          <a:latin typeface="Arial"/>
                          <a:cs typeface="Arial"/>
                        </a:rPr>
                        <a:t>lot</a:t>
                      </a:r>
                      <a:r>
                        <a:rPr sz="2400" b="1" spc="-1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400" b="1" spc="-5" dirty="0">
                          <a:latin typeface="Arial"/>
                          <a:cs typeface="Arial"/>
                        </a:rPr>
                        <a:t>of  data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9906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 marR="711200">
                        <a:lnSpc>
                          <a:spcPct val="100699"/>
                        </a:lnSpc>
                        <a:spcBef>
                          <a:spcPts val="585"/>
                        </a:spcBef>
                      </a:pPr>
                      <a:r>
                        <a:rPr sz="2400" spc="-5" dirty="0">
                          <a:latin typeface="Arial"/>
                          <a:cs typeface="Arial"/>
                        </a:rPr>
                        <a:t>Finetune</a:t>
                      </a:r>
                      <a:r>
                        <a:rPr sz="2400" spc="-9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400" dirty="0">
                          <a:latin typeface="Arial"/>
                          <a:cs typeface="Arial"/>
                        </a:rPr>
                        <a:t>a  </a:t>
                      </a:r>
                      <a:r>
                        <a:rPr sz="2400" spc="-5" dirty="0">
                          <a:latin typeface="Arial"/>
                          <a:cs typeface="Arial"/>
                        </a:rPr>
                        <a:t>few</a:t>
                      </a:r>
                      <a:r>
                        <a:rPr sz="2400" spc="-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400" spc="-5" dirty="0">
                          <a:latin typeface="Arial"/>
                          <a:cs typeface="Arial"/>
                        </a:rPr>
                        <a:t>layers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9906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 marR="366395">
                        <a:lnSpc>
                          <a:spcPct val="100699"/>
                        </a:lnSpc>
                        <a:spcBef>
                          <a:spcPts val="585"/>
                        </a:spcBef>
                      </a:pPr>
                      <a:r>
                        <a:rPr sz="2400" spc="-5" dirty="0">
                          <a:latin typeface="Arial"/>
                          <a:cs typeface="Arial"/>
                        </a:rPr>
                        <a:t>Finetune </a:t>
                      </a:r>
                      <a:r>
                        <a:rPr sz="2400" dirty="0">
                          <a:latin typeface="Arial"/>
                          <a:cs typeface="Arial"/>
                        </a:rPr>
                        <a:t>a  </a:t>
                      </a:r>
                      <a:r>
                        <a:rPr sz="2400" spc="-5" dirty="0">
                          <a:latin typeface="Arial"/>
                          <a:cs typeface="Arial"/>
                        </a:rPr>
                        <a:t>larger</a:t>
                      </a:r>
                      <a:r>
                        <a:rPr sz="2400" spc="-9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400" spc="-5" dirty="0">
                          <a:latin typeface="Arial"/>
                          <a:cs typeface="Arial"/>
                        </a:rPr>
                        <a:t>number  of</a:t>
                      </a:r>
                      <a:r>
                        <a:rPr sz="24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400" spc="-5" dirty="0">
                          <a:latin typeface="Arial"/>
                          <a:cs typeface="Arial"/>
                        </a:rPr>
                        <a:t>layers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9906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52774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38480" y="1438321"/>
            <a:ext cx="10397067" cy="1983449"/>
          </a:xfrm>
          <a:prstGeom prst="rect">
            <a:avLst/>
          </a:prstGeom>
        </p:spPr>
        <p:txBody>
          <a:bodyPr vert="horz" wrap="square" lIns="0" tIns="13547" rIns="0" bIns="0" rtlCol="0">
            <a:spAutoFit/>
          </a:bodyPr>
          <a:lstStyle/>
          <a:p>
            <a:pPr marL="16933" marR="6773" indent="3139362">
              <a:lnSpc>
                <a:spcPct val="100299"/>
              </a:lnSpc>
              <a:spcBef>
                <a:spcPts val="107"/>
              </a:spcBef>
            </a:pPr>
            <a:r>
              <a:rPr lang="en-US" sz="6400" dirty="0"/>
              <a:t/>
            </a:r>
            <a:br>
              <a:rPr lang="en-US" sz="6400" dirty="0"/>
            </a:br>
            <a:r>
              <a:rPr lang="en-US" sz="6400" dirty="0"/>
              <a:t>Popular CNN architectures</a:t>
            </a:r>
            <a:endParaRPr sz="6400" dirty="0"/>
          </a:p>
        </p:txBody>
      </p:sp>
      <p:sp>
        <p:nvSpPr>
          <p:cNvPr id="3" name="object 3"/>
          <p:cNvSpPr txBox="1"/>
          <p:nvPr/>
        </p:nvSpPr>
        <p:spPr>
          <a:xfrm>
            <a:off x="210568" y="6290133"/>
            <a:ext cx="11799993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ts val="2753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004298" algn="l"/>
                <a:tab pos="9747430" algn="l"/>
              </a:tabLst>
              <a:defRPr/>
            </a:pPr>
            <a:r>
              <a:rPr kumimoji="0" sz="2400" b="0" i="0" u="none" strike="noStrike" kern="1200" cap="none" spc="-7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Fei-Fei Li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&amp; Justin Johnson &amp;</a:t>
            </a:r>
            <a:r>
              <a:rPr kumimoji="0" sz="2400" b="0" i="0" u="none" strike="noStrike" kern="1200" cap="none" spc="-27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-7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Serena Yeung	</a:t>
            </a:r>
            <a:r>
              <a:rPr kumimoji="0" sz="4000" b="0" i="0" u="none" strike="noStrike" kern="1200" cap="none" spc="-9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Lecture 11 </a:t>
            </a:r>
            <a:r>
              <a:rPr kumimoji="0" sz="4000" b="0" i="0" u="none" strike="noStrike" kern="1200" cap="none" spc="0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-	May </a:t>
            </a:r>
            <a:r>
              <a:rPr kumimoji="0" sz="4000" b="0" i="0" u="none" strike="noStrike" kern="1200" cap="none" spc="-9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10,</a:t>
            </a:r>
            <a:r>
              <a:rPr kumimoji="0" sz="4000" b="0" i="0" u="none" strike="noStrike" kern="1200" cap="none" spc="-200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4000" b="0" i="0" u="none" strike="noStrike" kern="1200" cap="none" spc="-9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2017</a:t>
            </a:r>
            <a:endParaRPr kumimoji="0" sz="4000" b="0" i="0" u="none" strike="noStrike" kern="1200" cap="none" spc="0" normalizeH="0" baseline="-4166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429496729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 marR="0" lvl="0" indent="0" algn="l" defTabSz="1219170" rtl="0" eaLnBrk="1" fontAlgn="auto" latinLnBrk="0" hangingPunct="1">
              <a:lnSpc>
                <a:spcPts val="30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667" b="0" i="0" u="none" strike="noStrike" kern="1200" cap="none" spc="-7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Lecture 11</a:t>
            </a:r>
            <a:r>
              <a:rPr kumimoji="0" sz="2667" b="0" i="0" u="none" strike="noStrike" kern="1200" cap="none" spc="-113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667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-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942034" y="6273201"/>
            <a:ext cx="2085340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 marR="0" lvl="0" indent="0" algn="l" defTabSz="1219170" rtl="0" eaLnBrk="1" fontAlgn="auto" latinLnBrk="0" hangingPunct="1">
              <a:lnSpc>
                <a:spcPts val="30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667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May </a:t>
            </a:r>
            <a:r>
              <a:rPr kumimoji="0" sz="2667" b="0" i="0" u="none" strike="noStrike" kern="1200" cap="none" spc="-7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10,</a:t>
            </a:r>
            <a:r>
              <a:rPr kumimoji="0" sz="2667" b="0" i="0" u="none" strike="noStrike" kern="1200" cap="none" spc="-127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667" b="0" i="0" u="none" strike="noStrike" kern="1200" cap="none" spc="-7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2017</a:t>
            </a:r>
            <a:endParaRPr kumimoji="0" sz="26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dt" sz="half" idx="4294967295"/>
          </p:nvPr>
        </p:nvSpPr>
        <p:spPr>
          <a:xfrm>
            <a:off x="258177" y="8372729"/>
            <a:ext cx="802640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 marR="0" lvl="0" indent="0" algn="l" defTabSz="1219170" rtl="0" eaLnBrk="1" fontAlgn="auto" latinLnBrk="0" hangingPunct="1">
              <a:lnSpc>
                <a:spcPts val="2787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7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Fei-Fei Li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&amp; Justin Johnson &amp; </a:t>
            </a:r>
            <a:r>
              <a:rPr kumimoji="0" sz="2400" b="0" i="0" u="none" strike="noStrike" kern="1200" cap="none" spc="-7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Serena</a:t>
            </a:r>
            <a:r>
              <a:rPr kumimoji="0" sz="2400" b="0" i="0" u="none" strike="noStrike" kern="1200" cap="none" spc="-167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-7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Yeung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9571829" y="6284601"/>
            <a:ext cx="256540" cy="7950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3866" marR="0" lvl="0" indent="0" algn="l" defTabSz="1219170" rtl="0" eaLnBrk="1" fontAlgn="auto" latinLnBrk="0" hangingPunct="1">
              <a:lnSpc>
                <a:spcPts val="30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2667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pPr marL="33866" marR="0" lvl="0" indent="0" algn="l" defTabSz="1219170" rtl="0" eaLnBrk="1" fontAlgn="auto" latinLnBrk="0" hangingPunct="1">
                <a:lnSpc>
                  <a:spcPts val="308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73</a:t>
            </a:fld>
            <a:endParaRPr kumimoji="0" sz="26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42378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342232" y="295631"/>
            <a:ext cx="6646429" cy="20888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0132" y="0"/>
            <a:ext cx="4682067" cy="1282467"/>
          </a:xfrm>
          <a:prstGeom prst="rect">
            <a:avLst/>
          </a:prstGeom>
        </p:spPr>
        <p:txBody>
          <a:bodyPr vert="horz" wrap="square" lIns="0" tIns="261620" rIns="0" bIns="0" rtlCol="0">
            <a:spAutoFit/>
          </a:bodyPr>
          <a:lstStyle/>
          <a:p>
            <a:pPr marL="16933">
              <a:spcBef>
                <a:spcPts val="2060"/>
              </a:spcBef>
            </a:pPr>
            <a:r>
              <a:rPr sz="4000" spc="-7" dirty="0">
                <a:solidFill>
                  <a:srgbClr val="000000"/>
                </a:solidFill>
              </a:rPr>
              <a:t>Case </a:t>
            </a:r>
            <a:r>
              <a:rPr sz="4000" spc="-13" dirty="0">
                <a:solidFill>
                  <a:srgbClr val="000000"/>
                </a:solidFill>
              </a:rPr>
              <a:t>Study:</a:t>
            </a:r>
            <a:r>
              <a:rPr sz="4000" spc="-339" dirty="0">
                <a:solidFill>
                  <a:srgbClr val="000000"/>
                </a:solidFill>
              </a:rPr>
              <a:t> </a:t>
            </a:r>
            <a:r>
              <a:rPr sz="4000" spc="-7" dirty="0">
                <a:solidFill>
                  <a:srgbClr val="000000"/>
                </a:solidFill>
              </a:rPr>
              <a:t>AlexNet</a:t>
            </a:r>
            <a:endParaRPr sz="4000"/>
          </a:p>
          <a:p>
            <a:pPr marL="60958">
              <a:spcBef>
                <a:spcPts val="900"/>
              </a:spcBef>
            </a:pPr>
            <a:r>
              <a:rPr i="1" spc="-7" dirty="0">
                <a:solidFill>
                  <a:srgbClr val="000000"/>
                </a:solidFill>
              </a:rPr>
              <a:t>[Krizhevsky et al.</a:t>
            </a:r>
            <a:r>
              <a:rPr i="1" spc="-20" dirty="0">
                <a:solidFill>
                  <a:srgbClr val="000000"/>
                </a:solidFill>
              </a:rPr>
              <a:t> </a:t>
            </a:r>
            <a:r>
              <a:rPr i="1" spc="-7" dirty="0">
                <a:solidFill>
                  <a:srgbClr val="000000"/>
                </a:solidFill>
              </a:rPr>
              <a:t>2012]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10567" y="6290133"/>
            <a:ext cx="1183386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ts val="2753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004298" algn="l"/>
                <a:tab pos="9747430" algn="l"/>
              </a:tabLst>
              <a:defRPr/>
            </a:pPr>
            <a:r>
              <a:rPr kumimoji="0" sz="2400" b="0" i="0" u="none" strike="noStrike" kern="1200" cap="none" spc="-7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Fei-Fei Li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&amp; Justin Johnson &amp;</a:t>
            </a:r>
            <a:r>
              <a:rPr kumimoji="0" sz="2400" b="0" i="0" u="none" strike="noStrike" kern="120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-7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Serena</a:t>
            </a:r>
            <a:r>
              <a:rPr kumimoji="0" sz="2400" b="0" i="0" u="none" strike="noStrike" kern="1200" cap="none" spc="-47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-53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Yeung	</a:t>
            </a:r>
            <a:r>
              <a:rPr kumimoji="0" sz="4000" b="0" i="0" u="none" strike="noStrike" kern="1200" cap="none" spc="-9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Lecture </a:t>
            </a:r>
            <a:r>
              <a:rPr kumimoji="0" sz="4000" b="0" i="0" u="none" strike="noStrike" kern="1200" cap="none" spc="0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9</a:t>
            </a:r>
            <a:r>
              <a:rPr kumimoji="0" sz="4000" b="0" i="0" u="none" strike="noStrike" kern="1200" cap="none" spc="-9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4000" b="0" i="0" u="none" strike="noStrike" kern="1200" cap="none" spc="0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-	</a:t>
            </a:r>
            <a:r>
              <a:rPr kumimoji="0" sz="4000" b="0" i="0" u="none" strike="noStrike" kern="1200" cap="none" spc="-9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April 30,</a:t>
            </a:r>
            <a:r>
              <a:rPr kumimoji="0" sz="4000" b="0" i="0" u="none" strike="noStrike" kern="1200" cap="none" spc="-189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4000" b="0" i="0" u="none" strike="noStrike" kern="1200" cap="none" spc="-9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2019</a:t>
            </a:r>
            <a:endParaRPr kumimoji="0" sz="4000" b="0" i="0" u="none" strike="noStrike" kern="1200" cap="none" spc="0" normalizeH="0" baseline="-4166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984767" y="5799765"/>
            <a:ext cx="5818293" cy="1418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 marR="0" lvl="0" indent="0" algn="l" defTabSz="1219170" rtl="0" eaLnBrk="1" fontAlgn="auto" latinLnBrk="0" hangingPunct="1">
              <a:lnSpc>
                <a:spcPts val="1147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067" b="0" i="0" u="none" strike="noStrike" kern="1200" cap="none" spc="-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Figure copyright Alex Krizhevsky, Ilya Sutskever, </a:t>
            </a:r>
            <a:r>
              <a:rPr kumimoji="0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and </a:t>
            </a:r>
            <a:r>
              <a:rPr kumimoji="0" sz="1067" b="0" i="0" u="none" strike="noStrike" kern="1200" cap="none" spc="-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Geoffrey Hinton, 2012. Reproduced with</a:t>
            </a:r>
            <a:r>
              <a:rPr kumimoji="0" sz="1067" b="0" i="0" u="none" strike="noStrike" kern="1200" cap="none" spc="-6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1067" b="0" i="0" u="none" strike="noStrike" kern="1200" cap="none" spc="-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permission.</a:t>
            </a:r>
            <a:endParaRPr kumimoji="0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198834" y="6273201"/>
            <a:ext cx="1651847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 marR="0" lvl="0" indent="0" algn="l" defTabSz="1219170" rtl="0" eaLnBrk="1" fontAlgn="auto" latinLnBrk="0" hangingPunct="1">
              <a:lnSpc>
                <a:spcPts val="30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667" b="0" i="0" u="none" strike="noStrike" kern="1200" cap="none" spc="-7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Lecture </a:t>
            </a:r>
            <a:r>
              <a:rPr kumimoji="0" sz="2667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9</a:t>
            </a:r>
            <a:r>
              <a:rPr kumimoji="0" sz="2667" b="0" i="0" u="none" strike="noStrike" kern="1200" cap="none" spc="-1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667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-</a:t>
            </a:r>
            <a:endParaRPr kumimoji="0" sz="26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429496729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 marR="0" lvl="0" indent="0" algn="l" defTabSz="1219170" rtl="0" eaLnBrk="1" fontAlgn="auto" latinLnBrk="0" hangingPunct="1">
              <a:lnSpc>
                <a:spcPts val="30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667" b="0" i="0" u="none" strike="noStrike" kern="1200" cap="none" spc="-7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April 30,</a:t>
            </a:r>
            <a:r>
              <a:rPr kumimoji="0" sz="2667" b="0" i="0" u="none" strike="noStrike" kern="1200" cap="none" spc="-12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667" b="0" i="0" u="none" strike="noStrike" kern="1200" cap="none" spc="-7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2019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dt" sz="half" idx="4294967295"/>
          </p:nvPr>
        </p:nvSpPr>
        <p:spPr>
          <a:xfrm>
            <a:off x="258178" y="8372729"/>
            <a:ext cx="7983503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 marR="0" lvl="0" indent="0" algn="l" defTabSz="1219170" rtl="0" eaLnBrk="1" fontAlgn="auto" latinLnBrk="0" hangingPunct="1">
              <a:lnSpc>
                <a:spcPts val="2787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7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Fei-Fei Li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&amp; Justin Johnson &amp; </a:t>
            </a:r>
            <a:r>
              <a:rPr kumimoji="0" sz="2400" b="0" i="0" u="none" strike="noStrike" kern="1200" cap="none" spc="-7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Serena</a:t>
            </a:r>
            <a:r>
              <a:rPr kumimoji="0" sz="2400" b="0" i="0" u="none" strike="noStrike" kern="1200" cap="none" spc="-193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-53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Yeung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3866" marR="0" lvl="0" indent="0" algn="l" defTabSz="1219170" rtl="0" eaLnBrk="1" fontAlgn="auto" latinLnBrk="0" hangingPunct="1">
              <a:lnSpc>
                <a:spcPts val="30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2667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pPr marL="33866" marR="0" lvl="0" indent="0" algn="l" defTabSz="1219170" rtl="0" eaLnBrk="1" fontAlgn="auto" latinLnBrk="0" hangingPunct="1">
                <a:lnSpc>
                  <a:spcPts val="308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74</a:t>
            </a:fld>
            <a:endParaRPr kumimoji="0" sz="2667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40233" y="1659817"/>
            <a:ext cx="1508760" cy="3979722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0" lvl="0" indent="0" algn="l" defTabSz="1219170" rtl="0" eaLnBrk="1" fontAlgn="auto" latinLnBrk="0" hangingPunct="1">
              <a:lnSpc>
                <a:spcPts val="2219"/>
              </a:lnSpc>
              <a:spcBef>
                <a:spcPts val="133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67" b="1" i="0" u="none" strike="noStrike" kern="1200" cap="none" spc="-7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Architecture:</a:t>
            </a:r>
            <a:endParaRPr kumimoji="0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6933" marR="112604" lvl="0" indent="0" algn="l" defTabSz="1219170" rtl="0" eaLnBrk="1" fontAlgn="auto" latinLnBrk="0" hangingPunct="1">
              <a:lnSpc>
                <a:spcPts val="2200"/>
              </a:lnSpc>
              <a:spcBef>
                <a:spcPts val="87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67" b="0" i="0" u="none" strike="noStrike" kern="1200" cap="none" spc="-7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CONV1  </a:t>
            </a:r>
            <a:r>
              <a:rPr kumimoji="0" sz="1867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MAX</a:t>
            </a:r>
            <a:r>
              <a:rPr kumimoji="0" sz="1867" b="0" i="0" u="none" strike="noStrike" kern="1200" cap="none" spc="-133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67" b="0" i="0" u="none" strike="noStrike" kern="1200" cap="none" spc="-7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POOL1  </a:t>
            </a:r>
            <a:r>
              <a:rPr kumimoji="0" sz="1867" b="0" i="0" u="none" strike="noStrike" kern="1200" cap="none" spc="-7" normalizeH="0" baseline="0" noProof="0" dirty="0">
                <a:ln>
                  <a:noFill/>
                </a:ln>
                <a:solidFill>
                  <a:srgbClr val="6AA84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NORM1  </a:t>
            </a:r>
            <a:r>
              <a:rPr kumimoji="0" sz="1867" b="0" i="0" u="none" strike="noStrike" kern="1200" cap="none" spc="-7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CONV2  </a:t>
            </a:r>
            <a:r>
              <a:rPr kumimoji="0" sz="1867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MAX</a:t>
            </a:r>
            <a:r>
              <a:rPr kumimoji="0" sz="1867" b="0" i="0" u="none" strike="noStrike" kern="1200" cap="none" spc="-133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67" b="0" i="0" u="none" strike="noStrike" kern="1200" cap="none" spc="-7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POOL2  </a:t>
            </a:r>
            <a:r>
              <a:rPr kumimoji="0" sz="1867" b="0" i="0" u="none" strike="noStrike" kern="1200" cap="none" spc="-7" normalizeH="0" baseline="0" noProof="0" dirty="0">
                <a:ln>
                  <a:noFill/>
                </a:ln>
                <a:solidFill>
                  <a:srgbClr val="6AA84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NORM2  </a:t>
            </a:r>
            <a:r>
              <a:rPr kumimoji="0" sz="1867" b="0" i="0" u="none" strike="noStrike" kern="1200" cap="none" spc="-7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CONV3  CONV4  CONV5</a:t>
            </a:r>
            <a:endParaRPr kumimoji="0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6933" marR="178642" lvl="0" indent="0" algn="l" defTabSz="121917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67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Max</a:t>
            </a:r>
            <a:r>
              <a:rPr kumimoji="0" sz="1867" b="0" i="0" u="none" strike="noStrike" kern="1200" cap="none" spc="-133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67" b="0" i="0" u="none" strike="noStrike" kern="1200" cap="none" spc="-7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POOL3  </a:t>
            </a:r>
            <a:r>
              <a:rPr kumimoji="0" sz="1867" b="0" i="0" u="none" strike="noStrike" kern="1200" cap="none" spc="-7" normalizeH="0" baseline="0" noProof="0" dirty="0">
                <a:ln>
                  <a:noFill/>
                </a:ln>
                <a:solidFill>
                  <a:srgbClr val="E69137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FC6</a:t>
            </a:r>
            <a:endParaRPr kumimoji="0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6933" marR="1033754" lvl="0" indent="0" algn="l" defTabSz="121917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67" b="0" i="0" u="none" strike="noStrike" kern="1200" cap="none" spc="-7" normalizeH="0" baseline="0" noProof="0" dirty="0">
                <a:ln>
                  <a:noFill/>
                </a:ln>
                <a:solidFill>
                  <a:srgbClr val="E69137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FC7  FC8</a:t>
            </a:r>
            <a:endParaRPr kumimoji="0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29370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7001" y="1194146"/>
            <a:ext cx="11282399" cy="43067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377700" y="3354399"/>
            <a:ext cx="914400" cy="357293"/>
          </a:xfrm>
          <a:custGeom>
            <a:avLst/>
            <a:gdLst/>
            <a:ahLst/>
            <a:cxnLst/>
            <a:rect l="l" t="t" r="r" b="b"/>
            <a:pathLst>
              <a:path w="685800" h="267969">
                <a:moveTo>
                  <a:pt x="0" y="0"/>
                </a:moveTo>
                <a:lnTo>
                  <a:pt x="685199" y="0"/>
                </a:lnTo>
                <a:lnTo>
                  <a:pt x="685199" y="267899"/>
                </a:lnTo>
                <a:lnTo>
                  <a:pt x="0" y="2678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52167" y="348185"/>
            <a:ext cx="10706100" cy="427532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667" spc="-7" dirty="0">
                <a:solidFill>
                  <a:srgbClr val="000000"/>
                </a:solidFill>
              </a:rPr>
              <a:t>ImageNet Large Scale </a:t>
            </a:r>
            <a:r>
              <a:rPr sz="2667" spc="-13" dirty="0">
                <a:solidFill>
                  <a:srgbClr val="000000"/>
                </a:solidFill>
              </a:rPr>
              <a:t>Visual </a:t>
            </a:r>
            <a:r>
              <a:rPr sz="2667" spc="-7" dirty="0">
                <a:solidFill>
                  <a:srgbClr val="000000"/>
                </a:solidFill>
              </a:rPr>
              <a:t>Recognition Challenge </a:t>
            </a:r>
            <a:r>
              <a:rPr sz="2667" dirty="0">
                <a:solidFill>
                  <a:srgbClr val="000000"/>
                </a:solidFill>
              </a:rPr>
              <a:t>(ILSVRC)</a:t>
            </a:r>
            <a:r>
              <a:rPr sz="2667" spc="-100" dirty="0">
                <a:solidFill>
                  <a:srgbClr val="000000"/>
                </a:solidFill>
              </a:rPr>
              <a:t> </a:t>
            </a:r>
            <a:r>
              <a:rPr sz="2667" spc="-7" dirty="0">
                <a:solidFill>
                  <a:srgbClr val="000000"/>
                </a:solidFill>
              </a:rPr>
              <a:t>winners</a:t>
            </a:r>
            <a:endParaRPr sz="2667"/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125150" y="5485679"/>
          <a:ext cx="10693396" cy="44519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136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01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022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7489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6689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7865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9069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39615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91196">
                <a:tc>
                  <a:txBody>
                    <a:bodyPr/>
                    <a:lstStyle/>
                    <a:p>
                      <a:pPr marL="31750">
                        <a:lnSpc>
                          <a:spcPts val="969"/>
                        </a:lnSpc>
                      </a:pPr>
                      <a:r>
                        <a:rPr sz="1300" spc="-5" dirty="0">
                          <a:latin typeface="Calibri"/>
                          <a:cs typeface="Calibri"/>
                        </a:rPr>
                        <a:t>Lin et</a:t>
                      </a:r>
                      <a:r>
                        <a:rPr sz="13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dirty="0">
                          <a:latin typeface="Calibri"/>
                          <a:cs typeface="Calibri"/>
                        </a:rPr>
                        <a:t>al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83820" algn="r">
                        <a:lnSpc>
                          <a:spcPts val="1010"/>
                        </a:lnSpc>
                      </a:pPr>
                      <a:r>
                        <a:rPr sz="1300" spc="-5" dirty="0">
                          <a:latin typeface="Calibri"/>
                          <a:cs typeface="Calibri"/>
                        </a:rPr>
                        <a:t>Sanchez</a:t>
                      </a:r>
                      <a:r>
                        <a:rPr sz="1300" spc="-1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dirty="0">
                          <a:latin typeface="Calibri"/>
                          <a:cs typeface="Calibri"/>
                        </a:rPr>
                        <a:t>&amp;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85090" algn="r">
                        <a:lnSpc>
                          <a:spcPts val="1010"/>
                        </a:lnSpc>
                        <a:tabLst>
                          <a:tab pos="988060" algn="l"/>
                        </a:tabLst>
                      </a:pPr>
                      <a:r>
                        <a:rPr sz="1300" spc="-5" dirty="0">
                          <a:latin typeface="Calibri"/>
                          <a:cs typeface="Calibri"/>
                        </a:rPr>
                        <a:t>Krizhevsky et </a:t>
                      </a:r>
                      <a:r>
                        <a:rPr sz="1300" dirty="0">
                          <a:latin typeface="Calibri"/>
                          <a:cs typeface="Calibri"/>
                        </a:rPr>
                        <a:t>al	</a:t>
                      </a:r>
                      <a:r>
                        <a:rPr sz="2000" spc="-7" baseline="2777" dirty="0">
                          <a:latin typeface="Calibri"/>
                          <a:cs typeface="Calibri"/>
                        </a:rPr>
                        <a:t>Zeiler</a:t>
                      </a:r>
                      <a:r>
                        <a:rPr sz="2000" spc="-150" baseline="2777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baseline="2777" dirty="0">
                          <a:latin typeface="Calibri"/>
                          <a:cs typeface="Calibri"/>
                        </a:rPr>
                        <a:t>&amp;</a:t>
                      </a:r>
                      <a:endParaRPr sz="2000" baseline="2777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14300" algn="r">
                        <a:lnSpc>
                          <a:spcPts val="969"/>
                        </a:lnSpc>
                        <a:tabLst>
                          <a:tab pos="775335" algn="l"/>
                        </a:tabLst>
                      </a:pPr>
                      <a:r>
                        <a:rPr sz="1300" spc="-5" dirty="0">
                          <a:latin typeface="Calibri"/>
                          <a:cs typeface="Calibri"/>
                        </a:rPr>
                        <a:t>Simonyan </a:t>
                      </a:r>
                      <a:r>
                        <a:rPr sz="1300" dirty="0">
                          <a:latin typeface="Calibri"/>
                          <a:cs typeface="Calibri"/>
                        </a:rPr>
                        <a:t>&amp;	</a:t>
                      </a:r>
                      <a:r>
                        <a:rPr sz="1300" spc="-5" dirty="0">
                          <a:latin typeface="Calibri"/>
                          <a:cs typeface="Calibri"/>
                        </a:rPr>
                        <a:t>Szegedy et</a:t>
                      </a:r>
                      <a:r>
                        <a:rPr sz="1300" spc="-9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dirty="0">
                          <a:latin typeface="Calibri"/>
                          <a:cs typeface="Calibri"/>
                        </a:rPr>
                        <a:t>al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47320">
                        <a:lnSpc>
                          <a:spcPts val="969"/>
                        </a:lnSpc>
                      </a:pPr>
                      <a:r>
                        <a:rPr sz="1300" spc="-5" dirty="0">
                          <a:latin typeface="Calibri"/>
                          <a:cs typeface="Calibri"/>
                        </a:rPr>
                        <a:t>He et</a:t>
                      </a:r>
                      <a:r>
                        <a:rPr sz="13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dirty="0">
                          <a:latin typeface="Calibri"/>
                          <a:cs typeface="Calibri"/>
                        </a:rPr>
                        <a:t>al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56845">
                        <a:lnSpc>
                          <a:spcPts val="969"/>
                        </a:lnSpc>
                      </a:pPr>
                      <a:r>
                        <a:rPr sz="1300" spc="-5" dirty="0">
                          <a:latin typeface="Calibri"/>
                          <a:cs typeface="Calibri"/>
                        </a:rPr>
                        <a:t>Shao et</a:t>
                      </a:r>
                      <a:r>
                        <a:rPr sz="13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dirty="0">
                          <a:latin typeface="Calibri"/>
                          <a:cs typeface="Calibri"/>
                        </a:rPr>
                        <a:t>al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4130" algn="ctr">
                        <a:lnSpc>
                          <a:spcPts val="950"/>
                        </a:lnSpc>
                      </a:pPr>
                      <a:r>
                        <a:rPr sz="1300" spc="-5" dirty="0">
                          <a:latin typeface="Calibri"/>
                          <a:cs typeface="Calibri"/>
                        </a:rPr>
                        <a:t>Hu et</a:t>
                      </a:r>
                      <a:r>
                        <a:rPr sz="13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dirty="0">
                          <a:latin typeface="Calibri"/>
                          <a:cs typeface="Calibri"/>
                        </a:rPr>
                        <a:t>al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22555">
                        <a:lnSpc>
                          <a:spcPts val="969"/>
                        </a:lnSpc>
                      </a:pPr>
                      <a:r>
                        <a:rPr sz="1300" spc="-5" dirty="0">
                          <a:latin typeface="Calibri"/>
                          <a:cs typeface="Calibri"/>
                        </a:rPr>
                        <a:t>Russakovsky et</a:t>
                      </a:r>
                      <a:r>
                        <a:rPr sz="1300" spc="-6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dirty="0">
                          <a:latin typeface="Calibri"/>
                          <a:cs typeface="Calibri"/>
                        </a:rPr>
                        <a:t>al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119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94615" algn="r">
                        <a:lnSpc>
                          <a:spcPts val="1030"/>
                        </a:lnSpc>
                      </a:pPr>
                      <a:r>
                        <a:rPr sz="1300" spc="-5" dirty="0">
                          <a:latin typeface="Calibri"/>
                          <a:cs typeface="Calibri"/>
                        </a:rPr>
                        <a:t>Perronnin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16205" algn="r">
                        <a:lnSpc>
                          <a:spcPts val="1030"/>
                        </a:lnSpc>
                        <a:tabLst>
                          <a:tab pos="864869" algn="l"/>
                        </a:tabLst>
                      </a:pPr>
                      <a:r>
                        <a:rPr sz="1300" spc="-5" dirty="0">
                          <a:latin typeface="Calibri"/>
                          <a:cs typeface="Calibri"/>
                        </a:rPr>
                        <a:t>(AlexNet</a:t>
                      </a:r>
                      <a:r>
                        <a:rPr sz="1300" dirty="0">
                          <a:latin typeface="Calibri"/>
                          <a:cs typeface="Calibri"/>
                        </a:rPr>
                        <a:t>)	</a:t>
                      </a:r>
                      <a:r>
                        <a:rPr sz="2000" spc="-7" baseline="2777" dirty="0">
                          <a:latin typeface="Calibri"/>
                          <a:cs typeface="Calibri"/>
                        </a:rPr>
                        <a:t>Fergus</a:t>
                      </a:r>
                      <a:endParaRPr sz="2000" baseline="2777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21920" algn="r">
                        <a:lnSpc>
                          <a:spcPts val="1030"/>
                        </a:lnSpc>
                      </a:pPr>
                      <a:r>
                        <a:rPr sz="1300" spc="-5" dirty="0">
                          <a:latin typeface="Calibri"/>
                          <a:cs typeface="Calibri"/>
                        </a:rPr>
                        <a:t>Zisserman (VGG)</a:t>
                      </a:r>
                      <a:r>
                        <a:rPr sz="130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5" dirty="0">
                          <a:latin typeface="Calibri"/>
                          <a:cs typeface="Calibri"/>
                        </a:rPr>
                        <a:t>(GoogLeNet)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21920">
                        <a:lnSpc>
                          <a:spcPts val="1030"/>
                        </a:lnSpc>
                      </a:pPr>
                      <a:r>
                        <a:rPr sz="1300" spc="-5" dirty="0">
                          <a:latin typeface="Calibri"/>
                          <a:cs typeface="Calibri"/>
                        </a:rPr>
                        <a:t>(ResNet)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4130" algn="ctr">
                        <a:lnSpc>
                          <a:spcPts val="1019"/>
                        </a:lnSpc>
                      </a:pPr>
                      <a:r>
                        <a:rPr sz="1300" spc="-5" dirty="0">
                          <a:latin typeface="Calibri"/>
                          <a:cs typeface="Calibri"/>
                        </a:rPr>
                        <a:t>(SENet)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object 6"/>
          <p:cNvSpPr txBox="1"/>
          <p:nvPr/>
        </p:nvSpPr>
        <p:spPr>
          <a:xfrm>
            <a:off x="1059665" y="4363234"/>
            <a:ext cx="1918547" cy="268449"/>
          </a:xfrm>
          <a:prstGeom prst="rect">
            <a:avLst/>
          </a:prstGeom>
          <a:solidFill>
            <a:srgbClr val="FFFFFF"/>
          </a:solidFill>
          <a:ln w="9524">
            <a:solidFill>
              <a:srgbClr val="000000"/>
            </a:solidFill>
          </a:ln>
        </p:spPr>
        <p:txBody>
          <a:bodyPr vert="horz" wrap="square" lIns="0" tIns="22013" rIns="0" bIns="0" rtlCol="0">
            <a:spAutoFit/>
          </a:bodyPr>
          <a:lstStyle/>
          <a:p>
            <a:pPr marL="619745" marR="0" lvl="0" indent="0" algn="l" defTabSz="1219170" rtl="0" eaLnBrk="1" fontAlgn="auto" latinLnBrk="0" hangingPunct="1">
              <a:lnSpc>
                <a:spcPct val="100000"/>
              </a:lnSpc>
              <a:spcBef>
                <a:spcPts val="173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shallow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154365" y="4363233"/>
            <a:ext cx="914400" cy="268449"/>
          </a:xfrm>
          <a:prstGeom prst="rect">
            <a:avLst/>
          </a:prstGeom>
          <a:solidFill>
            <a:srgbClr val="FFFFFF"/>
          </a:solidFill>
          <a:ln w="9524">
            <a:solidFill>
              <a:srgbClr val="000000"/>
            </a:solidFill>
          </a:ln>
        </p:spPr>
        <p:txBody>
          <a:bodyPr vert="horz" wrap="square" lIns="0" tIns="22013" rIns="0" bIns="0" rtlCol="0">
            <a:spAutoFit/>
          </a:bodyPr>
          <a:lstStyle/>
          <a:p>
            <a:pPr marL="78738" marR="0" lvl="0" indent="0" algn="l" defTabSz="1219170" rtl="0" eaLnBrk="1" fontAlgn="auto" latinLnBrk="0" hangingPunct="1">
              <a:lnSpc>
                <a:spcPct val="100000"/>
              </a:lnSpc>
              <a:spcBef>
                <a:spcPts val="173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8</a:t>
            </a:r>
            <a:r>
              <a:rPr kumimoji="0" sz="1600" b="0" i="0" u="none" strike="noStrike" kern="1200" cap="none" spc="-4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layers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271965" y="4363234"/>
            <a:ext cx="914400" cy="357293"/>
          </a:xfrm>
          <a:custGeom>
            <a:avLst/>
            <a:gdLst/>
            <a:ahLst/>
            <a:cxnLst/>
            <a:rect l="l" t="t" r="r" b="b"/>
            <a:pathLst>
              <a:path w="685800" h="267970">
                <a:moveTo>
                  <a:pt x="0" y="0"/>
                </a:moveTo>
                <a:lnTo>
                  <a:pt x="685199" y="0"/>
                </a:lnTo>
                <a:lnTo>
                  <a:pt x="685199" y="267899"/>
                </a:lnTo>
                <a:lnTo>
                  <a:pt x="0" y="2678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271965" y="4363233"/>
            <a:ext cx="914400" cy="268449"/>
          </a:xfrm>
          <a:prstGeom prst="rect">
            <a:avLst/>
          </a:prstGeom>
          <a:ln w="9524">
            <a:solidFill>
              <a:srgbClr val="000000"/>
            </a:solidFill>
          </a:ln>
        </p:spPr>
        <p:txBody>
          <a:bodyPr vert="horz" wrap="square" lIns="0" tIns="22013" rIns="0" bIns="0" rtlCol="0">
            <a:spAutoFit/>
          </a:bodyPr>
          <a:lstStyle/>
          <a:p>
            <a:pPr marL="78738" marR="0" lvl="0" indent="0" algn="l" defTabSz="1219170" rtl="0" eaLnBrk="1" fontAlgn="auto" latinLnBrk="0" hangingPunct="1">
              <a:lnSpc>
                <a:spcPct val="100000"/>
              </a:lnSpc>
              <a:spcBef>
                <a:spcPts val="173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8</a:t>
            </a:r>
            <a:r>
              <a:rPr kumimoji="0" sz="1600" b="0" i="0" u="none" strike="noStrike" kern="1200" cap="none" spc="-4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layers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260100" y="3354399"/>
            <a:ext cx="914400" cy="296662"/>
          </a:xfrm>
          <a:prstGeom prst="rect">
            <a:avLst/>
          </a:prstGeom>
          <a:ln w="9524">
            <a:solidFill>
              <a:srgbClr val="000000"/>
            </a:solidFill>
          </a:ln>
        </p:spPr>
        <p:txBody>
          <a:bodyPr vert="horz" wrap="square" lIns="0" tIns="49953" rIns="0" bIns="0" rtlCol="0">
            <a:spAutoFit/>
          </a:bodyPr>
          <a:lstStyle/>
          <a:p>
            <a:pPr marL="44026" marR="0" lvl="0" indent="0" algn="l" defTabSz="1219170" rtl="0" eaLnBrk="1" fontAlgn="auto" latinLnBrk="0" hangingPunct="1">
              <a:lnSpc>
                <a:spcPct val="100000"/>
              </a:lnSpc>
              <a:spcBef>
                <a:spcPts val="393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19</a:t>
            </a:r>
            <a:r>
              <a:rPr kumimoji="0" sz="1600" b="0" i="0" u="none" strike="noStrike" kern="1200" cap="none" spc="-73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layers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405312" y="3387289"/>
            <a:ext cx="858520" cy="26332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0" lvl="0" indent="0" algn="l" defTabSz="1219170" rtl="0" eaLnBrk="1" fontAlgn="auto" latinLnBrk="0" hangingPunct="1">
              <a:lnSpc>
                <a:spcPct val="100000"/>
              </a:lnSpc>
              <a:spcBef>
                <a:spcPts val="133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22</a:t>
            </a:r>
            <a:r>
              <a:rPr kumimoji="0" sz="16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layers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301834" y="1533533"/>
            <a:ext cx="1002453" cy="296662"/>
          </a:xfrm>
          <a:prstGeom prst="rect">
            <a:avLst/>
          </a:prstGeom>
          <a:ln w="9524">
            <a:solidFill>
              <a:srgbClr val="000000"/>
            </a:solidFill>
          </a:ln>
        </p:spPr>
        <p:txBody>
          <a:bodyPr vert="horz" wrap="square" lIns="0" tIns="49953" rIns="0" bIns="0" rtlCol="0">
            <a:spAutoFit/>
          </a:bodyPr>
          <a:lstStyle/>
          <a:p>
            <a:pPr marL="32173" marR="0" lvl="0" indent="0" algn="l" defTabSz="1219170" rtl="0" eaLnBrk="1" fontAlgn="auto" latinLnBrk="0" hangingPunct="1">
              <a:lnSpc>
                <a:spcPct val="100000"/>
              </a:lnSpc>
              <a:spcBef>
                <a:spcPts val="393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152</a:t>
            </a:r>
            <a:r>
              <a:rPr kumimoji="0" sz="16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layers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419434" y="1533533"/>
            <a:ext cx="1002453" cy="296662"/>
          </a:xfrm>
          <a:prstGeom prst="rect">
            <a:avLst/>
          </a:prstGeom>
          <a:ln w="9524">
            <a:solidFill>
              <a:srgbClr val="000000"/>
            </a:solidFill>
          </a:ln>
        </p:spPr>
        <p:txBody>
          <a:bodyPr vert="horz" wrap="square" lIns="0" tIns="49953" rIns="0" bIns="0" rtlCol="0">
            <a:spAutoFit/>
          </a:bodyPr>
          <a:lstStyle/>
          <a:p>
            <a:pPr marL="32173" marR="0" lvl="0" indent="0" algn="l" defTabSz="1219170" rtl="0" eaLnBrk="1" fontAlgn="auto" latinLnBrk="0" hangingPunct="1">
              <a:lnSpc>
                <a:spcPct val="100000"/>
              </a:lnSpc>
              <a:spcBef>
                <a:spcPts val="393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152</a:t>
            </a:r>
            <a:r>
              <a:rPr kumimoji="0" sz="16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layers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9537034" y="1533533"/>
            <a:ext cx="1002453" cy="296662"/>
          </a:xfrm>
          <a:prstGeom prst="rect">
            <a:avLst/>
          </a:prstGeom>
          <a:ln w="9524">
            <a:solidFill>
              <a:srgbClr val="000000"/>
            </a:solidFill>
          </a:ln>
        </p:spPr>
        <p:txBody>
          <a:bodyPr vert="horz" wrap="square" lIns="0" tIns="49953" rIns="0" bIns="0" rtlCol="0">
            <a:spAutoFit/>
          </a:bodyPr>
          <a:lstStyle/>
          <a:p>
            <a:pPr marL="32173" marR="0" lvl="0" indent="0" algn="l" defTabSz="1219170" rtl="0" eaLnBrk="1" fontAlgn="auto" latinLnBrk="0" hangingPunct="1">
              <a:lnSpc>
                <a:spcPct val="100000"/>
              </a:lnSpc>
              <a:spcBef>
                <a:spcPts val="393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152</a:t>
            </a:r>
            <a:r>
              <a:rPr kumimoji="0" sz="16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layers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367683" y="4854116"/>
            <a:ext cx="186299" cy="1826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2438283" y="4854116"/>
            <a:ext cx="186299" cy="1826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3508883" y="4797883"/>
            <a:ext cx="186299" cy="1826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4579483" y="4797883"/>
            <a:ext cx="186299" cy="18269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5623749" y="4582483"/>
            <a:ext cx="186299" cy="1826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6741349" y="4544083"/>
            <a:ext cx="186299" cy="1826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7709883" y="2112216"/>
            <a:ext cx="186299" cy="1826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8739216" y="2112216"/>
            <a:ext cx="186299" cy="18269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9841149" y="2112216"/>
            <a:ext cx="186299" cy="1826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1508201" y="4945465"/>
            <a:ext cx="984673" cy="0"/>
          </a:xfrm>
          <a:custGeom>
            <a:avLst/>
            <a:gdLst/>
            <a:ahLst/>
            <a:cxnLst/>
            <a:rect l="l" t="t" r="r" b="b"/>
            <a:pathLst>
              <a:path w="738505">
                <a:moveTo>
                  <a:pt x="0" y="0"/>
                </a:moveTo>
                <a:lnTo>
                  <a:pt x="737999" y="0"/>
                </a:lnTo>
              </a:path>
            </a:pathLst>
          </a:custGeom>
          <a:ln w="9524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2578800" y="4889066"/>
            <a:ext cx="984673" cy="56727"/>
          </a:xfrm>
          <a:custGeom>
            <a:avLst/>
            <a:gdLst/>
            <a:ahLst/>
            <a:cxnLst/>
            <a:rect l="l" t="t" r="r" b="b"/>
            <a:pathLst>
              <a:path w="738505" h="42545">
                <a:moveTo>
                  <a:pt x="0" y="42299"/>
                </a:moveTo>
                <a:lnTo>
                  <a:pt x="737999" y="0"/>
                </a:lnTo>
              </a:path>
            </a:pathLst>
          </a:custGeom>
          <a:ln w="9524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3649399" y="4889233"/>
            <a:ext cx="983827" cy="0"/>
          </a:xfrm>
          <a:custGeom>
            <a:avLst/>
            <a:gdLst/>
            <a:ahLst/>
            <a:cxnLst/>
            <a:rect l="l" t="t" r="r" b="b"/>
            <a:pathLst>
              <a:path w="737870">
                <a:moveTo>
                  <a:pt x="0" y="0"/>
                </a:moveTo>
                <a:lnTo>
                  <a:pt x="737699" y="0"/>
                </a:lnTo>
              </a:path>
            </a:pathLst>
          </a:custGeom>
          <a:ln w="9524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4719999" y="4674034"/>
            <a:ext cx="958427" cy="215900"/>
          </a:xfrm>
          <a:custGeom>
            <a:avLst/>
            <a:gdLst/>
            <a:ahLst/>
            <a:cxnLst/>
            <a:rect l="l" t="t" r="r" b="b"/>
            <a:pathLst>
              <a:path w="718820" h="161925">
                <a:moveTo>
                  <a:pt x="0" y="161399"/>
                </a:moveTo>
                <a:lnTo>
                  <a:pt x="718199" y="0"/>
                </a:lnTo>
              </a:path>
            </a:pathLst>
          </a:custGeom>
          <a:ln w="9524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5764267" y="4635434"/>
            <a:ext cx="1031240" cy="38945"/>
          </a:xfrm>
          <a:custGeom>
            <a:avLst/>
            <a:gdLst/>
            <a:ahLst/>
            <a:cxnLst/>
            <a:rect l="l" t="t" r="r" b="b"/>
            <a:pathLst>
              <a:path w="773429" h="29210">
                <a:moveTo>
                  <a:pt x="0" y="28799"/>
                </a:moveTo>
                <a:lnTo>
                  <a:pt x="773099" y="0"/>
                </a:lnTo>
              </a:path>
            </a:pathLst>
          </a:custGeom>
          <a:ln w="9524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6881867" y="2203433"/>
            <a:ext cx="882227" cy="2432473"/>
          </a:xfrm>
          <a:custGeom>
            <a:avLst/>
            <a:gdLst/>
            <a:ahLst/>
            <a:cxnLst/>
            <a:rect l="l" t="t" r="r" b="b"/>
            <a:pathLst>
              <a:path w="661670" h="1824354">
                <a:moveTo>
                  <a:pt x="0" y="1823999"/>
                </a:moveTo>
                <a:lnTo>
                  <a:pt x="661199" y="0"/>
                </a:lnTo>
              </a:path>
            </a:pathLst>
          </a:custGeom>
          <a:ln w="9524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7850399" y="2203565"/>
            <a:ext cx="943187" cy="0"/>
          </a:xfrm>
          <a:custGeom>
            <a:avLst/>
            <a:gdLst/>
            <a:ahLst/>
            <a:cxnLst/>
            <a:rect l="l" t="t" r="r" b="b"/>
            <a:pathLst>
              <a:path w="707390">
                <a:moveTo>
                  <a:pt x="0" y="0"/>
                </a:moveTo>
                <a:lnTo>
                  <a:pt x="706799" y="0"/>
                </a:lnTo>
              </a:path>
            </a:pathLst>
          </a:custGeom>
          <a:ln w="9524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8879732" y="2203565"/>
            <a:ext cx="1016000" cy="0"/>
          </a:xfrm>
          <a:custGeom>
            <a:avLst/>
            <a:gdLst/>
            <a:ahLst/>
            <a:cxnLst/>
            <a:rect l="l" t="t" r="r" b="b"/>
            <a:pathLst>
              <a:path w="762000">
                <a:moveTo>
                  <a:pt x="0" y="0"/>
                </a:moveTo>
                <a:lnTo>
                  <a:pt x="761399" y="0"/>
                </a:lnTo>
              </a:path>
            </a:pathLst>
          </a:custGeom>
          <a:ln w="9524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210567" y="6290133"/>
            <a:ext cx="1183386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ts val="2753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004298" algn="l"/>
                <a:tab pos="9747430" algn="l"/>
              </a:tabLst>
              <a:defRPr/>
            </a:pPr>
            <a:r>
              <a:rPr kumimoji="0" sz="2400" b="0" i="0" u="none" strike="noStrike" kern="1200" cap="none" spc="-7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Fei-Fei Li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&amp; Justin Johnson &amp;</a:t>
            </a:r>
            <a:r>
              <a:rPr kumimoji="0" sz="2400" b="0" i="0" u="none" strike="noStrike" kern="120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-7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Serena</a:t>
            </a:r>
            <a:r>
              <a:rPr kumimoji="0" sz="2400" b="0" i="0" u="none" strike="noStrike" kern="1200" cap="none" spc="-47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-53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Yeung	</a:t>
            </a:r>
            <a:r>
              <a:rPr kumimoji="0" sz="4000" b="0" i="0" u="none" strike="noStrike" kern="1200" cap="none" spc="-9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Lecture </a:t>
            </a:r>
            <a:r>
              <a:rPr kumimoji="0" sz="4000" b="0" i="0" u="none" strike="noStrike" kern="1200" cap="none" spc="0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9</a:t>
            </a:r>
            <a:r>
              <a:rPr kumimoji="0" sz="4000" b="0" i="0" u="none" strike="noStrike" kern="1200" cap="none" spc="-9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4000" b="0" i="0" u="none" strike="noStrike" kern="1200" cap="none" spc="0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-	</a:t>
            </a:r>
            <a:r>
              <a:rPr kumimoji="0" sz="4000" b="0" i="0" u="none" strike="noStrike" kern="1200" cap="none" spc="-9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April 30,</a:t>
            </a:r>
            <a:r>
              <a:rPr kumimoji="0" sz="4000" b="0" i="0" u="none" strike="noStrike" kern="1200" cap="none" spc="-189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4000" b="0" i="0" u="none" strike="noStrike" kern="1200" cap="none" spc="-9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2019</a:t>
            </a:r>
            <a:endParaRPr kumimoji="0" sz="4000" b="0" i="0" u="none" strike="noStrike" kern="1200" cap="none" spc="0" normalizeH="0" baseline="-4166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7198834" y="6273201"/>
            <a:ext cx="1651847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 marR="0" lvl="0" indent="0" algn="l" defTabSz="1219170" rtl="0" eaLnBrk="1" fontAlgn="auto" latinLnBrk="0" hangingPunct="1">
              <a:lnSpc>
                <a:spcPts val="30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667" b="0" i="0" u="none" strike="noStrike" kern="1200" cap="none" spc="-7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Lecture </a:t>
            </a:r>
            <a:r>
              <a:rPr kumimoji="0" sz="2667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9</a:t>
            </a:r>
            <a:r>
              <a:rPr kumimoji="0" sz="2667" b="0" i="0" u="none" strike="noStrike" kern="1200" cap="none" spc="-1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667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-</a:t>
            </a:r>
            <a:endParaRPr kumimoji="0" sz="26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4" name="object 34"/>
          <p:cNvSpPr txBox="1">
            <a:spLocks noGrp="1"/>
          </p:cNvSpPr>
          <p:nvPr>
            <p:ph type="ftr" sz="quarter" idx="429496729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 marR="0" lvl="0" indent="0" algn="l" defTabSz="1219170" rtl="0" eaLnBrk="1" fontAlgn="auto" latinLnBrk="0" hangingPunct="1">
              <a:lnSpc>
                <a:spcPts val="30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667" b="0" i="0" u="none" strike="noStrike" kern="1200" cap="none" spc="-7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April 30,</a:t>
            </a:r>
            <a:r>
              <a:rPr kumimoji="0" sz="2667" b="0" i="0" u="none" strike="noStrike" kern="1200" cap="none" spc="-12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667" b="0" i="0" u="none" strike="noStrike" kern="1200" cap="none" spc="-7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2019</a:t>
            </a:r>
          </a:p>
        </p:txBody>
      </p:sp>
      <p:sp>
        <p:nvSpPr>
          <p:cNvPr id="35" name="object 35"/>
          <p:cNvSpPr txBox="1">
            <a:spLocks noGrp="1"/>
          </p:cNvSpPr>
          <p:nvPr>
            <p:ph type="dt" sz="half" idx="4294967295"/>
          </p:nvPr>
        </p:nvSpPr>
        <p:spPr>
          <a:xfrm>
            <a:off x="258178" y="8372729"/>
            <a:ext cx="7983503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 marR="0" lvl="0" indent="0" algn="l" defTabSz="1219170" rtl="0" eaLnBrk="1" fontAlgn="auto" latinLnBrk="0" hangingPunct="1">
              <a:lnSpc>
                <a:spcPts val="2787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7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Fei-Fei Li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&amp; Justin Johnson &amp; </a:t>
            </a:r>
            <a:r>
              <a:rPr kumimoji="0" sz="2400" b="0" i="0" u="none" strike="noStrike" kern="1200" cap="none" spc="-7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Serena</a:t>
            </a:r>
            <a:r>
              <a:rPr kumimoji="0" sz="2400" b="0" i="0" u="none" strike="noStrike" kern="1200" cap="none" spc="-193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-53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Yeung</a:t>
            </a:r>
          </a:p>
        </p:txBody>
      </p:sp>
      <p:sp>
        <p:nvSpPr>
          <p:cNvPr id="36" name="object 36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3866" marR="0" lvl="0" indent="0" algn="l" defTabSz="1219170" rtl="0" eaLnBrk="1" fontAlgn="auto" latinLnBrk="0" hangingPunct="1">
              <a:lnSpc>
                <a:spcPts val="30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2667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pPr marL="33866" marR="0" lvl="0" indent="0" algn="l" defTabSz="1219170" rtl="0" eaLnBrk="1" fontAlgn="auto" latinLnBrk="0" hangingPunct="1">
                <a:lnSpc>
                  <a:spcPts val="308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75</a:t>
            </a:fld>
            <a:endParaRPr kumimoji="0" sz="2667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39752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68601" y="1194146"/>
            <a:ext cx="11282399" cy="43067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537034" y="1533532"/>
            <a:ext cx="1002453" cy="357293"/>
          </a:xfrm>
          <a:custGeom>
            <a:avLst/>
            <a:gdLst/>
            <a:ahLst/>
            <a:cxnLst/>
            <a:rect l="l" t="t" r="r" b="b"/>
            <a:pathLst>
              <a:path w="751840" h="267969">
                <a:moveTo>
                  <a:pt x="0" y="0"/>
                </a:moveTo>
                <a:lnTo>
                  <a:pt x="751799" y="0"/>
                </a:lnTo>
                <a:lnTo>
                  <a:pt x="751799" y="267899"/>
                </a:lnTo>
                <a:lnTo>
                  <a:pt x="0" y="2678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419434" y="1533532"/>
            <a:ext cx="1002453" cy="357293"/>
          </a:xfrm>
          <a:custGeom>
            <a:avLst/>
            <a:gdLst/>
            <a:ahLst/>
            <a:cxnLst/>
            <a:rect l="l" t="t" r="r" b="b"/>
            <a:pathLst>
              <a:path w="751840" h="267969">
                <a:moveTo>
                  <a:pt x="0" y="0"/>
                </a:moveTo>
                <a:lnTo>
                  <a:pt x="751799" y="0"/>
                </a:lnTo>
                <a:lnTo>
                  <a:pt x="751799" y="267899"/>
                </a:lnTo>
                <a:lnTo>
                  <a:pt x="0" y="2678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377700" y="3354399"/>
            <a:ext cx="914400" cy="357293"/>
          </a:xfrm>
          <a:custGeom>
            <a:avLst/>
            <a:gdLst/>
            <a:ahLst/>
            <a:cxnLst/>
            <a:rect l="l" t="t" r="r" b="b"/>
            <a:pathLst>
              <a:path w="685800" h="267969">
                <a:moveTo>
                  <a:pt x="0" y="0"/>
                </a:moveTo>
                <a:lnTo>
                  <a:pt x="685199" y="0"/>
                </a:lnTo>
                <a:lnTo>
                  <a:pt x="685199" y="267899"/>
                </a:lnTo>
                <a:lnTo>
                  <a:pt x="0" y="2678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50550" y="5429830"/>
            <a:ext cx="569807" cy="222219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0" lvl="0" indent="0" algn="l" defTabSz="1219170" rtl="0" eaLnBrk="1" fontAlgn="auto" latinLnBrk="0" hangingPunct="1">
              <a:lnSpc>
                <a:spcPct val="100000"/>
              </a:lnSpc>
              <a:spcBef>
                <a:spcPts val="133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333" b="0" i="0" u="none" strike="noStrike" kern="1200" cap="none" spc="-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Lin et</a:t>
            </a:r>
            <a:r>
              <a:rPr kumimoji="0" sz="1333" b="0" i="0" u="none" strike="noStrike" kern="1200" cap="none" spc="-10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1333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al</a:t>
            </a:r>
            <a:endParaRPr kumimoji="0" sz="1333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157956" y="5436273"/>
            <a:ext cx="746760" cy="427339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30479" marR="6773" lvl="0" indent="-14393" algn="l" defTabSz="1219170" rtl="0" eaLnBrk="1" fontAlgn="auto" latinLnBrk="0" hangingPunct="1">
              <a:lnSpc>
                <a:spcPct val="100000"/>
              </a:lnSpc>
              <a:spcBef>
                <a:spcPts val="133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333" b="0" i="0" u="none" strike="noStrike" kern="1200" cap="none" spc="-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Sanchez</a:t>
            </a:r>
            <a:r>
              <a:rPr kumimoji="0" sz="1333" b="0" i="0" u="none" strike="noStrike" kern="1200" cap="none" spc="-113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1333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&amp;  </a:t>
            </a:r>
            <a:r>
              <a:rPr kumimoji="0" sz="1333" b="0" i="0" u="none" strike="noStrike" kern="1200" cap="none" spc="-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Perronnin</a:t>
            </a:r>
            <a:endParaRPr kumimoji="0" sz="1333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115201" y="5436260"/>
            <a:ext cx="1890607" cy="427467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222668" marR="6773" lvl="0" indent="-206582" algn="l" defTabSz="1219170" rtl="0" eaLnBrk="1" fontAlgn="auto" latinLnBrk="0" hangingPunct="1">
              <a:lnSpc>
                <a:spcPct val="100000"/>
              </a:lnSpc>
              <a:spcBef>
                <a:spcPts val="133"/>
              </a:spcBef>
              <a:spcAft>
                <a:spcPts val="0"/>
              </a:spcAft>
              <a:buClrTx/>
              <a:buSzTx/>
              <a:buFontTx/>
              <a:buNone/>
              <a:tabLst>
                <a:tab pos="1334313" algn="l"/>
                <a:tab pos="1375799" algn="l"/>
              </a:tabLst>
              <a:defRPr/>
            </a:pPr>
            <a:r>
              <a:rPr kumimoji="0" sz="1333" b="0" i="0" u="none" strike="noStrike" kern="1200" cap="none" spc="-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Krizhevsky et </a:t>
            </a:r>
            <a:r>
              <a:rPr kumimoji="0" sz="1333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al	</a:t>
            </a:r>
            <a:r>
              <a:rPr kumimoji="0" sz="2000" b="0" i="0" u="none" strike="noStrike" kern="1200" cap="none" spc="-9" normalizeH="0" baseline="2777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Zeiler</a:t>
            </a:r>
            <a:r>
              <a:rPr kumimoji="0" sz="2000" b="0" i="0" u="none" strike="noStrike" kern="1200" cap="none" spc="-160" normalizeH="0" baseline="2777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000" b="0" i="0" u="none" strike="noStrike" kern="1200" cap="none" spc="0" normalizeH="0" baseline="2777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&amp;  </a:t>
            </a:r>
            <a:r>
              <a:rPr kumimoji="0" sz="1333" b="0" i="0" u="none" strike="noStrike" kern="1200" cap="none" spc="-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(AlexNet)		</a:t>
            </a:r>
            <a:r>
              <a:rPr kumimoji="0" sz="2000" b="0" i="0" u="none" strike="noStrike" kern="1200" cap="none" spc="-9" normalizeH="0" baseline="2777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Fergus</a:t>
            </a:r>
            <a:endParaRPr kumimoji="0" sz="2000" b="0" i="0" u="none" strike="noStrike" kern="1200" cap="none" spc="0" normalizeH="0" baseline="2777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219985" y="5429830"/>
            <a:ext cx="2122593" cy="427339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6773" lvl="0" indent="159169" algn="l" defTabSz="1219170" rtl="0" eaLnBrk="1" fontAlgn="auto" latinLnBrk="0" hangingPunct="1">
              <a:lnSpc>
                <a:spcPct val="100000"/>
              </a:lnSpc>
              <a:spcBef>
                <a:spcPts val="133"/>
              </a:spcBef>
              <a:spcAft>
                <a:spcPts val="0"/>
              </a:spcAft>
              <a:buClrTx/>
              <a:buSzTx/>
              <a:buFontTx/>
              <a:buNone/>
              <a:tabLst>
                <a:tab pos="1209856" algn="l"/>
              </a:tabLst>
              <a:defRPr/>
            </a:pPr>
            <a:r>
              <a:rPr kumimoji="0" sz="1333" b="0" i="0" u="none" strike="noStrike" kern="1200" cap="none" spc="-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Simonyan </a:t>
            </a:r>
            <a:r>
              <a:rPr kumimoji="0" sz="1333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&amp;	</a:t>
            </a:r>
            <a:r>
              <a:rPr kumimoji="0" sz="1333" b="0" i="0" u="none" strike="noStrike" kern="1200" cap="none" spc="-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Szegedy et</a:t>
            </a:r>
            <a:r>
              <a:rPr kumimoji="0" sz="1333" b="0" i="0" u="none" strike="noStrike" kern="1200" cap="none" spc="-113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1333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al  </a:t>
            </a:r>
            <a:r>
              <a:rPr kumimoji="0" sz="1333" b="0" i="0" u="none" strike="noStrike" kern="1200" cap="none" spc="-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Zisserman (VGG)</a:t>
            </a:r>
            <a:r>
              <a:rPr kumimoji="0" sz="1333" b="0" i="0" u="none" strike="noStrike" kern="1200" cap="none" spc="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1333" b="0" i="0" u="none" strike="noStrike" kern="1200" cap="none" spc="-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(GoogLeNet)</a:t>
            </a:r>
            <a:endParaRPr kumimoji="0" sz="1333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633524" y="5429829"/>
            <a:ext cx="629073" cy="427339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6773" lvl="0" indent="33866" algn="l" defTabSz="1219170" rtl="0" eaLnBrk="1" fontAlgn="auto" latinLnBrk="0" hangingPunct="1">
              <a:lnSpc>
                <a:spcPct val="100000"/>
              </a:lnSpc>
              <a:spcBef>
                <a:spcPts val="133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333" b="0" i="0" u="none" strike="noStrike" kern="1200" cap="none" spc="-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He et </a:t>
            </a:r>
            <a:r>
              <a:rPr kumimoji="0" sz="1333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al  </a:t>
            </a:r>
            <a:r>
              <a:rPr kumimoji="0" sz="1333" b="0" i="0" u="none" strike="noStrike" kern="1200" cap="none" spc="-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(ResNet)</a:t>
            </a:r>
            <a:endParaRPr kumimoji="0" sz="1333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0571590" y="5429827"/>
            <a:ext cx="1225125" cy="222219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0" lvl="0" indent="0" algn="l" defTabSz="1219170" rtl="0" eaLnBrk="1" fontAlgn="auto" latinLnBrk="0" hangingPunct="1">
              <a:lnSpc>
                <a:spcPct val="100000"/>
              </a:lnSpc>
              <a:spcBef>
                <a:spcPts val="133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333" b="0" i="0" u="none" strike="noStrike" kern="1200" cap="none" spc="-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Russakovsky et</a:t>
            </a:r>
            <a:r>
              <a:rPr kumimoji="0" sz="1333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1333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al</a:t>
            </a:r>
            <a:endParaRPr kumimoji="0" sz="1333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646898" y="5429827"/>
            <a:ext cx="707813" cy="222219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0" lvl="0" indent="0" algn="l" defTabSz="1219170" rtl="0" eaLnBrk="1" fontAlgn="auto" latinLnBrk="0" hangingPunct="1">
              <a:lnSpc>
                <a:spcPct val="100000"/>
              </a:lnSpc>
              <a:spcBef>
                <a:spcPts val="133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333" b="0" i="0" u="none" strike="noStrike" kern="1200" cap="none" spc="-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Shao et</a:t>
            </a:r>
            <a:r>
              <a:rPr kumimoji="0" sz="1333" b="0" i="0" u="none" strike="noStrike" kern="1200" cap="none" spc="-10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1333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al</a:t>
            </a:r>
            <a:endParaRPr kumimoji="0" sz="1333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712726" y="5426413"/>
            <a:ext cx="565573" cy="427339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25399" marR="6773" lvl="0" indent="-9313" algn="l" defTabSz="1219170" rtl="0" eaLnBrk="1" fontAlgn="auto" latinLnBrk="0" hangingPunct="1">
              <a:lnSpc>
                <a:spcPct val="100000"/>
              </a:lnSpc>
              <a:spcBef>
                <a:spcPts val="133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333" b="0" i="0" u="none" strike="noStrike" kern="1200" cap="none" spc="-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Hu et</a:t>
            </a:r>
            <a:r>
              <a:rPr kumimoji="0" sz="1333" b="0" i="0" u="none" strike="noStrike" kern="1200" cap="none" spc="-1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1333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al  </a:t>
            </a:r>
            <a:r>
              <a:rPr kumimoji="0" sz="1333" b="0" i="0" u="none" strike="noStrike" kern="1200" cap="none" spc="-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(SENet)</a:t>
            </a:r>
            <a:endParaRPr kumimoji="0" sz="1333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059665" y="4363234"/>
            <a:ext cx="1918547" cy="357293"/>
          </a:xfrm>
          <a:custGeom>
            <a:avLst/>
            <a:gdLst/>
            <a:ahLst/>
            <a:cxnLst/>
            <a:rect l="l" t="t" r="r" b="b"/>
            <a:pathLst>
              <a:path w="1438910" h="267970">
                <a:moveTo>
                  <a:pt x="0" y="0"/>
                </a:moveTo>
                <a:lnTo>
                  <a:pt x="1438499" y="0"/>
                </a:lnTo>
                <a:lnTo>
                  <a:pt x="1438499" y="267899"/>
                </a:lnTo>
                <a:lnTo>
                  <a:pt x="0" y="2678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059665" y="4363234"/>
            <a:ext cx="1918547" cy="357293"/>
          </a:xfrm>
          <a:custGeom>
            <a:avLst/>
            <a:gdLst/>
            <a:ahLst/>
            <a:cxnLst/>
            <a:rect l="l" t="t" r="r" b="b"/>
            <a:pathLst>
              <a:path w="1438910" h="267970">
                <a:moveTo>
                  <a:pt x="0" y="0"/>
                </a:moveTo>
                <a:lnTo>
                  <a:pt x="1438499" y="0"/>
                </a:lnTo>
                <a:lnTo>
                  <a:pt x="1438499" y="267899"/>
                </a:lnTo>
                <a:lnTo>
                  <a:pt x="0" y="2678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662902" y="4368672"/>
            <a:ext cx="712047" cy="26332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0" lvl="0" indent="0" algn="l" defTabSz="1219170" rtl="0" eaLnBrk="1" fontAlgn="auto" latinLnBrk="0" hangingPunct="1">
              <a:lnSpc>
                <a:spcPct val="100000"/>
              </a:lnSpc>
              <a:spcBef>
                <a:spcPts val="133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shallow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3154365" y="4363234"/>
            <a:ext cx="914400" cy="357293"/>
          </a:xfrm>
          <a:custGeom>
            <a:avLst/>
            <a:gdLst/>
            <a:ahLst/>
            <a:cxnLst/>
            <a:rect l="l" t="t" r="r" b="b"/>
            <a:pathLst>
              <a:path w="685800" h="267970">
                <a:moveTo>
                  <a:pt x="0" y="0"/>
                </a:moveTo>
                <a:lnTo>
                  <a:pt x="685199" y="0"/>
                </a:lnTo>
                <a:lnTo>
                  <a:pt x="685199" y="267899"/>
                </a:lnTo>
                <a:lnTo>
                  <a:pt x="0" y="2678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3154365" y="4363234"/>
            <a:ext cx="914400" cy="357293"/>
          </a:xfrm>
          <a:custGeom>
            <a:avLst/>
            <a:gdLst/>
            <a:ahLst/>
            <a:cxnLst/>
            <a:rect l="l" t="t" r="r" b="b"/>
            <a:pathLst>
              <a:path w="685800" h="267970">
                <a:moveTo>
                  <a:pt x="0" y="0"/>
                </a:moveTo>
                <a:lnTo>
                  <a:pt x="685199" y="0"/>
                </a:lnTo>
                <a:lnTo>
                  <a:pt x="685199" y="267899"/>
                </a:lnTo>
                <a:lnTo>
                  <a:pt x="0" y="2678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216217" y="4368672"/>
            <a:ext cx="745067" cy="26332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0" lvl="0" indent="0" algn="l" defTabSz="1219170" rtl="0" eaLnBrk="1" fontAlgn="auto" latinLnBrk="0" hangingPunct="1">
              <a:lnSpc>
                <a:spcPct val="100000"/>
              </a:lnSpc>
              <a:spcBef>
                <a:spcPts val="133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8</a:t>
            </a:r>
            <a:r>
              <a:rPr kumimoji="0" sz="1600" b="0" i="0" u="none" strike="noStrike" kern="1200" cap="none" spc="-10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layers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4271965" y="4363234"/>
            <a:ext cx="914400" cy="357293"/>
          </a:xfrm>
          <a:custGeom>
            <a:avLst/>
            <a:gdLst/>
            <a:ahLst/>
            <a:cxnLst/>
            <a:rect l="l" t="t" r="r" b="b"/>
            <a:pathLst>
              <a:path w="685800" h="267970">
                <a:moveTo>
                  <a:pt x="0" y="0"/>
                </a:moveTo>
                <a:lnTo>
                  <a:pt x="685199" y="0"/>
                </a:lnTo>
                <a:lnTo>
                  <a:pt x="685199" y="267899"/>
                </a:lnTo>
                <a:lnTo>
                  <a:pt x="0" y="2678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4271965" y="4363234"/>
            <a:ext cx="914400" cy="357293"/>
          </a:xfrm>
          <a:custGeom>
            <a:avLst/>
            <a:gdLst/>
            <a:ahLst/>
            <a:cxnLst/>
            <a:rect l="l" t="t" r="r" b="b"/>
            <a:pathLst>
              <a:path w="685800" h="267970">
                <a:moveTo>
                  <a:pt x="0" y="0"/>
                </a:moveTo>
                <a:lnTo>
                  <a:pt x="685199" y="0"/>
                </a:lnTo>
                <a:lnTo>
                  <a:pt x="685199" y="267899"/>
                </a:lnTo>
                <a:lnTo>
                  <a:pt x="0" y="2678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333817" y="4368672"/>
            <a:ext cx="745067" cy="26332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0" lvl="0" indent="0" algn="l" defTabSz="1219170" rtl="0" eaLnBrk="1" fontAlgn="auto" latinLnBrk="0" hangingPunct="1">
              <a:lnSpc>
                <a:spcPct val="100000"/>
              </a:lnSpc>
              <a:spcBef>
                <a:spcPts val="133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8</a:t>
            </a:r>
            <a:r>
              <a:rPr kumimoji="0" sz="1600" b="0" i="0" u="none" strike="noStrike" kern="1200" cap="none" spc="-10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layers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5260100" y="3354399"/>
            <a:ext cx="914400" cy="357293"/>
          </a:xfrm>
          <a:custGeom>
            <a:avLst/>
            <a:gdLst/>
            <a:ahLst/>
            <a:cxnLst/>
            <a:rect l="l" t="t" r="r" b="b"/>
            <a:pathLst>
              <a:path w="685800" h="267969">
                <a:moveTo>
                  <a:pt x="0" y="0"/>
                </a:moveTo>
                <a:lnTo>
                  <a:pt x="685199" y="0"/>
                </a:lnTo>
                <a:lnTo>
                  <a:pt x="685199" y="267899"/>
                </a:lnTo>
                <a:lnTo>
                  <a:pt x="0" y="2678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287712" y="3387289"/>
            <a:ext cx="858520" cy="26332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0" lvl="0" indent="0" algn="l" defTabSz="1219170" rtl="0" eaLnBrk="1" fontAlgn="auto" latinLnBrk="0" hangingPunct="1">
              <a:lnSpc>
                <a:spcPct val="100000"/>
              </a:lnSpc>
              <a:spcBef>
                <a:spcPts val="133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19</a:t>
            </a:r>
            <a:r>
              <a:rPr kumimoji="0" sz="16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layers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405312" y="3387289"/>
            <a:ext cx="858520" cy="26332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0" lvl="0" indent="0" algn="l" defTabSz="1219170" rtl="0" eaLnBrk="1" fontAlgn="auto" latinLnBrk="0" hangingPunct="1">
              <a:lnSpc>
                <a:spcPct val="100000"/>
              </a:lnSpc>
              <a:spcBef>
                <a:spcPts val="133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22</a:t>
            </a:r>
            <a:r>
              <a:rPr kumimoji="0" sz="16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layers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7301834" y="1533532"/>
            <a:ext cx="1002453" cy="357293"/>
          </a:xfrm>
          <a:custGeom>
            <a:avLst/>
            <a:gdLst/>
            <a:ahLst/>
            <a:cxnLst/>
            <a:rect l="l" t="t" r="r" b="b"/>
            <a:pathLst>
              <a:path w="751839" h="267969">
                <a:moveTo>
                  <a:pt x="0" y="0"/>
                </a:moveTo>
                <a:lnTo>
                  <a:pt x="751799" y="0"/>
                </a:lnTo>
                <a:lnTo>
                  <a:pt x="751799" y="267899"/>
                </a:lnTo>
                <a:lnTo>
                  <a:pt x="0" y="2678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7317341" y="1566422"/>
            <a:ext cx="971127" cy="26332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0" lvl="0" indent="0" algn="l" defTabSz="1219170" rtl="0" eaLnBrk="1" fontAlgn="auto" latinLnBrk="0" hangingPunct="1">
              <a:lnSpc>
                <a:spcPct val="100000"/>
              </a:lnSpc>
              <a:spcBef>
                <a:spcPts val="133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152</a:t>
            </a:r>
            <a:r>
              <a:rPr kumimoji="0" sz="16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layers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8434941" y="1566422"/>
            <a:ext cx="971127" cy="26332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0" lvl="0" indent="0" algn="l" defTabSz="1219170" rtl="0" eaLnBrk="1" fontAlgn="auto" latinLnBrk="0" hangingPunct="1">
              <a:lnSpc>
                <a:spcPct val="100000"/>
              </a:lnSpc>
              <a:spcBef>
                <a:spcPts val="133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152</a:t>
            </a:r>
            <a:r>
              <a:rPr kumimoji="0" sz="16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layers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9552542" y="1566422"/>
            <a:ext cx="971127" cy="26332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0" lvl="0" indent="0" algn="l" defTabSz="1219170" rtl="0" eaLnBrk="1" fontAlgn="auto" latinLnBrk="0" hangingPunct="1">
              <a:lnSpc>
                <a:spcPct val="100000"/>
              </a:lnSpc>
              <a:spcBef>
                <a:spcPts val="133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152</a:t>
            </a:r>
            <a:r>
              <a:rPr kumimoji="0" sz="16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layers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1367683" y="4854116"/>
            <a:ext cx="186299" cy="1826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2438283" y="4854116"/>
            <a:ext cx="186299" cy="1826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3508883" y="4797883"/>
            <a:ext cx="186299" cy="1826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4579483" y="4797883"/>
            <a:ext cx="186299" cy="18269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5623749" y="4582483"/>
            <a:ext cx="186299" cy="1826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6741349" y="4544083"/>
            <a:ext cx="186299" cy="1826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7709883" y="2112216"/>
            <a:ext cx="186299" cy="1826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8739216" y="2112216"/>
            <a:ext cx="186299" cy="18269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9841149" y="2112216"/>
            <a:ext cx="186299" cy="1826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1508201" y="4945465"/>
            <a:ext cx="984673" cy="0"/>
          </a:xfrm>
          <a:custGeom>
            <a:avLst/>
            <a:gdLst/>
            <a:ahLst/>
            <a:cxnLst/>
            <a:rect l="l" t="t" r="r" b="b"/>
            <a:pathLst>
              <a:path w="738505">
                <a:moveTo>
                  <a:pt x="0" y="0"/>
                </a:moveTo>
                <a:lnTo>
                  <a:pt x="737999" y="0"/>
                </a:lnTo>
              </a:path>
            </a:pathLst>
          </a:custGeom>
          <a:ln w="9524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2578800" y="4889066"/>
            <a:ext cx="984673" cy="56727"/>
          </a:xfrm>
          <a:custGeom>
            <a:avLst/>
            <a:gdLst/>
            <a:ahLst/>
            <a:cxnLst/>
            <a:rect l="l" t="t" r="r" b="b"/>
            <a:pathLst>
              <a:path w="738505" h="42545">
                <a:moveTo>
                  <a:pt x="0" y="42299"/>
                </a:moveTo>
                <a:lnTo>
                  <a:pt x="737999" y="0"/>
                </a:lnTo>
              </a:path>
            </a:pathLst>
          </a:custGeom>
          <a:ln w="9524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3649399" y="4889233"/>
            <a:ext cx="983827" cy="0"/>
          </a:xfrm>
          <a:custGeom>
            <a:avLst/>
            <a:gdLst/>
            <a:ahLst/>
            <a:cxnLst/>
            <a:rect l="l" t="t" r="r" b="b"/>
            <a:pathLst>
              <a:path w="737870">
                <a:moveTo>
                  <a:pt x="0" y="0"/>
                </a:moveTo>
                <a:lnTo>
                  <a:pt x="737699" y="0"/>
                </a:lnTo>
              </a:path>
            </a:pathLst>
          </a:custGeom>
          <a:ln w="9524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4719999" y="4674034"/>
            <a:ext cx="958427" cy="215900"/>
          </a:xfrm>
          <a:custGeom>
            <a:avLst/>
            <a:gdLst/>
            <a:ahLst/>
            <a:cxnLst/>
            <a:rect l="l" t="t" r="r" b="b"/>
            <a:pathLst>
              <a:path w="718820" h="161925">
                <a:moveTo>
                  <a:pt x="0" y="161399"/>
                </a:moveTo>
                <a:lnTo>
                  <a:pt x="718199" y="0"/>
                </a:lnTo>
              </a:path>
            </a:pathLst>
          </a:custGeom>
          <a:ln w="9524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5764267" y="4635434"/>
            <a:ext cx="1031240" cy="38945"/>
          </a:xfrm>
          <a:custGeom>
            <a:avLst/>
            <a:gdLst/>
            <a:ahLst/>
            <a:cxnLst/>
            <a:rect l="l" t="t" r="r" b="b"/>
            <a:pathLst>
              <a:path w="773429" h="29210">
                <a:moveTo>
                  <a:pt x="0" y="28799"/>
                </a:moveTo>
                <a:lnTo>
                  <a:pt x="773099" y="0"/>
                </a:lnTo>
              </a:path>
            </a:pathLst>
          </a:custGeom>
          <a:ln w="9524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6881867" y="2203433"/>
            <a:ext cx="882227" cy="2432473"/>
          </a:xfrm>
          <a:custGeom>
            <a:avLst/>
            <a:gdLst/>
            <a:ahLst/>
            <a:cxnLst/>
            <a:rect l="l" t="t" r="r" b="b"/>
            <a:pathLst>
              <a:path w="661670" h="1824354">
                <a:moveTo>
                  <a:pt x="0" y="1823999"/>
                </a:moveTo>
                <a:lnTo>
                  <a:pt x="661199" y="0"/>
                </a:lnTo>
              </a:path>
            </a:pathLst>
          </a:custGeom>
          <a:ln w="9524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7850399" y="2203565"/>
            <a:ext cx="943187" cy="0"/>
          </a:xfrm>
          <a:custGeom>
            <a:avLst/>
            <a:gdLst/>
            <a:ahLst/>
            <a:cxnLst/>
            <a:rect l="l" t="t" r="r" b="b"/>
            <a:pathLst>
              <a:path w="707390">
                <a:moveTo>
                  <a:pt x="0" y="0"/>
                </a:moveTo>
                <a:lnTo>
                  <a:pt x="706799" y="0"/>
                </a:lnTo>
              </a:path>
            </a:pathLst>
          </a:custGeom>
          <a:ln w="9524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8879732" y="2203565"/>
            <a:ext cx="1016000" cy="0"/>
          </a:xfrm>
          <a:custGeom>
            <a:avLst/>
            <a:gdLst/>
            <a:ahLst/>
            <a:cxnLst/>
            <a:rect l="l" t="t" r="r" b="b"/>
            <a:pathLst>
              <a:path w="762000">
                <a:moveTo>
                  <a:pt x="0" y="0"/>
                </a:moveTo>
                <a:lnTo>
                  <a:pt x="761399" y="0"/>
                </a:lnTo>
              </a:path>
            </a:pathLst>
          </a:custGeom>
          <a:ln w="9524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7301834" y="1486332"/>
            <a:ext cx="3257973" cy="4487333"/>
          </a:xfrm>
          <a:custGeom>
            <a:avLst/>
            <a:gdLst/>
            <a:ahLst/>
            <a:cxnLst/>
            <a:rect l="l" t="t" r="r" b="b"/>
            <a:pathLst>
              <a:path w="2443479" h="3365500">
                <a:moveTo>
                  <a:pt x="0" y="0"/>
                </a:moveTo>
                <a:lnTo>
                  <a:pt x="2442899" y="0"/>
                </a:lnTo>
                <a:lnTo>
                  <a:pt x="2442899" y="3365399"/>
                </a:lnTo>
                <a:lnTo>
                  <a:pt x="0" y="33653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8" name="object 48"/>
          <p:cNvSpPr txBox="1">
            <a:spLocks noGrp="1"/>
          </p:cNvSpPr>
          <p:nvPr>
            <p:ph type="title"/>
          </p:nvPr>
        </p:nvSpPr>
        <p:spPr>
          <a:xfrm>
            <a:off x="552167" y="295952"/>
            <a:ext cx="10706100" cy="879856"/>
          </a:xfrm>
          <a:prstGeom prst="rect">
            <a:avLst/>
          </a:prstGeom>
        </p:spPr>
        <p:txBody>
          <a:bodyPr vert="horz" wrap="square" lIns="0" tIns="68580" rIns="0" bIns="0" rtlCol="0">
            <a:spAutoFit/>
          </a:bodyPr>
          <a:lstStyle/>
          <a:p>
            <a:pPr marL="16933">
              <a:spcBef>
                <a:spcPts val="540"/>
              </a:spcBef>
            </a:pPr>
            <a:r>
              <a:rPr sz="2667" spc="-7" dirty="0">
                <a:solidFill>
                  <a:srgbClr val="000000"/>
                </a:solidFill>
              </a:rPr>
              <a:t>ImageNet Large Scale </a:t>
            </a:r>
            <a:r>
              <a:rPr sz="2667" spc="-13" dirty="0">
                <a:solidFill>
                  <a:srgbClr val="000000"/>
                </a:solidFill>
              </a:rPr>
              <a:t>Visual </a:t>
            </a:r>
            <a:r>
              <a:rPr sz="2667" spc="-7" dirty="0">
                <a:solidFill>
                  <a:srgbClr val="000000"/>
                </a:solidFill>
              </a:rPr>
              <a:t>Recognition Challenge </a:t>
            </a:r>
            <a:r>
              <a:rPr sz="2667" dirty="0">
                <a:solidFill>
                  <a:srgbClr val="000000"/>
                </a:solidFill>
              </a:rPr>
              <a:t>(ILSVRC)</a:t>
            </a:r>
            <a:r>
              <a:rPr sz="2667" spc="-100" dirty="0">
                <a:solidFill>
                  <a:srgbClr val="000000"/>
                </a:solidFill>
              </a:rPr>
              <a:t> </a:t>
            </a:r>
            <a:r>
              <a:rPr sz="2667" spc="-7" dirty="0">
                <a:solidFill>
                  <a:srgbClr val="000000"/>
                </a:solidFill>
              </a:rPr>
              <a:t>winners</a:t>
            </a:r>
            <a:endParaRPr sz="2667"/>
          </a:p>
          <a:p>
            <a:pPr marL="6918787">
              <a:spcBef>
                <a:spcPts val="353"/>
              </a:spcBef>
            </a:pPr>
            <a:r>
              <a:rPr sz="2267" dirty="0">
                <a:solidFill>
                  <a:srgbClr val="FF0000"/>
                </a:solidFill>
              </a:rPr>
              <a:t>“Revolution </a:t>
            </a:r>
            <a:r>
              <a:rPr sz="2267" spc="-7" dirty="0">
                <a:solidFill>
                  <a:srgbClr val="FF0000"/>
                </a:solidFill>
              </a:rPr>
              <a:t>of</a:t>
            </a:r>
            <a:r>
              <a:rPr sz="2267" spc="-33" dirty="0">
                <a:solidFill>
                  <a:srgbClr val="FF0000"/>
                </a:solidFill>
              </a:rPr>
              <a:t> </a:t>
            </a:r>
            <a:r>
              <a:rPr sz="2267" spc="-7" dirty="0">
                <a:solidFill>
                  <a:srgbClr val="FF0000"/>
                </a:solidFill>
              </a:rPr>
              <a:t>Depth”</a:t>
            </a:r>
            <a:endParaRPr sz="2267"/>
          </a:p>
        </p:txBody>
      </p:sp>
      <p:sp>
        <p:nvSpPr>
          <p:cNvPr id="49" name="object 49"/>
          <p:cNvSpPr/>
          <p:nvPr/>
        </p:nvSpPr>
        <p:spPr>
          <a:xfrm>
            <a:off x="8746499" y="1124832"/>
            <a:ext cx="162332" cy="33386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210567" y="6290133"/>
            <a:ext cx="1183386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ts val="2753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004298" algn="l"/>
                <a:tab pos="9747430" algn="l"/>
              </a:tabLst>
              <a:defRPr/>
            </a:pPr>
            <a:r>
              <a:rPr kumimoji="0" sz="2400" b="0" i="0" u="none" strike="noStrike" kern="1200" cap="none" spc="-7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Fei-Fei Li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&amp; Justin Johnson &amp;</a:t>
            </a:r>
            <a:r>
              <a:rPr kumimoji="0" sz="2400" b="0" i="0" u="none" strike="noStrike" kern="120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-7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Serena</a:t>
            </a:r>
            <a:r>
              <a:rPr kumimoji="0" sz="2400" b="0" i="0" u="none" strike="noStrike" kern="1200" cap="none" spc="-47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-53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Yeung	</a:t>
            </a:r>
            <a:r>
              <a:rPr kumimoji="0" sz="4000" b="0" i="0" u="none" strike="noStrike" kern="1200" cap="none" spc="-9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Lecture </a:t>
            </a:r>
            <a:r>
              <a:rPr kumimoji="0" sz="4000" b="0" i="0" u="none" strike="noStrike" kern="1200" cap="none" spc="0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9</a:t>
            </a:r>
            <a:r>
              <a:rPr kumimoji="0" sz="4000" b="0" i="0" u="none" strike="noStrike" kern="1200" cap="none" spc="-9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4000" b="0" i="0" u="none" strike="noStrike" kern="1200" cap="none" spc="0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-	</a:t>
            </a:r>
            <a:r>
              <a:rPr kumimoji="0" sz="4000" b="0" i="0" u="none" strike="noStrike" kern="1200" cap="none" spc="-9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April 30,</a:t>
            </a:r>
            <a:r>
              <a:rPr kumimoji="0" sz="4000" b="0" i="0" u="none" strike="noStrike" kern="1200" cap="none" spc="-189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4000" b="0" i="0" u="none" strike="noStrike" kern="1200" cap="none" spc="-9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2019</a:t>
            </a:r>
            <a:endParaRPr kumimoji="0" sz="4000" b="0" i="0" u="none" strike="noStrike" kern="1200" cap="none" spc="0" normalizeH="0" baseline="-4166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7198834" y="6273201"/>
            <a:ext cx="1651847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 marR="0" lvl="0" indent="0" algn="l" defTabSz="1219170" rtl="0" eaLnBrk="1" fontAlgn="auto" latinLnBrk="0" hangingPunct="1">
              <a:lnSpc>
                <a:spcPts val="30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667" b="0" i="0" u="none" strike="noStrike" kern="1200" cap="none" spc="-7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Lecture </a:t>
            </a:r>
            <a:r>
              <a:rPr kumimoji="0" sz="2667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9</a:t>
            </a:r>
            <a:r>
              <a:rPr kumimoji="0" sz="2667" b="0" i="0" u="none" strike="noStrike" kern="1200" cap="none" spc="-1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667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-</a:t>
            </a:r>
            <a:endParaRPr kumimoji="0" sz="26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52" name="object 52"/>
          <p:cNvSpPr txBox="1">
            <a:spLocks noGrp="1"/>
          </p:cNvSpPr>
          <p:nvPr>
            <p:ph type="ftr" sz="quarter" idx="429496729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 marR="0" lvl="0" indent="0" algn="l" defTabSz="1219170" rtl="0" eaLnBrk="1" fontAlgn="auto" latinLnBrk="0" hangingPunct="1">
              <a:lnSpc>
                <a:spcPts val="30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667" b="0" i="0" u="none" strike="noStrike" kern="1200" cap="none" spc="-7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April 30,</a:t>
            </a:r>
            <a:r>
              <a:rPr kumimoji="0" sz="2667" b="0" i="0" u="none" strike="noStrike" kern="1200" cap="none" spc="-12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667" b="0" i="0" u="none" strike="noStrike" kern="1200" cap="none" spc="-7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2019</a:t>
            </a:r>
          </a:p>
        </p:txBody>
      </p:sp>
      <p:sp>
        <p:nvSpPr>
          <p:cNvPr id="53" name="object 53"/>
          <p:cNvSpPr txBox="1">
            <a:spLocks noGrp="1"/>
          </p:cNvSpPr>
          <p:nvPr>
            <p:ph type="dt" sz="half" idx="4294967295"/>
          </p:nvPr>
        </p:nvSpPr>
        <p:spPr>
          <a:xfrm>
            <a:off x="258178" y="8372729"/>
            <a:ext cx="7983503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 marR="0" lvl="0" indent="0" algn="l" defTabSz="1219170" rtl="0" eaLnBrk="1" fontAlgn="auto" latinLnBrk="0" hangingPunct="1">
              <a:lnSpc>
                <a:spcPts val="2787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7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Fei-Fei Li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&amp; Justin Johnson &amp; </a:t>
            </a:r>
            <a:r>
              <a:rPr kumimoji="0" sz="2400" b="0" i="0" u="none" strike="noStrike" kern="1200" cap="none" spc="-7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Serena</a:t>
            </a:r>
            <a:r>
              <a:rPr kumimoji="0" sz="2400" b="0" i="0" u="none" strike="noStrike" kern="1200" cap="none" spc="-193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-53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Yeung</a:t>
            </a:r>
          </a:p>
        </p:txBody>
      </p:sp>
      <p:sp>
        <p:nvSpPr>
          <p:cNvPr id="54" name="object 54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3866" marR="0" lvl="0" indent="0" algn="l" defTabSz="1219170" rtl="0" eaLnBrk="1" fontAlgn="auto" latinLnBrk="0" hangingPunct="1">
              <a:lnSpc>
                <a:spcPts val="30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2667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pPr marL="33866" marR="0" lvl="0" indent="0" algn="l" defTabSz="1219170" rtl="0" eaLnBrk="1" fontAlgn="auto" latinLnBrk="0" hangingPunct="1">
                <a:lnSpc>
                  <a:spcPts val="308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76</a:t>
            </a:fld>
            <a:endParaRPr kumimoji="0" sz="2667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17021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27743" y="1163433"/>
            <a:ext cx="10896021" cy="391139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52167" y="5117851"/>
            <a:ext cx="8039100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0" lvl="0" indent="0" algn="l" defTabSz="1219170" rtl="0" eaLnBrk="1" fontAlgn="auto" latinLnBrk="0" hangingPunct="1">
              <a:lnSpc>
                <a:spcPct val="100000"/>
              </a:lnSpc>
              <a:spcBef>
                <a:spcPts val="133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67" b="0" i="0" u="none" strike="noStrike" kern="1200" cap="none" spc="-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 Analysis of Deep Neural Network </a:t>
            </a:r>
            <a:r>
              <a:rPr kumimoji="0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Models </a:t>
            </a:r>
            <a:r>
              <a:rPr kumimoji="0" sz="1867" b="0" i="0" u="none" strike="noStrike" kern="1200" cap="none" spc="-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for Practical Applications,</a:t>
            </a:r>
            <a:r>
              <a:rPr kumimoji="0" sz="1867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67" b="0" i="0" u="none" strike="noStrike" kern="1200" cap="none" spc="-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2017.</a:t>
            </a:r>
            <a:endParaRPr kumimoji="0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10567" y="6290133"/>
            <a:ext cx="1183386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ts val="2753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004298" algn="l"/>
                <a:tab pos="9747430" algn="l"/>
              </a:tabLst>
              <a:defRPr/>
            </a:pPr>
            <a:r>
              <a:rPr kumimoji="0" sz="2400" b="0" i="0" u="none" strike="noStrike" kern="1200" cap="none" spc="-7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Fei-Fei Li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&amp; Justin Johnson &amp;</a:t>
            </a:r>
            <a:r>
              <a:rPr kumimoji="0" sz="2400" b="0" i="0" u="none" strike="noStrike" kern="120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-7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Serena</a:t>
            </a:r>
            <a:r>
              <a:rPr kumimoji="0" sz="2400" b="0" i="0" u="none" strike="noStrike" kern="1200" cap="none" spc="-47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-53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Yeung	</a:t>
            </a:r>
            <a:r>
              <a:rPr kumimoji="0" sz="4000" b="0" i="0" u="none" strike="noStrike" kern="1200" cap="none" spc="-9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Lecture </a:t>
            </a:r>
            <a:r>
              <a:rPr kumimoji="0" sz="4000" b="0" i="0" u="none" strike="noStrike" kern="1200" cap="none" spc="0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9</a:t>
            </a:r>
            <a:r>
              <a:rPr kumimoji="0" sz="4000" b="0" i="0" u="none" strike="noStrike" kern="1200" cap="none" spc="-9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4000" b="0" i="0" u="none" strike="noStrike" kern="1200" cap="none" spc="0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-	</a:t>
            </a:r>
            <a:r>
              <a:rPr kumimoji="0" sz="4000" b="0" i="0" u="none" strike="noStrike" kern="1200" cap="none" spc="-9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April 30,</a:t>
            </a:r>
            <a:r>
              <a:rPr kumimoji="0" sz="4000" b="0" i="0" u="none" strike="noStrike" kern="1200" cap="none" spc="-189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4000" b="0" i="0" u="none" strike="noStrike" kern="1200" cap="none" spc="-9" normalizeH="0" baseline="-416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2019</a:t>
            </a:r>
            <a:endParaRPr kumimoji="0" sz="4000" b="0" i="0" u="none" strike="noStrike" kern="1200" cap="none" spc="0" normalizeH="0" baseline="-4166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49434" y="5547240"/>
            <a:ext cx="6430433" cy="168486"/>
          </a:xfrm>
          <a:prstGeom prst="rect">
            <a:avLst/>
          </a:prstGeom>
        </p:spPr>
        <p:txBody>
          <a:bodyPr vert="horz" wrap="square" lIns="0" tIns="4233" rIns="0" bIns="0" rtlCol="0">
            <a:spAutoFit/>
          </a:bodyPr>
          <a:lstStyle/>
          <a:p>
            <a:pPr marL="16933" marR="0" lvl="0" indent="0" algn="l" defTabSz="1219170" rtl="0" eaLnBrk="1" fontAlgn="auto" latinLnBrk="0" hangingPunct="1">
              <a:lnSpc>
                <a:spcPct val="100000"/>
              </a:lnSpc>
              <a:spcBef>
                <a:spcPts val="33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067" b="0" i="0" u="none" strike="noStrike" kern="1200" cap="none" spc="-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Figures </a:t>
            </a:r>
            <a:r>
              <a:rPr kumimoji="0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copyright </a:t>
            </a:r>
            <a:r>
              <a:rPr kumimoji="0" sz="1067" b="0" i="0" u="none" strike="noStrike" kern="1200" cap="none" spc="-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Alfredo Canziani, Adam Paszke, Eugenio Culurciello, 2017. Reproduced with</a:t>
            </a:r>
            <a:r>
              <a:rPr kumimoji="0" sz="1067" b="0" i="0" u="none" strike="noStrike" kern="1200" cap="none" spc="-1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067" b="0" i="0" u="none" strike="noStrike" kern="1200" cap="none" spc="-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permission.</a:t>
            </a:r>
            <a:endParaRPr kumimoji="0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198834" y="6273201"/>
            <a:ext cx="1651847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 marR="0" lvl="0" indent="0" algn="l" defTabSz="1219170" rtl="0" eaLnBrk="1" fontAlgn="auto" latinLnBrk="0" hangingPunct="1">
              <a:lnSpc>
                <a:spcPts val="30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667" b="0" i="0" u="none" strike="noStrike" kern="1200" cap="none" spc="-7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Lecture </a:t>
            </a:r>
            <a:r>
              <a:rPr kumimoji="0" sz="2667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9</a:t>
            </a:r>
            <a:r>
              <a:rPr kumimoji="0" sz="2667" b="0" i="0" u="none" strike="noStrike" kern="1200" cap="none" spc="-1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667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-</a:t>
            </a:r>
            <a:endParaRPr kumimoji="0" sz="26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429496729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 marR="0" lvl="0" indent="0" algn="l" defTabSz="1219170" rtl="0" eaLnBrk="1" fontAlgn="auto" latinLnBrk="0" hangingPunct="1">
              <a:lnSpc>
                <a:spcPts val="30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667" b="0" i="0" u="none" strike="noStrike" kern="1200" cap="none" spc="-7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April 30,</a:t>
            </a:r>
            <a:r>
              <a:rPr kumimoji="0" sz="2667" b="0" i="0" u="none" strike="noStrike" kern="1200" cap="none" spc="-12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667" b="0" i="0" u="none" strike="noStrike" kern="1200" cap="none" spc="-7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2019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51034" y="354411"/>
            <a:ext cx="4360333" cy="50954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3200" spc="-7" dirty="0">
                <a:solidFill>
                  <a:srgbClr val="000000"/>
                </a:solidFill>
              </a:rPr>
              <a:t>Comparing</a:t>
            </a:r>
            <a:r>
              <a:rPr sz="3200" spc="-113" dirty="0">
                <a:solidFill>
                  <a:srgbClr val="000000"/>
                </a:solidFill>
              </a:rPr>
              <a:t> </a:t>
            </a:r>
            <a:r>
              <a:rPr sz="3200" spc="-20" dirty="0">
                <a:solidFill>
                  <a:srgbClr val="000000"/>
                </a:solidFill>
              </a:rPr>
              <a:t>complexity...</a:t>
            </a:r>
            <a:endParaRPr sz="3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B4DD8EF-31AD-45E6-8AF9-612009BF2C18}"/>
              </a:ext>
            </a:extLst>
          </p:cNvPr>
          <p:cNvSpPr txBox="1"/>
          <p:nvPr/>
        </p:nvSpPr>
        <p:spPr>
          <a:xfrm>
            <a:off x="6679867" y="279401"/>
            <a:ext cx="53089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Blob size represents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alibri"/>
                <a:ea typeface="+mn-ea"/>
                <a:cs typeface="+mn-cs"/>
              </a:rPr>
              <a:t>memory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used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884178A-DE3D-4EA5-A2D8-0BABC6B26E8E}"/>
              </a:ext>
            </a:extLst>
          </p:cNvPr>
          <p:cNvSpPr txBox="1"/>
          <p:nvPr/>
        </p:nvSpPr>
        <p:spPr>
          <a:xfrm>
            <a:off x="129913" y="5894686"/>
            <a:ext cx="10810302" cy="923330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In computing, floating point operations per second is a measure of computer performance, useful in fields of scientific computations that require floating-point calculations. For such cases it is a more accurate measure than measuring instructions per second. (</a:t>
            </a:r>
            <a:r>
              <a:rPr lang="en-US" dirty="0">
                <a:hlinkClick r:id="rId4"/>
              </a:rPr>
              <a:t>Wikipedia link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882856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Image filtering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990600"/>
            <a:ext cx="8229600" cy="5410200"/>
          </a:xfrm>
        </p:spPr>
        <p:txBody>
          <a:bodyPr/>
          <a:lstStyle/>
          <a:p>
            <a:endParaRPr lang="en-US" altLang="en-US" sz="2800" dirty="0"/>
          </a:p>
          <a:p>
            <a:r>
              <a:rPr lang="en-US" altLang="en-US" sz="2800" dirty="0"/>
              <a:t>Image filtering: compute function of local neighborhood at each position</a:t>
            </a:r>
          </a:p>
          <a:p>
            <a:endParaRPr lang="en-US" altLang="en-US" sz="2800" dirty="0"/>
          </a:p>
          <a:p>
            <a:r>
              <a:rPr lang="en-US" altLang="en-US" sz="2800" dirty="0"/>
              <a:t>Really important!</a:t>
            </a:r>
          </a:p>
          <a:p>
            <a:pPr lvl="1"/>
            <a:r>
              <a:rPr lang="en-US" altLang="en-US" sz="2400" dirty="0"/>
              <a:t>Enhance images</a:t>
            </a:r>
          </a:p>
          <a:p>
            <a:pPr lvl="2"/>
            <a:r>
              <a:rPr lang="en-US" altLang="en-US" sz="2000" dirty="0" err="1"/>
              <a:t>Denoise</a:t>
            </a:r>
            <a:r>
              <a:rPr lang="en-US" altLang="en-US" sz="2000" dirty="0"/>
              <a:t>, resize, increase contrast, etc.</a:t>
            </a:r>
            <a:endParaRPr lang="en-US" altLang="en-US" sz="2800" dirty="0"/>
          </a:p>
          <a:p>
            <a:pPr lvl="1"/>
            <a:r>
              <a:rPr lang="en-US" altLang="en-US" sz="2400" dirty="0"/>
              <a:t>Extract information from images</a:t>
            </a:r>
          </a:p>
          <a:p>
            <a:pPr lvl="2"/>
            <a:r>
              <a:rPr lang="en-US" altLang="en-US" sz="2000" dirty="0"/>
              <a:t>Texture, edges, distinctive points, etc.</a:t>
            </a:r>
          </a:p>
          <a:p>
            <a:pPr lvl="1"/>
            <a:r>
              <a:rPr lang="en-US" altLang="en-US" sz="2400" dirty="0"/>
              <a:t>Detect patterns</a:t>
            </a:r>
          </a:p>
          <a:p>
            <a:pPr lvl="2"/>
            <a:r>
              <a:rPr lang="en-US" altLang="en-US" sz="2000" dirty="0"/>
              <a:t>Template matching</a:t>
            </a:r>
          </a:p>
          <a:p>
            <a:pPr lvl="1"/>
            <a:r>
              <a:rPr lang="en-US" altLang="en-US" dirty="0"/>
              <a:t>Deep Convolutional Networks</a:t>
            </a:r>
          </a:p>
          <a:p>
            <a:pPr>
              <a:buFont typeface="Arial" panose="020B0604020202020204" pitchFamily="34" charset="0"/>
              <a:buNone/>
            </a:pPr>
            <a:endParaRPr lang="en-US" altLang="en-US" sz="2800" dirty="0"/>
          </a:p>
          <a:p>
            <a:endParaRPr lang="en-US" altLang="en-US" sz="2800" dirty="0"/>
          </a:p>
          <a:p>
            <a:endParaRPr lang="en-US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457052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818" name="Group 4"/>
          <p:cNvGrpSpPr>
            <a:grpSpLocks/>
          </p:cNvGrpSpPr>
          <p:nvPr/>
        </p:nvGrpSpPr>
        <p:grpSpPr bwMode="auto">
          <a:xfrm>
            <a:off x="7010400" y="2514600"/>
            <a:ext cx="2274888" cy="1803400"/>
            <a:chOff x="3799" y="2064"/>
            <a:chExt cx="1433" cy="1136"/>
          </a:xfrm>
        </p:grpSpPr>
        <p:grpSp>
          <p:nvGrpSpPr>
            <p:cNvPr id="34822" name="Group 5"/>
            <p:cNvGrpSpPr>
              <a:grpSpLocks/>
            </p:cNvGrpSpPr>
            <p:nvPr/>
          </p:nvGrpSpPr>
          <p:grpSpPr bwMode="auto">
            <a:xfrm>
              <a:off x="4080" y="2064"/>
              <a:ext cx="1152" cy="1136"/>
              <a:chOff x="144" y="144"/>
              <a:chExt cx="1152" cy="1136"/>
            </a:xfrm>
          </p:grpSpPr>
          <p:sp>
            <p:nvSpPr>
              <p:cNvPr id="34824" name="Rectangle 6"/>
              <p:cNvSpPr>
                <a:spLocks noChangeArrowheads="1"/>
              </p:cNvSpPr>
              <p:nvPr/>
            </p:nvSpPr>
            <p:spPr bwMode="auto">
              <a:xfrm>
                <a:off x="912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34825" name="Rectangle 7"/>
              <p:cNvSpPr>
                <a:spLocks noChangeArrowheads="1"/>
              </p:cNvSpPr>
              <p:nvPr/>
            </p:nvSpPr>
            <p:spPr bwMode="auto">
              <a:xfrm>
                <a:off x="528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34826" name="Rectangle 8"/>
              <p:cNvSpPr>
                <a:spLocks noChangeArrowheads="1"/>
              </p:cNvSpPr>
              <p:nvPr/>
            </p:nvSpPr>
            <p:spPr bwMode="auto">
              <a:xfrm>
                <a:off x="144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34827" name="Rectangle 9"/>
              <p:cNvSpPr>
                <a:spLocks noChangeArrowheads="1"/>
              </p:cNvSpPr>
              <p:nvPr/>
            </p:nvSpPr>
            <p:spPr bwMode="auto">
              <a:xfrm>
                <a:off x="912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34828" name="Rectangle 10"/>
              <p:cNvSpPr>
                <a:spLocks noChangeArrowheads="1"/>
              </p:cNvSpPr>
              <p:nvPr/>
            </p:nvSpPr>
            <p:spPr bwMode="auto">
              <a:xfrm>
                <a:off x="528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34829" name="Rectangle 11"/>
              <p:cNvSpPr>
                <a:spLocks noChangeArrowheads="1"/>
              </p:cNvSpPr>
              <p:nvPr/>
            </p:nvSpPr>
            <p:spPr bwMode="auto">
              <a:xfrm>
                <a:off x="144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34830" name="Rectangle 12"/>
              <p:cNvSpPr>
                <a:spLocks noChangeArrowheads="1"/>
              </p:cNvSpPr>
              <p:nvPr/>
            </p:nvSpPr>
            <p:spPr bwMode="auto">
              <a:xfrm>
                <a:off x="912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34831" name="Rectangle 13"/>
              <p:cNvSpPr>
                <a:spLocks noChangeArrowheads="1"/>
              </p:cNvSpPr>
              <p:nvPr/>
            </p:nvSpPr>
            <p:spPr bwMode="auto">
              <a:xfrm>
                <a:off x="528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34832" name="Rectangle 14"/>
              <p:cNvSpPr>
                <a:spLocks noChangeArrowheads="1"/>
              </p:cNvSpPr>
              <p:nvPr/>
            </p:nvSpPr>
            <p:spPr bwMode="auto">
              <a:xfrm>
                <a:off x="144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34833" name="Line 15"/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115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34834" name="Line 16"/>
              <p:cNvSpPr>
                <a:spLocks noChangeShapeType="1"/>
              </p:cNvSpPr>
              <p:nvPr/>
            </p:nvSpPr>
            <p:spPr bwMode="auto">
              <a:xfrm>
                <a:off x="144" y="523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34835" name="Line 17"/>
              <p:cNvSpPr>
                <a:spLocks noChangeShapeType="1"/>
              </p:cNvSpPr>
              <p:nvPr/>
            </p:nvSpPr>
            <p:spPr bwMode="auto">
              <a:xfrm>
                <a:off x="144" y="901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34836" name="Line 18"/>
              <p:cNvSpPr>
                <a:spLocks noChangeShapeType="1"/>
              </p:cNvSpPr>
              <p:nvPr/>
            </p:nvSpPr>
            <p:spPr bwMode="auto">
              <a:xfrm>
                <a:off x="144" y="1280"/>
                <a:ext cx="115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34837" name="Line 19"/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0" cy="113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34838" name="Line 20"/>
              <p:cNvSpPr>
                <a:spLocks noChangeShapeType="1"/>
              </p:cNvSpPr>
              <p:nvPr/>
            </p:nvSpPr>
            <p:spPr bwMode="auto">
              <a:xfrm>
                <a:off x="528" y="144"/>
                <a:ext cx="0" cy="11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34839" name="Line 21"/>
              <p:cNvSpPr>
                <a:spLocks noChangeShapeType="1"/>
              </p:cNvSpPr>
              <p:nvPr/>
            </p:nvSpPr>
            <p:spPr bwMode="auto">
              <a:xfrm>
                <a:off x="912" y="144"/>
                <a:ext cx="0" cy="11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34840" name="Line 22"/>
              <p:cNvSpPr>
                <a:spLocks noChangeShapeType="1"/>
              </p:cNvSpPr>
              <p:nvPr/>
            </p:nvSpPr>
            <p:spPr bwMode="auto">
              <a:xfrm>
                <a:off x="1296" y="144"/>
                <a:ext cx="0" cy="113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34823" name="Picture 23" descr="txp_fig"/>
            <p:cNvPicPr>
              <a:picLocks noChangeAspect="1" noChangeArrowheads="1"/>
            </p:cNvPicPr>
            <p:nvPr>
              <p:custDataLst>
                <p:tags r:id="rId2"/>
              </p:custDataLst>
            </p:nvPr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99" y="2352"/>
              <a:ext cx="192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4819" name="Text Box 24"/>
          <p:cNvSpPr txBox="1">
            <a:spLocks noChangeArrowheads="1"/>
          </p:cNvSpPr>
          <p:nvPr/>
        </p:nvSpPr>
        <p:spPr bwMode="auto">
          <a:xfrm>
            <a:off x="7543801" y="6400800"/>
            <a:ext cx="30194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Slide credit: David Lowe (UBC)</a:t>
            </a:r>
          </a:p>
        </p:txBody>
      </p:sp>
      <p:graphicFrame>
        <p:nvGraphicFramePr>
          <p:cNvPr id="34820" name="Object 26"/>
          <p:cNvGraphicFramePr>
            <a:graphicFrameLocks noChangeAspect="1"/>
          </p:cNvGraphicFramePr>
          <p:nvPr/>
        </p:nvGraphicFramePr>
        <p:xfrm>
          <a:off x="7913688" y="1752601"/>
          <a:ext cx="1020762" cy="563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2" name="Equation" r:id="rId5" imgW="368140" imgH="203112" progId="Equation.3">
                  <p:embed/>
                </p:oleObj>
              </mc:Choice>
              <mc:Fallback>
                <p:oleObj name="Equation" r:id="rId5" imgW="368140" imgH="203112" progId="Equation.3">
                  <p:embed/>
                  <p:pic>
                    <p:nvPicPr>
                      <p:cNvPr id="34820" name="Object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13688" y="1752601"/>
                        <a:ext cx="1020762" cy="563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Rectangle 16"/>
          <p:cNvSpPr txBox="1">
            <a:spLocks noChangeArrowheads="1"/>
          </p:cNvSpPr>
          <p:nvPr/>
        </p:nvSpPr>
        <p:spPr>
          <a:xfrm>
            <a:off x="1981200" y="0"/>
            <a:ext cx="8229600" cy="1143000"/>
          </a:xfrm>
          <a:prstGeom prst="rect">
            <a:avLst/>
          </a:prstGeom>
          <a:noFill/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 panose="020B0604020202020204" pitchFamily="34" charset="0"/>
              </a:rPr>
              <a:t>Example: box f</a:t>
            </a: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 panose="020B0604020202020204" pitchFamily="34" charset="0"/>
              </a:rPr>
              <a:t>ilter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467337"/>
      </p:ext>
    </p:extLst>
  </p:cSld>
  <p:clrMapOvr>
    <a:masterClrMapping/>
  </p:clrMapOvr>
  <p:transition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small&#10;\[ \frac{1}{9} &#10;\]&#10;\end{document}&#10;"/>
  <p:tag name="EXTERNALNAME" val="txp_fig"/>
  <p:tag name="BLEND" val="False"/>
  <p:tag name="TRANSPARENT" val="True"/>
  <p:tag name="KEEPFILES" val="False"/>
  <p:tag name="DEBUGPAUSE" val="False"/>
  <p:tag name="RESOLUTION" val="300"/>
  <p:tag name="TIMEOUT" val="15"/>
  <p:tag name="BITMAPFORMAT" val="bmpmono"/>
  <p:tag name="DEBUGINTERACTIVE" val="True"/>
  <p:tag name="ORIGWIDTH" val="12"/>
  <p:tag name="PICTUREFILESIZE" val="1262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small&#10;\[ \frac{1}{9} &#10;\]&#10;\end{document}&#10;"/>
  <p:tag name="EXTERNALNAME" val="txp_fig"/>
  <p:tag name="BLEND" val="False"/>
  <p:tag name="TRANSPARENT" val="True"/>
  <p:tag name="KEEPFILES" val="False"/>
  <p:tag name="DEBUGPAUSE" val="False"/>
  <p:tag name="RESOLUTION" val="300"/>
  <p:tag name="TIMEOUT" val="15"/>
  <p:tag name="BITMAPFORMAT" val="bmpmono"/>
  <p:tag name="DEBUGINTERACTIVE" val="True"/>
  <p:tag name="ORIGWIDTH" val="12"/>
  <p:tag name="PICTUREFILESIZE" val="1262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small&#10;\[ \frac{1}{9} &#10;\]&#10;\end{document}&#10;"/>
  <p:tag name="EXTERNALNAME" val="txp_fig"/>
  <p:tag name="BLEND" val="False"/>
  <p:tag name="TRANSPARENT" val="True"/>
  <p:tag name="KEEPFILES" val="False"/>
  <p:tag name="DEBUGPAUSE" val="False"/>
  <p:tag name="RESOLUTION" val="300"/>
  <p:tag name="TIMEOUT" val="15"/>
  <p:tag name="BITMAPFORMAT" val="bmpmono"/>
  <p:tag name="DEBUGINTERACTIVE" val="True"/>
  <p:tag name="ORIGWIDTH" val="12"/>
  <p:tag name="PICTUREFILESIZE" val="1262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small&#10;\[ \frac{1}{9} &#10;\]&#10;\end{document}&#10;"/>
  <p:tag name="EXTERNALNAME" val="txp_fig"/>
  <p:tag name="BLEND" val="False"/>
  <p:tag name="TRANSPARENT" val="True"/>
  <p:tag name="KEEPFILES" val="False"/>
  <p:tag name="DEBUGPAUSE" val="False"/>
  <p:tag name="RESOLUTION" val="300"/>
  <p:tag name="TIMEOUT" val="15"/>
  <p:tag name="BITMAPFORMAT" val="bmpmono"/>
  <p:tag name="DEBUGINTERACTIVE" val="True"/>
  <p:tag name="ORIGWIDTH" val="12"/>
  <p:tag name="PICTUREFILESIZE" val="126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small&#10;\[ \frac{1}{9} &#10;\]&#10;\end{document}&#10;"/>
  <p:tag name="EXTERNALNAME" val="txp_fig"/>
  <p:tag name="BLEND" val="False"/>
  <p:tag name="TRANSPARENT" val="True"/>
  <p:tag name="KEEPFILES" val="False"/>
  <p:tag name="DEBUGPAUSE" val="False"/>
  <p:tag name="RESOLUTION" val="300"/>
  <p:tag name="TIMEOUT" val="15"/>
  <p:tag name="BITMAPFORMAT" val="bmpmono"/>
  <p:tag name="DEBUGINTERACTIVE" val="True"/>
  <p:tag name="ORIGWIDTH" val="12"/>
  <p:tag name="PICTUREFILESIZE" val="126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small&#10;\[ \frac{1}{9} &#10;\]&#10;\end{document}&#10;"/>
  <p:tag name="EXTERNALNAME" val="txp_fig"/>
  <p:tag name="BLEND" val="False"/>
  <p:tag name="TRANSPARENT" val="True"/>
  <p:tag name="KEEPFILES" val="False"/>
  <p:tag name="DEBUGPAUSE" val="False"/>
  <p:tag name="RESOLUTION" val="300"/>
  <p:tag name="TIMEOUT" val="15"/>
  <p:tag name="BITMAPFORMAT" val="bmpmono"/>
  <p:tag name="DEBUGINTERACTIVE" val="True"/>
  <p:tag name="ORIGWIDTH" val="12"/>
  <p:tag name="PICTUREFILESIZE" val="126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small&#10;\[ \frac{1}{9} &#10;\]&#10;\end{document}&#10;"/>
  <p:tag name="EXTERNALNAME" val="txp_fig"/>
  <p:tag name="BLEND" val="False"/>
  <p:tag name="TRANSPARENT" val="True"/>
  <p:tag name="KEEPFILES" val="False"/>
  <p:tag name="DEBUGPAUSE" val="False"/>
  <p:tag name="RESOLUTION" val="300"/>
  <p:tag name="TIMEOUT" val="15"/>
  <p:tag name="BITMAPFORMAT" val="bmpmono"/>
  <p:tag name="DEBUGINTERACTIVE" val="True"/>
  <p:tag name="ORIGWIDTH" val="12"/>
  <p:tag name="PICTUREFILESIZE" val="126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small&#10;\[ \frac{1}{9} &#10;\]&#10;\end{document}&#10;"/>
  <p:tag name="EXTERNALNAME" val="txp_fig"/>
  <p:tag name="BLEND" val="False"/>
  <p:tag name="TRANSPARENT" val="True"/>
  <p:tag name="KEEPFILES" val="False"/>
  <p:tag name="DEBUGPAUSE" val="False"/>
  <p:tag name="RESOLUTION" val="300"/>
  <p:tag name="TIMEOUT" val="15"/>
  <p:tag name="BITMAPFORMAT" val="bmpmono"/>
  <p:tag name="DEBUGINTERACTIVE" val="True"/>
  <p:tag name="ORIGWIDTH" val="12"/>
  <p:tag name="PICTUREFILESIZE" val="126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small&#10;\[ \frac{1}{9} &#10;\]&#10;\end{document}&#10;"/>
  <p:tag name="EXTERNALNAME" val="txp_fig"/>
  <p:tag name="BLEND" val="False"/>
  <p:tag name="TRANSPARENT" val="True"/>
  <p:tag name="KEEPFILES" val="False"/>
  <p:tag name="DEBUGPAUSE" val="False"/>
  <p:tag name="RESOLUTION" val="300"/>
  <p:tag name="TIMEOUT" val="15"/>
  <p:tag name="BITMAPFORMAT" val="bmpmono"/>
  <p:tag name="DEBUGINTERACTIVE" val="True"/>
  <p:tag name="ORIGWIDTH" val="12"/>
  <p:tag name="PICTUREFILESIZE" val="126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small&#10;\[ \frac{1}{9} &#10;\]&#10;\end{document}&#10;"/>
  <p:tag name="EXTERNALNAME" val="txp_fig"/>
  <p:tag name="BLEND" val="False"/>
  <p:tag name="TRANSPARENT" val="True"/>
  <p:tag name="KEEPFILES" val="False"/>
  <p:tag name="DEBUGPAUSE" val="False"/>
  <p:tag name="RESOLUTION" val="300"/>
  <p:tag name="TIMEOUT" val="15"/>
  <p:tag name="BITMAPFORMAT" val="bmpmono"/>
  <p:tag name="DEBUGINTERACTIVE" val="True"/>
  <p:tag name="ORIGWIDTH" val="12"/>
  <p:tag name="PICTUREFILESIZE" val="126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small&#10;\[ \frac{1}{9} &#10;\]&#10;\end{document}&#10;"/>
  <p:tag name="EXTERNALNAME" val="txp_fig"/>
  <p:tag name="BLEND" val="False"/>
  <p:tag name="TRANSPARENT" val="True"/>
  <p:tag name="KEEPFILES" val="False"/>
  <p:tag name="DEBUGPAUSE" val="False"/>
  <p:tag name="RESOLUTION" val="300"/>
  <p:tag name="TIMEOUT" val="15"/>
  <p:tag name="BITMAPFORMAT" val="bmpmono"/>
  <p:tag name="DEBUGINTERACTIVE" val="True"/>
  <p:tag name="ORIGWIDTH" val="12"/>
  <p:tag name="PICTUREFILESIZE" val="126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small&#10;\[ \frac{1}{9} &#10;\]&#10;\end{document}&#10;"/>
  <p:tag name="EXTERNALNAME" val="txp_fig"/>
  <p:tag name="BLEND" val="False"/>
  <p:tag name="TRANSPARENT" val="True"/>
  <p:tag name="KEEPFILES" val="False"/>
  <p:tag name="DEBUGPAUSE" val="False"/>
  <p:tag name="RESOLUTION" val="300"/>
  <p:tag name="TIMEOUT" val="15"/>
  <p:tag name="BITMAPFORMAT" val="bmpmono"/>
  <p:tag name="DEBUGINTERACTIVE" val="True"/>
  <p:tag name="ORIGWIDTH" val="12"/>
  <p:tag name="PICTUREFILESIZE" val="1262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1245</TotalTime>
  <Words>4793</Words>
  <Application>Microsoft Office PowerPoint</Application>
  <PresentationFormat>Widescreen</PresentationFormat>
  <Paragraphs>2356</Paragraphs>
  <Slides>77</Slides>
  <Notes>18</Notes>
  <HiddenSlides>1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77</vt:i4>
      </vt:variant>
    </vt:vector>
  </HeadingPairs>
  <TitlesOfParts>
    <vt:vector size="89" baseType="lpstr">
      <vt:lpstr>Arial</vt:lpstr>
      <vt:lpstr>Calibri</vt:lpstr>
      <vt:lpstr>Calibri Light</vt:lpstr>
      <vt:lpstr>Courier New</vt:lpstr>
      <vt:lpstr>Futura Bk BT</vt:lpstr>
      <vt:lpstr>Palatino Linotype</vt:lpstr>
      <vt:lpstr>Times</vt:lpstr>
      <vt:lpstr>Times New Roman</vt:lpstr>
      <vt:lpstr>Trebuchet MS</vt:lpstr>
      <vt:lpstr>Wingdings</vt:lpstr>
      <vt:lpstr>Office Theme</vt:lpstr>
      <vt:lpstr>Equation</vt:lpstr>
      <vt:lpstr>PowerPoint Presentation</vt:lpstr>
      <vt:lpstr>PowerPoint Presentation</vt:lpstr>
      <vt:lpstr>PowerPoint Presentation</vt:lpstr>
      <vt:lpstr>ML vs. Deep Learning</vt:lpstr>
      <vt:lpstr>PowerPoint Presentation</vt:lpstr>
      <vt:lpstr>PowerPoint Presentation</vt:lpstr>
      <vt:lpstr>First, let’s discuss briefly Image filtering</vt:lpstr>
      <vt:lpstr>Image filtering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Practice with linear filters</vt:lpstr>
      <vt:lpstr>Practice with linear filters</vt:lpstr>
      <vt:lpstr>Practice with linear filters</vt:lpstr>
      <vt:lpstr>Practice with linear filters</vt:lpstr>
      <vt:lpstr>Practice with linear filters</vt:lpstr>
      <vt:lpstr>Practice with linear filters</vt:lpstr>
      <vt:lpstr>Sharpening</vt:lpstr>
      <vt:lpstr>Other filters</vt:lpstr>
      <vt:lpstr>Other filters</vt:lpstr>
      <vt:lpstr>Back to Neural Networks and convolutional layers…</vt:lpstr>
      <vt:lpstr>PowerPoint Presentation</vt:lpstr>
      <vt:lpstr>Fully Connected Layer</vt:lpstr>
      <vt:lpstr>Fully Connected Layer</vt:lpstr>
      <vt:lpstr>Convolution Layer</vt:lpstr>
      <vt:lpstr>Convolution Layer</vt:lpstr>
      <vt:lpstr>Convolution Layer</vt:lpstr>
      <vt:lpstr>Convolution Layer</vt:lpstr>
      <vt:lpstr>Convolution Layer</vt:lpstr>
      <vt:lpstr>Convolution Layer</vt:lpstr>
      <vt:lpstr>Convolution Layer</vt:lpstr>
      <vt:lpstr>A closer look at spatial dimensions:</vt:lpstr>
      <vt:lpstr>A closer look at spatial dimensions:</vt:lpstr>
      <vt:lpstr>A closer look at spatial dimensions:</vt:lpstr>
      <vt:lpstr>A closer look at spatial dimensions:</vt:lpstr>
      <vt:lpstr>A closer look at spatial dimensions:</vt:lpstr>
      <vt:lpstr>A closer look at spatial dimensions:</vt:lpstr>
      <vt:lpstr>A closer look at spatial dimensions:</vt:lpstr>
      <vt:lpstr>A closer look at spatial dimensions:</vt:lpstr>
      <vt:lpstr>PowerPoint Presentation</vt:lpstr>
      <vt:lpstr>In practice: Common to zero pad the border</vt:lpstr>
      <vt:lpstr>In practice: Common to zero pad the border</vt:lpstr>
      <vt:lpstr>In practice: Common to zero pad the border</vt:lpstr>
      <vt:lpstr>consider a second, green filter</vt:lpstr>
      <vt:lpstr>For example, if we had 6 5x5 filters, we’ll get 6 separate activation maps:</vt:lpstr>
      <vt:lpstr>Preview: ConvNet is a sequence of Convolution Layers, interspersed with  activation functions</vt:lpstr>
      <vt:lpstr>Preview: ConvNet is a sequence of Convolution Layers, interspersed with  activation functions</vt:lpstr>
      <vt:lpstr>Preview</vt:lpstr>
      <vt:lpstr>one filter =&gt; one activation map</vt:lpstr>
      <vt:lpstr>PowerPoint Presentation</vt:lpstr>
      <vt:lpstr>Pooling layer</vt:lpstr>
      <vt:lpstr>MAX POOLING</vt:lpstr>
      <vt:lpstr>PowerPoint Presentation</vt:lpstr>
      <vt:lpstr>Fully Connected Layer (FC layer) - Contains neurons that connect to the entire input volume, as in ordinary Neural  Networks  we are now pooling all info from the image to arrive at the class/label </vt:lpstr>
      <vt:lpstr>[ConvNetJS demo: training on CIFAR-10]</vt:lpstr>
      <vt:lpstr>Example of convNet from Keras</vt:lpstr>
      <vt:lpstr>PowerPoint Presentation</vt:lpstr>
      <vt:lpstr>PowerPoint Presentation</vt:lpstr>
      <vt:lpstr>Transfer Learning with CNNs</vt:lpstr>
      <vt:lpstr>Transfer Learning with CNNs</vt:lpstr>
      <vt:lpstr>Transfer Learning with CNNs</vt:lpstr>
      <vt:lpstr>PowerPoint Presentation</vt:lpstr>
      <vt:lpstr>PowerPoint Presentation</vt:lpstr>
      <vt:lpstr>PowerPoint Presentation</vt:lpstr>
      <vt:lpstr> Popular CNN architectures</vt:lpstr>
      <vt:lpstr>Case Study: AlexNet [Krizhevsky et al. 2012]</vt:lpstr>
      <vt:lpstr>ImageNet Large Scale Visual Recognition Challenge (ILSVRC) winners</vt:lpstr>
      <vt:lpstr>ImageNet Large Scale Visual Recognition Challenge (ILSVRC) winners “Revolution of Depth”</vt:lpstr>
      <vt:lpstr>Comparing complexity...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dell</dc:creator>
  <cp:lastModifiedBy>dell</cp:lastModifiedBy>
  <cp:revision>35</cp:revision>
  <dcterms:created xsi:type="dcterms:W3CDTF">2023-09-09T16:57:19Z</dcterms:created>
  <dcterms:modified xsi:type="dcterms:W3CDTF">2024-02-19T16:49:11Z</dcterms:modified>
</cp:coreProperties>
</file>